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embeddings/oleObject1.bin" ContentType="application/vnd.openxmlformats-officedocument.oleObject"/>
  <Override PartName="/ppt/notesSlides/notesSlide17.xml" ContentType="application/vnd.openxmlformats-officedocument.presentationml.notesSlide+xml"/>
  <Override PartName="/ppt/embeddings/oleObject2.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5"/>
  </p:notesMasterIdLst>
  <p:handoutMasterIdLst>
    <p:handoutMasterId r:id="rId76"/>
  </p:handoutMasterIdLst>
  <p:sldIdLst>
    <p:sldId id="256" r:id="rId2"/>
    <p:sldId id="258" r:id="rId3"/>
    <p:sldId id="358" r:id="rId4"/>
    <p:sldId id="403" r:id="rId5"/>
    <p:sldId id="260" r:id="rId6"/>
    <p:sldId id="261" r:id="rId7"/>
    <p:sldId id="263" r:id="rId8"/>
    <p:sldId id="406" r:id="rId9"/>
    <p:sldId id="265" r:id="rId10"/>
    <p:sldId id="343" r:id="rId11"/>
    <p:sldId id="363" r:id="rId12"/>
    <p:sldId id="366" r:id="rId13"/>
    <p:sldId id="368" r:id="rId14"/>
    <p:sldId id="367" r:id="rId15"/>
    <p:sldId id="352" r:id="rId16"/>
    <p:sldId id="273" r:id="rId17"/>
    <p:sldId id="369" r:id="rId18"/>
    <p:sldId id="275" r:id="rId19"/>
    <p:sldId id="365" r:id="rId20"/>
    <p:sldId id="278" r:id="rId21"/>
    <p:sldId id="277" r:id="rId22"/>
    <p:sldId id="279" r:id="rId23"/>
    <p:sldId id="344" r:id="rId24"/>
    <p:sldId id="345" r:id="rId25"/>
    <p:sldId id="378" r:id="rId26"/>
    <p:sldId id="319" r:id="rId27"/>
    <p:sldId id="379" r:id="rId28"/>
    <p:sldId id="372" r:id="rId29"/>
    <p:sldId id="380" r:id="rId30"/>
    <p:sldId id="373" r:id="rId31"/>
    <p:sldId id="381" r:id="rId32"/>
    <p:sldId id="320" r:id="rId33"/>
    <p:sldId id="321" r:id="rId34"/>
    <p:sldId id="322" r:id="rId35"/>
    <p:sldId id="323" r:id="rId36"/>
    <p:sldId id="353" r:id="rId37"/>
    <p:sldId id="382" r:id="rId38"/>
    <p:sldId id="324" r:id="rId39"/>
    <p:sldId id="325" r:id="rId40"/>
    <p:sldId id="326" r:id="rId41"/>
    <p:sldId id="354" r:id="rId42"/>
    <p:sldId id="387" r:id="rId43"/>
    <p:sldId id="384" r:id="rId44"/>
    <p:sldId id="385" r:id="rId45"/>
    <p:sldId id="392" r:id="rId46"/>
    <p:sldId id="388" r:id="rId47"/>
    <p:sldId id="389" r:id="rId48"/>
    <p:sldId id="390" r:id="rId49"/>
    <p:sldId id="391" r:id="rId50"/>
    <p:sldId id="329" r:id="rId51"/>
    <p:sldId id="393" r:id="rId52"/>
    <p:sldId id="394" r:id="rId53"/>
    <p:sldId id="355" r:id="rId54"/>
    <p:sldId id="357" r:id="rId55"/>
    <p:sldId id="374" r:id="rId56"/>
    <p:sldId id="361" r:id="rId57"/>
    <p:sldId id="377" r:id="rId58"/>
    <p:sldId id="339" r:id="rId59"/>
    <p:sldId id="375" r:id="rId60"/>
    <p:sldId id="376" r:id="rId61"/>
    <p:sldId id="331" r:id="rId62"/>
    <p:sldId id="333" r:id="rId63"/>
    <p:sldId id="395" r:id="rId64"/>
    <p:sldId id="397" r:id="rId65"/>
    <p:sldId id="396" r:id="rId66"/>
    <p:sldId id="398" r:id="rId67"/>
    <p:sldId id="399" r:id="rId68"/>
    <p:sldId id="400" r:id="rId69"/>
    <p:sldId id="334" r:id="rId70"/>
    <p:sldId id="336" r:id="rId71"/>
    <p:sldId id="401" r:id="rId72"/>
    <p:sldId id="356" r:id="rId73"/>
    <p:sldId id="402" r:id="rId74"/>
  </p:sldIdLst>
  <p:sldSz cx="9144000" cy="6858000" type="screen4x3"/>
  <p:notesSz cx="7099300" cy="10234613"/>
  <p:defaultTextStyle>
    <a:defPPr>
      <a:defRPr lang="en-GB"/>
    </a:defPPr>
    <a:lvl1pPr algn="l" defTabSz="449263" rtl="0" eaLnBrk="0" fontAlgn="base" hangingPunct="0">
      <a:lnSpc>
        <a:spcPct val="90000"/>
      </a:lnSpc>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1pPr>
    <a:lvl2pPr marL="457200" algn="l" defTabSz="449263" rtl="0" eaLnBrk="0" fontAlgn="base" hangingPunct="0">
      <a:lnSpc>
        <a:spcPct val="90000"/>
      </a:lnSpc>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2pPr>
    <a:lvl3pPr marL="914400" algn="l" defTabSz="449263" rtl="0" eaLnBrk="0" fontAlgn="base" hangingPunct="0">
      <a:lnSpc>
        <a:spcPct val="90000"/>
      </a:lnSpc>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3pPr>
    <a:lvl4pPr marL="1371600" algn="l" defTabSz="449263" rtl="0" eaLnBrk="0" fontAlgn="base" hangingPunct="0">
      <a:lnSpc>
        <a:spcPct val="90000"/>
      </a:lnSpc>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4pPr>
    <a:lvl5pPr marL="1828800" algn="l" defTabSz="449263" rtl="0" eaLnBrk="0" fontAlgn="base" hangingPunct="0">
      <a:lnSpc>
        <a:spcPct val="90000"/>
      </a:lnSpc>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Arial Unicode MS" charset="0"/>
      </a:defRPr>
    </a:lvl5pPr>
    <a:lvl6pPr marL="2286000" algn="l" defTabSz="457200" rtl="0" eaLnBrk="1" latinLnBrk="0" hangingPunct="1">
      <a:defRPr sz="2400" kern="1200">
        <a:solidFill>
          <a:schemeClr val="bg1"/>
        </a:solidFill>
        <a:latin typeface="Times New Roman" charset="0"/>
        <a:ea typeface="ＭＳ Ｐゴシック" charset="0"/>
        <a:cs typeface="Arial Unicode MS" charset="0"/>
      </a:defRPr>
    </a:lvl6pPr>
    <a:lvl7pPr marL="2743200" algn="l" defTabSz="457200" rtl="0" eaLnBrk="1" latinLnBrk="0" hangingPunct="1">
      <a:defRPr sz="2400" kern="1200">
        <a:solidFill>
          <a:schemeClr val="bg1"/>
        </a:solidFill>
        <a:latin typeface="Times New Roman" charset="0"/>
        <a:ea typeface="ＭＳ Ｐゴシック" charset="0"/>
        <a:cs typeface="Arial Unicode MS" charset="0"/>
      </a:defRPr>
    </a:lvl7pPr>
    <a:lvl8pPr marL="3200400" algn="l" defTabSz="457200" rtl="0" eaLnBrk="1" latinLnBrk="0" hangingPunct="1">
      <a:defRPr sz="2400" kern="1200">
        <a:solidFill>
          <a:schemeClr val="bg1"/>
        </a:solidFill>
        <a:latin typeface="Times New Roman" charset="0"/>
        <a:ea typeface="ＭＳ Ｐゴシック" charset="0"/>
        <a:cs typeface="Arial Unicode MS" charset="0"/>
      </a:defRPr>
    </a:lvl8pPr>
    <a:lvl9pPr marL="3657600" algn="l" defTabSz="457200" rtl="0" eaLnBrk="1" latinLnBrk="0" hangingPunct="1">
      <a:defRPr sz="2400" kern="1200">
        <a:solidFill>
          <a:schemeClr val="bg1"/>
        </a:solidFill>
        <a:latin typeface="Times New Roman" charset="0"/>
        <a:ea typeface="ＭＳ Ｐゴシック"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CCCC"/>
    <a:srgbClr val="999999"/>
    <a:srgbClr val="B3B3B3"/>
    <a:srgbClr val="0066FF"/>
    <a:srgbClr val="0C0CC9"/>
    <a:srgbClr val="070AA4"/>
    <a:srgbClr val="FFCC0E"/>
    <a:srgbClr val="7A8E28"/>
    <a:srgbClr val="FFFA2C"/>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5" autoAdjust="0"/>
    <p:restoredTop sz="83398" autoAdjust="0"/>
  </p:normalViewPr>
  <p:slideViewPr>
    <p:cSldViewPr>
      <p:cViewPr>
        <p:scale>
          <a:sx n="100" d="100"/>
          <a:sy n="100" d="100"/>
        </p:scale>
        <p:origin x="-560" y="256"/>
      </p:cViewPr>
      <p:guideLst>
        <p:guide orient="horz" pos="3456"/>
        <p:guide pos="3696"/>
      </p:guideLst>
    </p:cSldViewPr>
  </p:slideViewPr>
  <p:outlineViewPr>
    <p:cViewPr>
      <p:scale>
        <a:sx n="25" d="100"/>
        <a:sy n="25" d="100"/>
      </p:scale>
      <p:origin x="-784" y="-88"/>
    </p:cViewPr>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1240" y="-552"/>
      </p:cViewPr>
      <p:guideLst>
        <p:guide orient="horz" pos="2999"/>
        <p:guide pos="227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notesMaster" Target="notesMasters/notesMaster1.xml"/><Relationship Id="rId76" Type="http://schemas.openxmlformats.org/officeDocument/2006/relationships/handoutMaster" Target="handoutMasters/handoutMaster1.xml"/><Relationship Id="rId77" Type="http://schemas.openxmlformats.org/officeDocument/2006/relationships/printerSettings" Target="printerSettings/printerSettings1.bin"/><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3234" name="Rectangle 2"/>
          <p:cNvSpPr>
            <a:spLocks noGrp="1" noChangeArrowheads="1"/>
          </p:cNvSpPr>
          <p:nvPr>
            <p:ph type="hdr" sz="quarter"/>
          </p:nvPr>
        </p:nvSpPr>
        <p:spPr bwMode="auto">
          <a:xfrm>
            <a:off x="0" y="0"/>
            <a:ext cx="3054350"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t" anchorCtr="0" compatLnSpc="1">
            <a:prstTxWarp prst="textNoShape">
              <a:avLst/>
            </a:prstTxWarp>
          </a:bodyPr>
          <a:lstStyle>
            <a:lvl1pPr defTabSz="469900">
              <a:defRPr sz="1300"/>
            </a:lvl1pPr>
          </a:lstStyle>
          <a:p>
            <a:endParaRPr lang="en-US"/>
          </a:p>
        </p:txBody>
      </p:sp>
      <p:sp>
        <p:nvSpPr>
          <p:cNvPr id="223235" name="Rectangle 3"/>
          <p:cNvSpPr>
            <a:spLocks noGrp="1" noChangeArrowheads="1"/>
          </p:cNvSpPr>
          <p:nvPr>
            <p:ph type="dt" sz="quarter" idx="1"/>
          </p:nvPr>
        </p:nvSpPr>
        <p:spPr bwMode="auto">
          <a:xfrm>
            <a:off x="4017963" y="0"/>
            <a:ext cx="3052762"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t" anchorCtr="0" compatLnSpc="1">
            <a:prstTxWarp prst="textNoShape">
              <a:avLst/>
            </a:prstTxWarp>
          </a:bodyPr>
          <a:lstStyle>
            <a:lvl1pPr algn="r" defTabSz="469900">
              <a:defRPr sz="1300"/>
            </a:lvl1pPr>
          </a:lstStyle>
          <a:p>
            <a:endParaRPr lang="en-US"/>
          </a:p>
        </p:txBody>
      </p:sp>
      <p:sp>
        <p:nvSpPr>
          <p:cNvPr id="223236" name="Rectangle 4"/>
          <p:cNvSpPr>
            <a:spLocks noGrp="1" noChangeArrowheads="1"/>
          </p:cNvSpPr>
          <p:nvPr>
            <p:ph type="ftr" sz="quarter" idx="2"/>
          </p:nvPr>
        </p:nvSpPr>
        <p:spPr bwMode="auto">
          <a:xfrm>
            <a:off x="0" y="9731375"/>
            <a:ext cx="3054350"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b" anchorCtr="0" compatLnSpc="1">
            <a:prstTxWarp prst="textNoShape">
              <a:avLst/>
            </a:prstTxWarp>
          </a:bodyPr>
          <a:lstStyle>
            <a:lvl1pPr defTabSz="469900">
              <a:defRPr sz="1300"/>
            </a:lvl1pPr>
          </a:lstStyle>
          <a:p>
            <a:endParaRPr lang="en-US"/>
          </a:p>
        </p:txBody>
      </p:sp>
      <p:sp>
        <p:nvSpPr>
          <p:cNvPr id="223237" name="Rectangle 5"/>
          <p:cNvSpPr>
            <a:spLocks noGrp="1" noChangeArrowheads="1"/>
          </p:cNvSpPr>
          <p:nvPr>
            <p:ph type="sldNum" sz="quarter" idx="3"/>
          </p:nvPr>
        </p:nvSpPr>
        <p:spPr bwMode="auto">
          <a:xfrm>
            <a:off x="4017963" y="9731375"/>
            <a:ext cx="3052762"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b" anchorCtr="0" compatLnSpc="1">
            <a:prstTxWarp prst="textNoShape">
              <a:avLst/>
            </a:prstTxWarp>
          </a:bodyPr>
          <a:lstStyle>
            <a:lvl1pPr algn="r" defTabSz="469900">
              <a:defRPr sz="1300"/>
            </a:lvl1pPr>
          </a:lstStyle>
          <a:p>
            <a:fld id="{50378D01-BC49-1549-80E3-90519DE277EA}" type="slidenum">
              <a:rPr lang="en-US"/>
              <a:pPr/>
              <a:t>‹Nr.›</a:t>
            </a:fld>
            <a:endParaRPr lang="en-US"/>
          </a:p>
        </p:txBody>
      </p:sp>
    </p:spTree>
    <p:extLst>
      <p:ext uri="{BB962C8B-B14F-4D97-AF65-F5344CB8AC3E}">
        <p14:creationId xmlns:p14="http://schemas.microsoft.com/office/powerpoint/2010/main" val="5382765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3054350" cy="47466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t" anchorCtr="0" compatLnSpc="1">
            <a:prstTxWarp prst="textNoShape">
              <a:avLst/>
            </a:prstTxWarp>
          </a:bodyPr>
          <a:lstStyle>
            <a:lvl1pPr defTabSz="469900">
              <a:lnSpc>
                <a:spcPct val="100000"/>
              </a:lnSpc>
              <a:buClrTx/>
              <a:buSzTx/>
              <a:buFontTx/>
              <a:buNone/>
              <a:defRPr sz="1300"/>
            </a:lvl1pPr>
          </a:lstStyle>
          <a:p>
            <a:endParaRPr lang="de-DE"/>
          </a:p>
        </p:txBody>
      </p:sp>
      <p:sp>
        <p:nvSpPr>
          <p:cNvPr id="112643" name="Rectangle 3"/>
          <p:cNvSpPr>
            <a:spLocks noGrp="1" noChangeArrowheads="1"/>
          </p:cNvSpPr>
          <p:nvPr>
            <p:ph type="dt" idx="1"/>
          </p:nvPr>
        </p:nvSpPr>
        <p:spPr bwMode="auto">
          <a:xfrm>
            <a:off x="4017963" y="0"/>
            <a:ext cx="3052762" cy="47466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t" anchorCtr="0" compatLnSpc="1">
            <a:prstTxWarp prst="textNoShape">
              <a:avLst/>
            </a:prstTxWarp>
          </a:bodyPr>
          <a:lstStyle>
            <a:lvl1pPr algn="r" defTabSz="469900">
              <a:lnSpc>
                <a:spcPct val="100000"/>
              </a:lnSpc>
              <a:buClrTx/>
              <a:buSzTx/>
              <a:buFontTx/>
              <a:buNone/>
              <a:defRPr sz="1300"/>
            </a:lvl1pPr>
          </a:lstStyle>
          <a:p>
            <a:endParaRPr lang="de-DE"/>
          </a:p>
        </p:txBody>
      </p:sp>
      <p:sp>
        <p:nvSpPr>
          <p:cNvPr id="112644" name="Rectangle 4"/>
          <p:cNvSpPr>
            <a:spLocks noGrp="1" noRot="1" noChangeAspect="1" noChangeArrowheads="1" noTextEdit="1"/>
          </p:cNvSpPr>
          <p:nvPr>
            <p:ph type="sldImg" idx="2"/>
          </p:nvPr>
        </p:nvSpPr>
        <p:spPr bwMode="auto">
          <a:xfrm>
            <a:off x="1044575" y="790575"/>
            <a:ext cx="5065713" cy="37988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12645" name="Rectangle 5"/>
          <p:cNvSpPr>
            <a:spLocks noGrp="1" noChangeArrowheads="1"/>
          </p:cNvSpPr>
          <p:nvPr>
            <p:ph type="body" sz="quarter" idx="3"/>
          </p:nvPr>
        </p:nvSpPr>
        <p:spPr bwMode="auto">
          <a:xfrm>
            <a:off x="965200" y="4826000"/>
            <a:ext cx="5221288" cy="46688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t" anchorCtr="0" compatLnSpc="1">
            <a:prstTxWarp prst="textNoShape">
              <a:avLst/>
            </a:prstTxWarp>
          </a:bodyPr>
          <a:lstStyle/>
          <a:p>
            <a:pPr lvl="0"/>
            <a:r>
              <a:rPr lang="de-DE"/>
              <a:t>Klicken Sie, um die Formate des Vorlagentextes zu bearbeiten</a:t>
            </a:r>
          </a:p>
          <a:p>
            <a:pPr lvl="1"/>
            <a:r>
              <a:rPr lang="de-DE"/>
              <a:t>Zweite Ebene</a:t>
            </a:r>
          </a:p>
          <a:p>
            <a:pPr lvl="2"/>
            <a:r>
              <a:rPr lang="de-DE"/>
              <a:t>Dritte Ebene</a:t>
            </a:r>
          </a:p>
          <a:p>
            <a:pPr lvl="3"/>
            <a:r>
              <a:rPr lang="de-DE"/>
              <a:t>Vierte Ebene</a:t>
            </a:r>
          </a:p>
          <a:p>
            <a:pPr lvl="4"/>
            <a:r>
              <a:rPr lang="de-DE"/>
              <a:t>Fünfte Ebene</a:t>
            </a:r>
          </a:p>
        </p:txBody>
      </p:sp>
      <p:sp>
        <p:nvSpPr>
          <p:cNvPr id="112646" name="Rectangle 6"/>
          <p:cNvSpPr>
            <a:spLocks noGrp="1" noChangeArrowheads="1"/>
          </p:cNvSpPr>
          <p:nvPr>
            <p:ph type="ftr" sz="quarter" idx="4"/>
          </p:nvPr>
        </p:nvSpPr>
        <p:spPr bwMode="auto">
          <a:xfrm>
            <a:off x="0" y="9731375"/>
            <a:ext cx="3054350" cy="47466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b" anchorCtr="0" compatLnSpc="1">
            <a:prstTxWarp prst="textNoShape">
              <a:avLst/>
            </a:prstTxWarp>
          </a:bodyPr>
          <a:lstStyle>
            <a:lvl1pPr defTabSz="469900">
              <a:lnSpc>
                <a:spcPct val="100000"/>
              </a:lnSpc>
              <a:buClrTx/>
              <a:buSzTx/>
              <a:buFontTx/>
              <a:buNone/>
              <a:defRPr sz="1300"/>
            </a:lvl1pPr>
          </a:lstStyle>
          <a:p>
            <a:endParaRPr lang="de-DE"/>
          </a:p>
        </p:txBody>
      </p:sp>
      <p:sp>
        <p:nvSpPr>
          <p:cNvPr id="112647" name="Rectangle 7"/>
          <p:cNvSpPr>
            <a:spLocks noGrp="1" noChangeArrowheads="1"/>
          </p:cNvSpPr>
          <p:nvPr>
            <p:ph type="sldNum" sz="quarter" idx="5"/>
          </p:nvPr>
        </p:nvSpPr>
        <p:spPr bwMode="auto">
          <a:xfrm>
            <a:off x="4017963" y="9731375"/>
            <a:ext cx="3052762" cy="47466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5528" tIns="47765" rIns="95528" bIns="47765" numCol="1" anchor="b" anchorCtr="0" compatLnSpc="1">
            <a:prstTxWarp prst="textNoShape">
              <a:avLst/>
            </a:prstTxWarp>
          </a:bodyPr>
          <a:lstStyle>
            <a:lvl1pPr algn="r" defTabSz="469900">
              <a:lnSpc>
                <a:spcPct val="100000"/>
              </a:lnSpc>
              <a:buClrTx/>
              <a:buSzTx/>
              <a:buFontTx/>
              <a:buNone/>
              <a:defRPr sz="1300"/>
            </a:lvl1pPr>
          </a:lstStyle>
          <a:p>
            <a:fld id="{3BFA2CFE-C36C-5942-816B-7C82EA72043E}" type="slidenum">
              <a:rPr lang="de-DE"/>
              <a:pPr/>
              <a:t>‹Nr.›</a:t>
            </a:fld>
            <a:endParaRPr lang="de-DE"/>
          </a:p>
        </p:txBody>
      </p:sp>
    </p:spTree>
    <p:extLst>
      <p:ext uri="{BB962C8B-B14F-4D97-AF65-F5344CB8AC3E}">
        <p14:creationId xmlns:p14="http://schemas.microsoft.com/office/powerpoint/2010/main" val="2856790913"/>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F98C87-8400-EB41-AE1E-33EB0B0196BF}" type="slidenum">
              <a:rPr lang="de-DE"/>
              <a:pPr/>
              <a:t>1</a:t>
            </a:fld>
            <a:endParaRPr lang="de-DE"/>
          </a:p>
        </p:txBody>
      </p:sp>
      <p:sp>
        <p:nvSpPr>
          <p:cNvPr id="57345"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57346"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en-GB" b="1">
                <a:solidFill>
                  <a:srgbClr val="AC100A"/>
                </a:solidFill>
                <a:cs typeface="Arial Unicode MS" charset="0"/>
              </a:rPr>
              <a:t>Vorbereitung:</a:t>
            </a:r>
          </a:p>
          <a:p>
            <a:pPr eaLnBrk="1" hangingPunct="1">
              <a:spcBef>
                <a:spcPts val="450"/>
              </a:spcBef>
              <a:buFont typeface="Times New Roman" charset="0"/>
              <a:buChar char="-"/>
            </a:pPr>
            <a:r>
              <a:rPr lang="en-GB" b="1">
                <a:solidFill>
                  <a:srgbClr val="AC100A"/>
                </a:solidFill>
                <a:cs typeface="Arial Unicode MS" charset="0"/>
              </a:rPr>
              <a:t>Wasserbad (42°C), Inkubator an</a:t>
            </a:r>
          </a:p>
          <a:p>
            <a:pPr eaLnBrk="1" hangingPunct="1">
              <a:spcBef>
                <a:spcPts val="450"/>
              </a:spcBef>
              <a:buFont typeface="Times New Roman" charset="0"/>
              <a:buChar char="-"/>
            </a:pPr>
            <a:r>
              <a:rPr lang="en-GB" b="1">
                <a:solidFill>
                  <a:srgbClr val="AC100A"/>
                </a:solidFill>
                <a:cs typeface="Arial Unicode MS" charset="0"/>
              </a:rPr>
              <a:t>Arbeitsplatz: Pipetten, Flamme, Spatel mit EtOH, rack, Spitzen, Müll mit Beutel, Schale (Eppi-Styropor, Stift, Parafilm, Eppis,Streichhölzer, Schablone), Tinte, TY-Medium</a:t>
            </a:r>
          </a:p>
          <a:p>
            <a:pPr eaLnBrk="1" hangingPunct="1">
              <a:spcBef>
                <a:spcPts val="450"/>
              </a:spcBef>
              <a:buFont typeface="Times New Roman" charset="0"/>
              <a:buChar char="-"/>
            </a:pPr>
            <a:r>
              <a:rPr lang="en-GB" b="1">
                <a:solidFill>
                  <a:srgbClr val="AC100A"/>
                </a:solidFill>
                <a:cs typeface="Arial Unicode MS" charset="0"/>
              </a:rPr>
              <a:t>Eis 1x/Gruppe, Komp. Bakterien 2x/Gruppe, Plasmide 1-4 + X-Gal aus Setup-Boxen 1x/Gruppe</a:t>
            </a:r>
          </a:p>
          <a:p>
            <a:pPr eaLnBrk="1" hangingPunct="1">
              <a:spcBef>
                <a:spcPts val="450"/>
              </a:spcBef>
            </a:pPr>
            <a:endParaRPr lang="en-GB" b="1">
              <a:solidFill>
                <a:srgbClr val="AC100A"/>
              </a:solidFill>
              <a:cs typeface="Arial Unicode MS" charset="0"/>
            </a:endParaRPr>
          </a:p>
          <a:p>
            <a:pPr eaLnBrk="1" hangingPunct="1">
              <a:spcBef>
                <a:spcPts val="450"/>
              </a:spcBef>
            </a:pPr>
            <a:r>
              <a:rPr lang="en-GB" b="1">
                <a:solidFill>
                  <a:srgbClr val="AC100A"/>
                </a:solidFill>
                <a:cs typeface="Arial Unicode MS" charset="0"/>
              </a:rPr>
              <a:t>Sich vorstellen</a:t>
            </a:r>
            <a:endParaRPr lang="en-GB">
              <a:cs typeface="Arial Unicode MS" charset="0"/>
            </a:endParaRPr>
          </a:p>
          <a:p>
            <a:pPr eaLnBrk="1" hangingPunct="1">
              <a:spcBef>
                <a:spcPts val="450"/>
              </a:spcBef>
            </a:pPr>
            <a:r>
              <a:rPr lang="en-GB">
                <a:cs typeface="Arial Unicode MS" charset="0"/>
              </a:rPr>
              <a:t>Nicht essen, trinken</a:t>
            </a:r>
          </a:p>
          <a:p>
            <a:pPr eaLnBrk="1" hangingPunct="1">
              <a:spcBef>
                <a:spcPts val="450"/>
              </a:spcBef>
            </a:pPr>
            <a:r>
              <a:rPr lang="en-GB">
                <a:cs typeface="Arial Unicode MS" charset="0"/>
              </a:rPr>
              <a:t>Learning center willkomen zur Trafo, was ist Trafo?</a:t>
            </a:r>
          </a:p>
          <a:p>
            <a:pPr eaLnBrk="1" hangingPunct="1">
              <a:spcBef>
                <a:spcPts val="450"/>
              </a:spcBef>
            </a:pPr>
            <a:endParaRPr lang="en-GB">
              <a:cs typeface="Arial Unicode MS"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45F6F5-35FF-BD4F-B16A-3C2C3F52EB84}" type="slidenum">
              <a:rPr lang="de-DE"/>
              <a:pPr/>
              <a:t>10</a:t>
            </a:fld>
            <a:endParaRPr lang="de-DE"/>
          </a:p>
        </p:txBody>
      </p:sp>
      <p:sp>
        <p:nvSpPr>
          <p:cNvPr id="18432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84323" name="Text Box 3"/>
          <p:cNvSpPr txBox="1">
            <a:spLocks noGrp="1" noChangeArrowheads="1"/>
          </p:cNvSpPr>
          <p:nvPr>
            <p:ph type="body"/>
          </p:nvPr>
        </p:nvSpPr>
        <p:spPr bwMode="auto">
          <a:xfrm>
            <a:off x="946150" y="4862513"/>
            <a:ext cx="5205413" cy="53546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buFont typeface="Verdana" charset="0"/>
              <a:buNone/>
            </a:pPr>
            <a:endParaRPr lang="en-US">
              <a:latin typeface="Verdana" charset="0"/>
              <a:cs typeface="Arial Unicode MS"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01AEF6-E909-8546-BFE6-9682FA5B7ECF}" type="slidenum">
              <a:rPr lang="de-DE"/>
              <a:pPr/>
              <a:t>11</a:t>
            </a:fld>
            <a:endParaRPr lang="de-DE"/>
          </a:p>
        </p:txBody>
      </p:sp>
      <p:sp>
        <p:nvSpPr>
          <p:cNvPr id="2314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31427" name="Rectangle 3"/>
          <p:cNvSpPr>
            <a:spLocks noGrp="1" noChangeArrowheads="1"/>
          </p:cNvSpPr>
          <p:nvPr>
            <p:ph type="body" idx="1"/>
          </p:nvPr>
        </p:nvSpPr>
        <p:spPr/>
        <p:txBody>
          <a:bodyPr/>
          <a:lstStyle/>
          <a:p>
            <a:r>
              <a:rPr lang="de-CH" sz="2400">
                <a:solidFill>
                  <a:schemeClr val="tx1"/>
                </a:solidFill>
                <a:latin typeface="Arial" charset="0"/>
              </a:rPr>
              <a:t>Plasmide sind kleine ringförmige DNA Stücke</a:t>
            </a:r>
          </a:p>
          <a:p>
            <a:r>
              <a:rPr lang="de-CH" sz="2400">
                <a:solidFill>
                  <a:schemeClr val="tx1"/>
                </a:solidFill>
                <a:latin typeface="Arial" charset="0"/>
              </a:rPr>
              <a:t>Dank kleiner Grösse können sie zwischen Bakterien ausgetauscht werden</a:t>
            </a:r>
          </a:p>
          <a:p>
            <a:r>
              <a:rPr lang="de-CH" sz="2400">
                <a:solidFill>
                  <a:schemeClr val="tx1"/>
                </a:solidFill>
                <a:latin typeface="Arial" charset="0"/>
              </a:rPr>
              <a:t>Auch möglich: Plasmide über Bakterien streuen, leichter Hitzeschock – Plasmide gelangen hinein.</a:t>
            </a:r>
          </a:p>
          <a:p>
            <a:r>
              <a:rPr lang="de-CH" sz="2400">
                <a:solidFill>
                  <a:schemeClr val="tx1"/>
                </a:solidFill>
                <a:latin typeface="Arial" charset="0"/>
              </a:rPr>
              <a:t>Die findigen Pharmafirmen konnten verschiedene Plasmide isolieren. Jetzt steht ein ganzes Arsenal von Plasmiden zur Verfügung. Kann über das Internet bestellt werden.</a:t>
            </a:r>
            <a:endParaRPr lang="en-GB" sz="2400">
              <a:solidFill>
                <a:schemeClr val="tx1"/>
              </a:solidFill>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BA668B-B6E2-CC40-9ACF-8DF555EC73B6}" type="slidenum">
              <a:rPr lang="de-DE"/>
              <a:pPr/>
              <a:t>12</a:t>
            </a:fld>
            <a:endParaRPr lang="de-DE"/>
          </a:p>
        </p:txBody>
      </p:sp>
      <p:sp>
        <p:nvSpPr>
          <p:cNvPr id="23961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39619"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en-GB" sz="1000">
                <a:latin typeface="Arial" charset="0"/>
                <a:cs typeface="Arial Unicode MS" charset="0"/>
              </a:rPr>
              <a:t>Wie Sie hier sehen, ist ein Vektor ein ringförmiges DNA Molekül, das alle wichtigen Informationen enthält, damit das Gen abgelesen werden kann. Er wird von den Bakterien erkannt, vermehrt und bei einer Zellteilung an die Tochterzellen weitergegeben. </a:t>
            </a:r>
          </a:p>
          <a:p>
            <a:pPr eaLnBrk="1" hangingPunct="1">
              <a:spcBef>
                <a:spcPts val="450"/>
              </a:spcBef>
            </a:pPr>
            <a:endParaRPr lang="en-GB" sz="1000">
              <a:latin typeface="Arial" charset="0"/>
              <a:cs typeface="Arial Unicode MS" charset="0"/>
            </a:endParaRPr>
          </a:p>
          <a:p>
            <a:pPr algn="just" eaLnBrk="1" hangingPunct="1">
              <a:spcBef>
                <a:spcPts val="450"/>
              </a:spcBef>
            </a:pPr>
            <a:r>
              <a:rPr lang="en-GB" sz="1000">
                <a:latin typeface="Arial" charset="0"/>
                <a:cs typeface="Arial Unicode MS" charset="0"/>
              </a:rPr>
              <a:t>Keine lebenswichtigen Funktionen</a:t>
            </a:r>
          </a:p>
          <a:p>
            <a:pPr algn="just" eaLnBrk="1" hangingPunct="1">
              <a:spcBef>
                <a:spcPts val="450"/>
              </a:spcBef>
            </a:pPr>
            <a:r>
              <a:rPr lang="en-GB" sz="1000">
                <a:latin typeface="Arial" charset="0"/>
                <a:cs typeface="Arial Unicode MS" charset="0"/>
              </a:rPr>
              <a:t>Des weiteren zeichnen sich DNA-Vektoren dadurch aus, dass sie klein sind und ein </a:t>
            </a:r>
            <a:r>
              <a:rPr lang="en-GB" sz="1000" i="1">
                <a:latin typeface="Arial" charset="0"/>
                <a:cs typeface="Arial Unicode MS" charset="0"/>
              </a:rPr>
              <a:t>Resistenzgen</a:t>
            </a:r>
            <a:r>
              <a:rPr lang="en-GB" sz="1000">
                <a:latin typeface="Arial" charset="0"/>
                <a:cs typeface="Arial Unicode MS" charset="0"/>
              </a:rPr>
              <a:t> besitzen.</a:t>
            </a:r>
          </a:p>
          <a:p>
            <a:pPr algn="just" eaLnBrk="1" hangingPunct="1">
              <a:spcBef>
                <a:spcPts val="450"/>
              </a:spcBef>
            </a:pPr>
            <a:endParaRPr lang="en-GB" sz="1000">
              <a:latin typeface="Arial" charset="0"/>
              <a:cs typeface="Arial Unicode MS" charset="0"/>
            </a:endParaRPr>
          </a:p>
          <a:p>
            <a:pPr algn="just" eaLnBrk="1" hangingPunct="1">
              <a:spcBef>
                <a:spcPts val="450"/>
              </a:spcBef>
            </a:pPr>
            <a:r>
              <a:rPr lang="en-GB" sz="1000">
                <a:latin typeface="Arial" charset="0"/>
                <a:cs typeface="Arial Unicode MS" charset="0"/>
              </a:rPr>
              <a:t>Ampicilin: Funktion: stört den Aufbau der Zellwand: Resultat: keine neue Bakterien, aber die alten Leben noch (DNA Science S338)</a:t>
            </a:r>
          </a:p>
          <a:p>
            <a:pPr algn="just" eaLnBrk="1" hangingPunct="1">
              <a:spcBef>
                <a:spcPts val="450"/>
              </a:spcBef>
            </a:pPr>
            <a:r>
              <a:rPr lang="en-GB" sz="1000">
                <a:latin typeface="Arial" charset="0"/>
                <a:cs typeface="Arial Unicode MS" charset="0"/>
              </a:rPr>
              <a:t>Abwehrmitttel gegen Konkurrenz.</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5062D5-8443-E74B-9DD2-ED8E1CC579D5}" type="slidenum">
              <a:rPr lang="de-DE"/>
              <a:pPr/>
              <a:t>13</a:t>
            </a:fld>
            <a:endParaRPr lang="de-DE"/>
          </a:p>
        </p:txBody>
      </p:sp>
      <p:sp>
        <p:nvSpPr>
          <p:cNvPr id="243714"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43715"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en-GB" sz="1000">
                <a:latin typeface="Arial" charset="0"/>
                <a:cs typeface="Arial Unicode MS" charset="0"/>
              </a:rPr>
              <a:t>Bestandteile der DNA</a:t>
            </a:r>
          </a:p>
          <a:p>
            <a:pPr eaLnBrk="1" hangingPunct="1">
              <a:spcBef>
                <a:spcPts val="450"/>
              </a:spcBef>
            </a:pPr>
            <a:r>
              <a:rPr lang="en-GB" sz="1000">
                <a:latin typeface="Arial" charset="0"/>
                <a:cs typeface="Arial Unicode MS" charset="0"/>
              </a:rPr>
              <a:t>Hier: nur Einzelstrangcode - in Wirklichkeit ds</a:t>
            </a:r>
          </a:p>
          <a:p>
            <a:pPr eaLnBrk="1" hangingPunct="1">
              <a:spcBef>
                <a:spcPts val="450"/>
              </a:spcBef>
            </a:pPr>
            <a:r>
              <a:rPr lang="en-GB" sz="1000">
                <a:latin typeface="Arial" charset="0"/>
                <a:cs typeface="Arial Unicode MS" charset="0"/>
              </a:rPr>
              <a:t>Hier: Wieviel Buchstaben sind das? Geschätzt?</a:t>
            </a:r>
          </a:p>
          <a:p>
            <a:pPr eaLnBrk="1" hangingPunct="1">
              <a:spcBef>
                <a:spcPts val="450"/>
              </a:spcBef>
            </a:pPr>
            <a:r>
              <a:rPr lang="en-GB" sz="1000">
                <a:latin typeface="Arial" charset="0"/>
                <a:cs typeface="Arial Unicode MS" charset="0"/>
              </a:rPr>
              <a:t>Gezählt</a:t>
            </a:r>
          </a:p>
          <a:p>
            <a:pPr algn="just" eaLnBrk="1" hangingPunct="1">
              <a:spcBef>
                <a:spcPts val="450"/>
              </a:spcBef>
            </a:pPr>
            <a:r>
              <a:rPr lang="en-GB" sz="1000">
                <a:latin typeface="ヒラギノ角ゴ Pro W3" charset="0"/>
                <a:cs typeface="Arial Unicode MS" charset="0"/>
              </a:rPr>
              <a:t>3902 bp</a:t>
            </a:r>
            <a:endParaRPr lang="en-GB" sz="1000">
              <a:latin typeface="Arial" charset="0"/>
              <a:cs typeface="Arial Unicode MS" charset="0"/>
            </a:endParaRPr>
          </a:p>
          <a:p>
            <a:pPr algn="just" eaLnBrk="1" hangingPunct="1">
              <a:spcBef>
                <a:spcPts val="450"/>
              </a:spcBef>
            </a:pPr>
            <a:r>
              <a:rPr lang="en-GB" sz="1000">
                <a:latin typeface="Arial" charset="0"/>
                <a:cs typeface="Arial Unicode MS" charset="0"/>
              </a:rPr>
              <a:t>Keine lebenswichtigen Funktionen</a:t>
            </a:r>
          </a:p>
          <a:p>
            <a:pPr algn="just" eaLnBrk="1" hangingPunct="1">
              <a:spcBef>
                <a:spcPts val="450"/>
              </a:spcBef>
            </a:pPr>
            <a:r>
              <a:rPr lang="en-GB" sz="1000">
                <a:latin typeface="Arial" charset="0"/>
                <a:cs typeface="Arial Unicode MS" charset="0"/>
              </a:rPr>
              <a:t>Des weiteren zeichnen sich DNA-Vektoren dadurch aus, dass sie klein sind und ein </a:t>
            </a:r>
            <a:r>
              <a:rPr lang="en-GB" sz="1000" i="1">
                <a:latin typeface="Arial" charset="0"/>
                <a:cs typeface="Arial Unicode MS" charset="0"/>
              </a:rPr>
              <a:t>Resistenzgen</a:t>
            </a:r>
            <a:r>
              <a:rPr lang="en-GB" sz="1000">
                <a:latin typeface="Arial" charset="0"/>
                <a:cs typeface="Arial Unicode MS" charset="0"/>
              </a:rPr>
              <a:t> besitzen.</a:t>
            </a:r>
          </a:p>
          <a:p>
            <a:pPr algn="just" eaLnBrk="1" hangingPunct="1">
              <a:spcBef>
                <a:spcPts val="450"/>
              </a:spcBef>
            </a:pPr>
            <a:endParaRPr lang="en-GB" sz="1000">
              <a:latin typeface="Arial" charset="0"/>
              <a:cs typeface="Arial Unicode MS" charset="0"/>
            </a:endParaRPr>
          </a:p>
          <a:p>
            <a:pPr algn="just" eaLnBrk="1" hangingPunct="1">
              <a:spcBef>
                <a:spcPts val="450"/>
              </a:spcBef>
            </a:pPr>
            <a:r>
              <a:rPr lang="en-GB" sz="1000">
                <a:latin typeface="Arial" charset="0"/>
                <a:cs typeface="Arial Unicode MS" charset="0"/>
              </a:rPr>
              <a:t>Ampicilin: Funktion: stört den Aufbau der Zellwand: Resultat: keine neue Bakterien, aber die alten Leben noch (DNA Science S338)</a:t>
            </a:r>
          </a:p>
          <a:p>
            <a:pPr algn="just" eaLnBrk="1" hangingPunct="1">
              <a:spcBef>
                <a:spcPts val="450"/>
              </a:spcBef>
            </a:pPr>
            <a:r>
              <a:rPr lang="en-GB" sz="1000">
                <a:latin typeface="Arial" charset="0"/>
                <a:cs typeface="Arial Unicode MS" charset="0"/>
              </a:rPr>
              <a:t>Abwehrmitttel gegen Konkurrenz.</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EBEE49-A353-BC4A-9038-88F2D879D63A}" type="slidenum">
              <a:rPr lang="de-DE"/>
              <a:pPr/>
              <a:t>14</a:t>
            </a:fld>
            <a:endParaRPr lang="de-DE"/>
          </a:p>
        </p:txBody>
      </p:sp>
      <p:sp>
        <p:nvSpPr>
          <p:cNvPr id="24166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41667"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de-CH" sz="1000">
                <a:latin typeface="Arial" charset="0"/>
                <a:cs typeface="Arial Unicode MS" charset="0"/>
              </a:rPr>
              <a:t>Jetzt schauen wir uns den Poly-Linker nochmal genauer an!</a:t>
            </a:r>
          </a:p>
          <a:p>
            <a:pPr eaLnBrk="1" hangingPunct="1">
              <a:spcBef>
                <a:spcPts val="450"/>
              </a:spcBef>
            </a:pPr>
            <a:r>
              <a:rPr lang="de-CH" sz="1000">
                <a:latin typeface="Arial" charset="0"/>
                <a:cs typeface="Arial Unicode MS" charset="0"/>
              </a:rPr>
              <a:t>Nach ca. 5 Minuten Aufgabe 1 a-c besprechen</a:t>
            </a:r>
          </a:p>
          <a:p>
            <a:pPr eaLnBrk="1" hangingPunct="1">
              <a:spcBef>
                <a:spcPts val="450"/>
              </a:spcBef>
            </a:pPr>
            <a:r>
              <a:rPr lang="de-CH" sz="1000">
                <a:latin typeface="Arial" charset="0"/>
                <a:cs typeface="Arial Unicode MS" charset="0"/>
              </a:rPr>
              <a:t>Später in den Wartezeiten der Experimente: mehr Zeit, um d und e fertig zu machen</a:t>
            </a:r>
          </a:p>
          <a:p>
            <a:pPr eaLnBrk="1" hangingPunct="1">
              <a:spcBef>
                <a:spcPts val="450"/>
              </a:spcBef>
            </a:pPr>
            <a:r>
              <a:rPr lang="de-CH" sz="1000">
                <a:latin typeface="Arial" charset="0"/>
                <a:cs typeface="Arial Unicode MS" charset="0"/>
              </a:rPr>
              <a:t>Aufgabe 1:</a:t>
            </a:r>
          </a:p>
          <a:p>
            <a:pPr eaLnBrk="1" hangingPunct="1">
              <a:spcBef>
                <a:spcPts val="450"/>
              </a:spcBef>
            </a:pPr>
            <a:r>
              <a:rPr lang="de-CH" sz="1000">
                <a:latin typeface="Arial" charset="0"/>
                <a:cs typeface="Arial Unicode MS" charset="0"/>
              </a:rPr>
              <a:t>Lösungen</a:t>
            </a:r>
          </a:p>
          <a:p>
            <a:pPr eaLnBrk="1" hangingPunct="1">
              <a:spcBef>
                <a:spcPts val="450"/>
              </a:spcBef>
            </a:pPr>
            <a:r>
              <a:rPr lang="de-CH" sz="1000">
                <a:latin typeface="Arial" charset="0"/>
                <a:cs typeface="Arial Unicode MS" charset="0"/>
              </a:rPr>
              <a:t>A 3931</a:t>
            </a:r>
          </a:p>
          <a:p>
            <a:pPr eaLnBrk="1" hangingPunct="1">
              <a:spcBef>
                <a:spcPts val="450"/>
              </a:spcBef>
            </a:pPr>
            <a:r>
              <a:rPr lang="de-CH" sz="1000">
                <a:latin typeface="Arial" charset="0"/>
                <a:cs typeface="Arial Unicode MS" charset="0"/>
              </a:rPr>
              <a:t>B 2, Ampicillin, Kanamycin</a:t>
            </a:r>
          </a:p>
          <a:p>
            <a:pPr eaLnBrk="1" hangingPunct="1">
              <a:spcBef>
                <a:spcPts val="450"/>
              </a:spcBef>
            </a:pPr>
            <a:r>
              <a:rPr lang="de-CH" sz="1000">
                <a:latin typeface="Arial" charset="0"/>
                <a:cs typeface="Arial Unicode MS" charset="0"/>
              </a:rPr>
              <a:t>C rasch und effizient grosse Mengen Protein</a:t>
            </a:r>
          </a:p>
          <a:p>
            <a:pPr eaLnBrk="1" hangingPunct="1">
              <a:spcBef>
                <a:spcPts val="450"/>
              </a:spcBef>
            </a:pPr>
            <a:r>
              <a:rPr lang="de-CH" sz="1000">
                <a:latin typeface="Arial" charset="0"/>
                <a:cs typeface="Arial Unicode MS" charset="0"/>
              </a:rPr>
              <a:t>, b, c kurz besprechen:</a:t>
            </a:r>
          </a:p>
          <a:p>
            <a:pPr eaLnBrk="1" hangingPunct="1">
              <a:spcBef>
                <a:spcPts val="450"/>
              </a:spcBef>
            </a:pPr>
            <a:endParaRPr lang="en-GB" sz="1000">
              <a:latin typeface="Arial" charset="0"/>
              <a:cs typeface="Arial Unicode MS"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9B0769-8B52-7847-8277-A7C5F312C398}" type="slidenum">
              <a:rPr lang="de-DE"/>
              <a:pPr/>
              <a:t>15</a:t>
            </a:fld>
            <a:endParaRPr lang="de-DE"/>
          </a:p>
        </p:txBody>
      </p:sp>
      <p:sp>
        <p:nvSpPr>
          <p:cNvPr id="202754"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02755"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DE0394-366A-3D47-8163-D4E29ACDC808}" type="slidenum">
              <a:rPr lang="de-DE"/>
              <a:pPr/>
              <a:t>16</a:t>
            </a:fld>
            <a:endParaRPr lang="de-DE"/>
          </a:p>
        </p:txBody>
      </p:sp>
      <p:sp>
        <p:nvSpPr>
          <p:cNvPr id="74753"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74754"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lgn="just" eaLnBrk="1" hangingPunct="1">
              <a:spcBef>
                <a:spcPts val="450"/>
              </a:spcBef>
            </a:pPr>
            <a:r>
              <a:rPr lang="en-GB" sz="1000">
                <a:latin typeface="Arial" charset="0"/>
                <a:cs typeface="Arial Unicode MS" charset="0"/>
              </a:rPr>
              <a:t>Hier ist dargestellt, wie das Restriktionsenzym EcoRI die Basenabfolge GAATTC erkennt und schneidet. Bei diesem  Schnitt entsteht ein Stück einzelsträngige DNA (TTAA). Wird das DNA-Stück, das man einfügen möchte, ebenfalls mit EcoRI geschnitten, so entstehen ebenfalls einzelsträngige Enden. Diese Enden nennt man </a:t>
            </a:r>
            <a:r>
              <a:rPr lang="ja-JP" altLang="en-GB" sz="1000">
                <a:latin typeface="Arial" charset="0"/>
                <a:cs typeface="Arial Unicode MS" charset="0"/>
              </a:rPr>
              <a:t>“</a:t>
            </a:r>
            <a:r>
              <a:rPr lang="en-GB" sz="1000">
                <a:latin typeface="Arial" charset="0"/>
                <a:cs typeface="Arial Unicode MS" charset="0"/>
              </a:rPr>
              <a:t>klebrige Enden</a:t>
            </a:r>
            <a:r>
              <a:rPr lang="ja-JP" altLang="en-GB" sz="1000">
                <a:latin typeface="Arial" charset="0"/>
                <a:cs typeface="Arial Unicode MS" charset="0"/>
              </a:rPr>
              <a:t>”</a:t>
            </a:r>
            <a:r>
              <a:rPr lang="en-GB" sz="1000">
                <a:latin typeface="Arial" charset="0"/>
                <a:cs typeface="Arial Unicode MS" charset="0"/>
              </a:rPr>
              <a:t>, da sie sich Paaren können und so wieder einen DNA-Doppelstrang bilden. Da das Enzym Ligase die beiden Enden endgültig miteinander verknüpft, nennt man diesen Vorgang </a:t>
            </a:r>
            <a:r>
              <a:rPr lang="en-GB" sz="1000" i="1">
                <a:latin typeface="Arial" charset="0"/>
                <a:cs typeface="Arial Unicode MS" charset="0"/>
              </a:rPr>
              <a:t>Ligation</a:t>
            </a:r>
            <a:r>
              <a:rPr lang="en-GB" sz="1000">
                <a:latin typeface="Arial" charset="0"/>
                <a:cs typeface="Arial Unicode MS" charset="0"/>
              </a:rPr>
              <a:t>. </a:t>
            </a:r>
          </a:p>
          <a:p>
            <a:pPr algn="just" eaLnBrk="1" hangingPunct="1">
              <a:spcBef>
                <a:spcPts val="450"/>
              </a:spcBef>
            </a:pPr>
            <a:endParaRPr lang="en-GB" sz="1000">
              <a:latin typeface="Arial" charset="0"/>
              <a:cs typeface="Arial Unicode MS" charset="0"/>
            </a:endParaRPr>
          </a:p>
          <a:p>
            <a:pPr algn="just" eaLnBrk="1" hangingPunct="1">
              <a:spcBef>
                <a:spcPts val="450"/>
              </a:spcBef>
            </a:pPr>
            <a:r>
              <a:rPr lang="en-GB" sz="1000">
                <a:latin typeface="Arial" charset="0"/>
                <a:cs typeface="Arial Unicode MS" charset="0"/>
              </a:rPr>
              <a:t>Wofür benötigen Bakterien Restriktionsenzyme?</a:t>
            </a:r>
          </a:p>
          <a:p>
            <a:pPr algn="just" eaLnBrk="1" hangingPunct="1">
              <a:spcBef>
                <a:spcPts val="450"/>
              </a:spcBef>
            </a:pPr>
            <a:r>
              <a:rPr lang="en-GB" sz="1000">
                <a:latin typeface="Arial" charset="0"/>
                <a:cs typeface="Arial Unicode MS" charset="0"/>
              </a:rPr>
              <a:t>Entdeckung und Anwendung solcher Dinge ermöglichten die Gentechnologie.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22247B-DD5D-5442-9036-04ED3E30587A}" type="slidenum">
              <a:rPr lang="de-DE"/>
              <a:pPr/>
              <a:t>17</a:t>
            </a:fld>
            <a:endParaRPr lang="de-DE"/>
          </a:p>
        </p:txBody>
      </p:sp>
      <p:sp>
        <p:nvSpPr>
          <p:cNvPr id="24576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45763"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lgn="just" eaLnBrk="1" hangingPunct="1">
              <a:spcBef>
                <a:spcPts val="450"/>
              </a:spcBef>
            </a:pPr>
            <a:r>
              <a:rPr lang="en-GB" sz="1000">
                <a:latin typeface="Arial" charset="0"/>
                <a:cs typeface="Arial Unicode MS" charset="0"/>
              </a:rPr>
              <a:t>Hier ist dargestellt, wie das Restriktionsenzym EcoRI die Basenabfolge GAATTC erkennt und schneidet. Bei diesem  Schnitt entsteht ein Stück einzelsträngige DNA (TTAA). Wird das DNA-Stück, das man einfügen möchte, ebenfalls mit EcoRI geschnitten, so entstehen ebenfalls einzelsträngige Enden. Diese Enden nennt man </a:t>
            </a:r>
            <a:r>
              <a:rPr lang="ja-JP" altLang="en-GB" sz="1000">
                <a:latin typeface="Arial" charset="0"/>
                <a:cs typeface="Arial Unicode MS" charset="0"/>
              </a:rPr>
              <a:t>“</a:t>
            </a:r>
            <a:r>
              <a:rPr lang="en-GB" sz="1000">
                <a:latin typeface="Arial" charset="0"/>
                <a:cs typeface="Arial Unicode MS" charset="0"/>
              </a:rPr>
              <a:t>klebrige Enden</a:t>
            </a:r>
            <a:r>
              <a:rPr lang="ja-JP" altLang="en-GB" sz="1000">
                <a:latin typeface="Arial" charset="0"/>
                <a:cs typeface="Arial Unicode MS" charset="0"/>
              </a:rPr>
              <a:t>”</a:t>
            </a:r>
            <a:r>
              <a:rPr lang="en-GB" sz="1000">
                <a:latin typeface="Arial" charset="0"/>
                <a:cs typeface="Arial Unicode MS" charset="0"/>
              </a:rPr>
              <a:t>, da sie sich Paaren können und so wieder einen DNA-Doppelstrang bilden. Da das Enzym Ligase die beiden Enden endgültig miteinander verknüpft, nennt man diesen Vorgang </a:t>
            </a:r>
            <a:r>
              <a:rPr lang="en-GB" sz="1000" i="1">
                <a:latin typeface="Arial" charset="0"/>
                <a:cs typeface="Arial Unicode MS" charset="0"/>
              </a:rPr>
              <a:t>Ligation</a:t>
            </a:r>
            <a:r>
              <a:rPr lang="en-GB" sz="1000">
                <a:latin typeface="Arial" charset="0"/>
                <a:cs typeface="Arial Unicode MS" charset="0"/>
              </a:rPr>
              <a:t>. </a:t>
            </a:r>
          </a:p>
          <a:p>
            <a:pPr algn="just" eaLnBrk="1" hangingPunct="1">
              <a:spcBef>
                <a:spcPts val="450"/>
              </a:spcBef>
            </a:pPr>
            <a:endParaRPr lang="en-GB" sz="1000">
              <a:latin typeface="Arial" charset="0"/>
              <a:cs typeface="Arial Unicode MS" charset="0"/>
            </a:endParaRPr>
          </a:p>
          <a:p>
            <a:pPr algn="just" eaLnBrk="1" hangingPunct="1">
              <a:spcBef>
                <a:spcPts val="450"/>
              </a:spcBef>
            </a:pPr>
            <a:r>
              <a:rPr lang="en-GB" sz="1000">
                <a:latin typeface="Arial" charset="0"/>
                <a:cs typeface="Arial Unicode MS" charset="0"/>
              </a:rPr>
              <a:t>Wofür benötigen Bakterien Restriktionsenzyme?</a:t>
            </a:r>
          </a:p>
          <a:p>
            <a:pPr algn="just" eaLnBrk="1" hangingPunct="1">
              <a:spcBef>
                <a:spcPts val="450"/>
              </a:spcBef>
            </a:pPr>
            <a:r>
              <a:rPr lang="en-GB" sz="1000">
                <a:latin typeface="Arial" charset="0"/>
                <a:cs typeface="Arial Unicode MS" charset="0"/>
              </a:rPr>
              <a:t>Entdeckung und Anwendung solcher Dinge ermöglichten die Gentechnologie.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111766-4D0D-774A-AC86-588E7EFA510A}" type="slidenum">
              <a:rPr lang="de-DE"/>
              <a:pPr/>
              <a:t>18</a:t>
            </a:fld>
            <a:endParaRPr lang="de-DE"/>
          </a:p>
        </p:txBody>
      </p:sp>
      <p:sp>
        <p:nvSpPr>
          <p:cNvPr id="76801"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76802"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lgn="just" eaLnBrk="1" hangingPunct="1">
              <a:spcBef>
                <a:spcPts val="450"/>
              </a:spcBef>
            </a:pPr>
            <a:r>
              <a:rPr lang="en-GB" sz="1000">
                <a:latin typeface="Arial" charset="0"/>
                <a:cs typeface="Arial Unicode MS" charset="0"/>
              </a:rPr>
              <a:t>Leider sind Restriktion und Ligation nicht immer 100% effizient. So kann es z.B. sein, dass ein Vektor gar nicht zerschnitten wurde. Es ist aber auch möglich, dass der Vektor zerschnitten wurde, sich aber wieder geschlossen hat, ohne ein DNA-Stück aufzunehmen. Natürlich kann es auch sein, dass das einzufügende DNA-Stück an den Enden nicht geschnitten wurde. Auch in diesem Fall entstehen keine DNA-Einzelstränge, die überlappen könnten, um einen Doppelstrang zu erzeugen. </a:t>
            </a:r>
          </a:p>
          <a:p>
            <a:pPr algn="just" eaLnBrk="1" hangingPunct="1">
              <a:spcBef>
                <a:spcPts val="450"/>
              </a:spcBef>
            </a:pPr>
            <a:r>
              <a:rPr lang="en-GB" sz="1000">
                <a:latin typeface="Arial" charset="0"/>
                <a:cs typeface="Arial Unicode MS" charset="0"/>
              </a:rPr>
              <a:t>Um diese unerwünschten Möglichkeiten ausschliessen zu können, führt man einen </a:t>
            </a:r>
            <a:r>
              <a:rPr lang="en-GB" sz="1000" i="1">
                <a:latin typeface="Arial" charset="0"/>
                <a:cs typeface="Arial Unicode MS" charset="0"/>
              </a:rPr>
              <a:t>Blau-Weiss-Test</a:t>
            </a:r>
            <a:r>
              <a:rPr lang="en-GB" sz="1000">
                <a:latin typeface="Arial" charset="0"/>
                <a:cs typeface="Arial Unicode MS" charset="0"/>
              </a:rPr>
              <a:t> durch:</a:t>
            </a:r>
          </a:p>
          <a:p>
            <a:pPr eaLnBrk="1" hangingPunct="1">
              <a:spcBef>
                <a:spcPts val="450"/>
              </a:spcBef>
            </a:pPr>
            <a:endParaRPr lang="en-GB" sz="1000">
              <a:latin typeface="Arial" charset="0"/>
              <a:cs typeface="Arial Unicode MS"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56256-34C2-5A42-9BDC-1D03E8263DFA}" type="slidenum">
              <a:rPr lang="de-DE"/>
              <a:pPr/>
              <a:t>19</a:t>
            </a:fld>
            <a:endParaRPr lang="de-DE"/>
          </a:p>
        </p:txBody>
      </p:sp>
      <p:sp>
        <p:nvSpPr>
          <p:cNvPr id="23757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37571"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en-GB" sz="1000" dirty="0" err="1">
                <a:latin typeface="Arial" charset="0"/>
                <a:cs typeface="Arial Unicode MS" charset="0"/>
              </a:rPr>
              <a:t>Wie</a:t>
            </a:r>
            <a:r>
              <a:rPr lang="en-GB" sz="1000" dirty="0">
                <a:latin typeface="Arial" charset="0"/>
                <a:cs typeface="Arial Unicode MS" charset="0"/>
              </a:rPr>
              <a:t> </a:t>
            </a:r>
            <a:r>
              <a:rPr lang="en-GB" sz="1000" dirty="0" err="1">
                <a:latin typeface="Arial" charset="0"/>
                <a:cs typeface="Arial Unicode MS" charset="0"/>
              </a:rPr>
              <a:t>Sie</a:t>
            </a:r>
            <a:r>
              <a:rPr lang="en-GB" sz="1000" dirty="0">
                <a:latin typeface="Arial" charset="0"/>
                <a:cs typeface="Arial Unicode MS" charset="0"/>
              </a:rPr>
              <a:t> </a:t>
            </a:r>
            <a:r>
              <a:rPr lang="en-GB" sz="1000" dirty="0" err="1">
                <a:latin typeface="Arial" charset="0"/>
                <a:cs typeface="Arial Unicode MS" charset="0"/>
              </a:rPr>
              <a:t>hier</a:t>
            </a:r>
            <a:r>
              <a:rPr lang="en-GB" sz="1000" dirty="0">
                <a:latin typeface="Arial" charset="0"/>
                <a:cs typeface="Arial Unicode MS" charset="0"/>
              </a:rPr>
              <a:t> </a:t>
            </a:r>
            <a:r>
              <a:rPr lang="en-GB" sz="1000" dirty="0" err="1">
                <a:latin typeface="Arial" charset="0"/>
                <a:cs typeface="Arial Unicode MS" charset="0"/>
              </a:rPr>
              <a:t>sehen</a:t>
            </a:r>
            <a:r>
              <a:rPr lang="en-GB" sz="1000" dirty="0">
                <a:latin typeface="Arial" charset="0"/>
                <a:cs typeface="Arial Unicode MS" charset="0"/>
              </a:rPr>
              <a:t>, </a:t>
            </a:r>
            <a:r>
              <a:rPr lang="en-GB" sz="1000" dirty="0" err="1">
                <a:latin typeface="Arial" charset="0"/>
                <a:cs typeface="Arial Unicode MS" charset="0"/>
              </a:rPr>
              <a:t>ist</a:t>
            </a:r>
            <a:r>
              <a:rPr lang="en-GB" sz="1000" dirty="0">
                <a:latin typeface="Arial" charset="0"/>
                <a:cs typeface="Arial Unicode MS" charset="0"/>
              </a:rPr>
              <a:t> </a:t>
            </a:r>
            <a:r>
              <a:rPr lang="en-GB" sz="1000" dirty="0" err="1">
                <a:latin typeface="Arial" charset="0"/>
                <a:cs typeface="Arial Unicode MS" charset="0"/>
              </a:rPr>
              <a:t>ein</a:t>
            </a:r>
            <a:r>
              <a:rPr lang="en-GB" sz="1000" dirty="0">
                <a:latin typeface="Arial" charset="0"/>
                <a:cs typeface="Arial Unicode MS" charset="0"/>
              </a:rPr>
              <a:t> </a:t>
            </a:r>
            <a:r>
              <a:rPr lang="en-GB" sz="1000" dirty="0" err="1">
                <a:latin typeface="Arial" charset="0"/>
                <a:cs typeface="Arial Unicode MS" charset="0"/>
              </a:rPr>
              <a:t>Vektor</a:t>
            </a:r>
            <a:r>
              <a:rPr lang="en-GB" sz="1000" dirty="0">
                <a:latin typeface="Arial" charset="0"/>
                <a:cs typeface="Arial Unicode MS" charset="0"/>
              </a:rPr>
              <a:t> </a:t>
            </a:r>
            <a:r>
              <a:rPr lang="en-GB" sz="1000" dirty="0" err="1">
                <a:latin typeface="Arial" charset="0"/>
                <a:cs typeface="Arial Unicode MS" charset="0"/>
              </a:rPr>
              <a:t>ein</a:t>
            </a:r>
            <a:r>
              <a:rPr lang="en-GB" sz="1000" dirty="0">
                <a:latin typeface="Arial" charset="0"/>
                <a:cs typeface="Arial Unicode MS" charset="0"/>
              </a:rPr>
              <a:t> </a:t>
            </a:r>
            <a:r>
              <a:rPr lang="en-GB" sz="1000" dirty="0" err="1">
                <a:latin typeface="Arial" charset="0"/>
                <a:cs typeface="Arial Unicode MS" charset="0"/>
              </a:rPr>
              <a:t>ringförmiges</a:t>
            </a:r>
            <a:r>
              <a:rPr lang="en-GB" sz="1000" dirty="0">
                <a:latin typeface="Arial" charset="0"/>
                <a:cs typeface="Arial Unicode MS" charset="0"/>
              </a:rPr>
              <a:t> DNA </a:t>
            </a:r>
            <a:r>
              <a:rPr lang="en-GB" sz="1000" dirty="0" err="1">
                <a:latin typeface="Arial" charset="0"/>
                <a:cs typeface="Arial Unicode MS" charset="0"/>
              </a:rPr>
              <a:t>Molekül</a:t>
            </a:r>
            <a:r>
              <a:rPr lang="en-GB" sz="1000" dirty="0">
                <a:latin typeface="Arial" charset="0"/>
                <a:cs typeface="Arial Unicode MS" charset="0"/>
              </a:rPr>
              <a:t>, das </a:t>
            </a:r>
            <a:r>
              <a:rPr lang="en-GB" sz="1000" dirty="0" err="1">
                <a:latin typeface="Arial" charset="0"/>
                <a:cs typeface="Arial Unicode MS" charset="0"/>
              </a:rPr>
              <a:t>alle</a:t>
            </a:r>
            <a:r>
              <a:rPr lang="en-GB" sz="1000" dirty="0">
                <a:latin typeface="Arial" charset="0"/>
                <a:cs typeface="Arial Unicode MS" charset="0"/>
              </a:rPr>
              <a:t> </a:t>
            </a:r>
            <a:r>
              <a:rPr lang="en-GB" sz="1000" dirty="0" err="1">
                <a:latin typeface="Arial" charset="0"/>
                <a:cs typeface="Arial Unicode MS" charset="0"/>
              </a:rPr>
              <a:t>wichtigen</a:t>
            </a:r>
            <a:r>
              <a:rPr lang="en-GB" sz="1000" dirty="0">
                <a:latin typeface="Arial" charset="0"/>
                <a:cs typeface="Arial Unicode MS" charset="0"/>
              </a:rPr>
              <a:t> </a:t>
            </a:r>
            <a:r>
              <a:rPr lang="en-GB" sz="1000" dirty="0" err="1">
                <a:latin typeface="Arial" charset="0"/>
                <a:cs typeface="Arial Unicode MS" charset="0"/>
              </a:rPr>
              <a:t>Informationen</a:t>
            </a:r>
            <a:r>
              <a:rPr lang="en-GB" sz="1000" dirty="0">
                <a:latin typeface="Arial" charset="0"/>
                <a:cs typeface="Arial Unicode MS" charset="0"/>
              </a:rPr>
              <a:t> </a:t>
            </a:r>
            <a:r>
              <a:rPr lang="en-GB" sz="1000" dirty="0" err="1">
                <a:latin typeface="Arial" charset="0"/>
                <a:cs typeface="Arial Unicode MS" charset="0"/>
              </a:rPr>
              <a:t>enthält</a:t>
            </a:r>
            <a:r>
              <a:rPr lang="en-GB" sz="1000" dirty="0">
                <a:latin typeface="Arial" charset="0"/>
                <a:cs typeface="Arial Unicode MS" charset="0"/>
              </a:rPr>
              <a:t>, </a:t>
            </a:r>
            <a:r>
              <a:rPr lang="en-GB" sz="1000" dirty="0" err="1">
                <a:latin typeface="Arial" charset="0"/>
                <a:cs typeface="Arial Unicode MS" charset="0"/>
              </a:rPr>
              <a:t>damit</a:t>
            </a:r>
            <a:r>
              <a:rPr lang="en-GB" sz="1000" dirty="0">
                <a:latin typeface="Arial" charset="0"/>
                <a:cs typeface="Arial Unicode MS" charset="0"/>
              </a:rPr>
              <a:t> das Gen </a:t>
            </a:r>
            <a:r>
              <a:rPr lang="en-GB" sz="1000" dirty="0" err="1">
                <a:latin typeface="Arial" charset="0"/>
                <a:cs typeface="Arial Unicode MS" charset="0"/>
              </a:rPr>
              <a:t>abgelesen</a:t>
            </a:r>
            <a:r>
              <a:rPr lang="en-GB" sz="1000" dirty="0">
                <a:latin typeface="Arial" charset="0"/>
                <a:cs typeface="Arial Unicode MS" charset="0"/>
              </a:rPr>
              <a:t> </a:t>
            </a:r>
            <a:r>
              <a:rPr lang="en-GB" sz="1000" dirty="0" err="1">
                <a:latin typeface="Arial" charset="0"/>
                <a:cs typeface="Arial Unicode MS" charset="0"/>
              </a:rPr>
              <a:t>werden</a:t>
            </a:r>
            <a:r>
              <a:rPr lang="en-GB" sz="1000" dirty="0">
                <a:latin typeface="Arial" charset="0"/>
                <a:cs typeface="Arial Unicode MS" charset="0"/>
              </a:rPr>
              <a:t> </a:t>
            </a:r>
            <a:r>
              <a:rPr lang="en-GB" sz="1000" dirty="0" err="1">
                <a:latin typeface="Arial" charset="0"/>
                <a:cs typeface="Arial Unicode MS" charset="0"/>
              </a:rPr>
              <a:t>kann</a:t>
            </a:r>
            <a:r>
              <a:rPr lang="en-GB" sz="1000" dirty="0">
                <a:latin typeface="Arial" charset="0"/>
                <a:cs typeface="Arial Unicode MS" charset="0"/>
              </a:rPr>
              <a:t>. </a:t>
            </a:r>
            <a:r>
              <a:rPr lang="en-GB" sz="1000" dirty="0" err="1">
                <a:latin typeface="Arial" charset="0"/>
                <a:cs typeface="Arial Unicode MS" charset="0"/>
              </a:rPr>
              <a:t>Er</a:t>
            </a:r>
            <a:r>
              <a:rPr lang="en-GB" sz="1000" dirty="0">
                <a:latin typeface="Arial" charset="0"/>
                <a:cs typeface="Arial Unicode MS" charset="0"/>
              </a:rPr>
              <a:t> </a:t>
            </a:r>
            <a:r>
              <a:rPr lang="en-GB" sz="1000" dirty="0" err="1">
                <a:latin typeface="Arial" charset="0"/>
                <a:cs typeface="Arial Unicode MS" charset="0"/>
              </a:rPr>
              <a:t>wird</a:t>
            </a:r>
            <a:r>
              <a:rPr lang="en-GB" sz="1000" dirty="0">
                <a:latin typeface="Arial" charset="0"/>
                <a:cs typeface="Arial Unicode MS" charset="0"/>
              </a:rPr>
              <a:t> von den </a:t>
            </a:r>
            <a:r>
              <a:rPr lang="en-GB" sz="1000" dirty="0" err="1">
                <a:latin typeface="Arial" charset="0"/>
                <a:cs typeface="Arial Unicode MS" charset="0"/>
              </a:rPr>
              <a:t>Bakterien</a:t>
            </a:r>
            <a:r>
              <a:rPr lang="en-GB" sz="1000" dirty="0">
                <a:latin typeface="Arial" charset="0"/>
                <a:cs typeface="Arial Unicode MS" charset="0"/>
              </a:rPr>
              <a:t> </a:t>
            </a:r>
            <a:r>
              <a:rPr lang="en-GB" sz="1000" dirty="0" err="1">
                <a:latin typeface="Arial" charset="0"/>
                <a:cs typeface="Arial Unicode MS" charset="0"/>
              </a:rPr>
              <a:t>erkannt</a:t>
            </a:r>
            <a:r>
              <a:rPr lang="en-GB" sz="1000" dirty="0">
                <a:latin typeface="Arial" charset="0"/>
                <a:cs typeface="Arial Unicode MS" charset="0"/>
              </a:rPr>
              <a:t>, </a:t>
            </a:r>
            <a:r>
              <a:rPr lang="en-GB" sz="1000" dirty="0" err="1">
                <a:latin typeface="Arial" charset="0"/>
                <a:cs typeface="Arial Unicode MS" charset="0"/>
              </a:rPr>
              <a:t>vermehrt</a:t>
            </a:r>
            <a:r>
              <a:rPr lang="en-GB" sz="1000" dirty="0">
                <a:latin typeface="Arial" charset="0"/>
                <a:cs typeface="Arial Unicode MS" charset="0"/>
              </a:rPr>
              <a:t> und </a:t>
            </a:r>
            <a:r>
              <a:rPr lang="en-GB" sz="1000" dirty="0" err="1">
                <a:latin typeface="Arial" charset="0"/>
                <a:cs typeface="Arial Unicode MS" charset="0"/>
              </a:rPr>
              <a:t>bei</a:t>
            </a:r>
            <a:r>
              <a:rPr lang="en-GB" sz="1000" dirty="0">
                <a:latin typeface="Arial" charset="0"/>
                <a:cs typeface="Arial Unicode MS" charset="0"/>
              </a:rPr>
              <a:t> </a:t>
            </a:r>
            <a:r>
              <a:rPr lang="en-GB" sz="1000" dirty="0" err="1">
                <a:latin typeface="Arial" charset="0"/>
                <a:cs typeface="Arial Unicode MS" charset="0"/>
              </a:rPr>
              <a:t>einer</a:t>
            </a:r>
            <a:r>
              <a:rPr lang="en-GB" sz="1000" dirty="0">
                <a:latin typeface="Arial" charset="0"/>
                <a:cs typeface="Arial Unicode MS" charset="0"/>
              </a:rPr>
              <a:t> </a:t>
            </a:r>
            <a:r>
              <a:rPr lang="en-GB" sz="1000" dirty="0" err="1">
                <a:latin typeface="Arial" charset="0"/>
                <a:cs typeface="Arial Unicode MS" charset="0"/>
              </a:rPr>
              <a:t>Zellteilung</a:t>
            </a:r>
            <a:r>
              <a:rPr lang="en-GB" sz="1000" dirty="0">
                <a:latin typeface="Arial" charset="0"/>
                <a:cs typeface="Arial Unicode MS" charset="0"/>
              </a:rPr>
              <a:t> an die </a:t>
            </a:r>
            <a:r>
              <a:rPr lang="en-GB" sz="1000" dirty="0" err="1">
                <a:latin typeface="Arial" charset="0"/>
                <a:cs typeface="Arial Unicode MS" charset="0"/>
              </a:rPr>
              <a:t>Tochterzellen</a:t>
            </a:r>
            <a:r>
              <a:rPr lang="en-GB" sz="1000" dirty="0">
                <a:latin typeface="Arial" charset="0"/>
                <a:cs typeface="Arial Unicode MS" charset="0"/>
              </a:rPr>
              <a:t> </a:t>
            </a:r>
            <a:r>
              <a:rPr lang="en-GB" sz="1000" dirty="0" err="1">
                <a:latin typeface="Arial" charset="0"/>
                <a:cs typeface="Arial Unicode MS" charset="0"/>
              </a:rPr>
              <a:t>weitergegeben</a:t>
            </a:r>
            <a:r>
              <a:rPr lang="en-GB" sz="1000" dirty="0">
                <a:latin typeface="Arial" charset="0"/>
                <a:cs typeface="Arial Unicode MS" charset="0"/>
              </a:rPr>
              <a:t>. </a:t>
            </a:r>
          </a:p>
          <a:p>
            <a:pPr eaLnBrk="1" hangingPunct="1">
              <a:spcBef>
                <a:spcPts val="450"/>
              </a:spcBef>
            </a:pPr>
            <a:endParaRPr lang="en-GB" sz="1000" dirty="0">
              <a:latin typeface="Arial" charset="0"/>
              <a:cs typeface="Arial Unicode MS" charset="0"/>
            </a:endParaRPr>
          </a:p>
          <a:p>
            <a:pPr algn="just" eaLnBrk="1" hangingPunct="1">
              <a:spcBef>
                <a:spcPts val="450"/>
              </a:spcBef>
            </a:pPr>
            <a:r>
              <a:rPr lang="en-GB" sz="1000" dirty="0" err="1">
                <a:latin typeface="Arial" charset="0"/>
                <a:cs typeface="Arial Unicode MS" charset="0"/>
              </a:rPr>
              <a:t>Keine</a:t>
            </a:r>
            <a:r>
              <a:rPr lang="en-GB" sz="1000" dirty="0">
                <a:latin typeface="Arial" charset="0"/>
                <a:cs typeface="Arial Unicode MS" charset="0"/>
              </a:rPr>
              <a:t> </a:t>
            </a:r>
            <a:r>
              <a:rPr lang="en-GB" sz="1000" dirty="0" err="1">
                <a:latin typeface="Arial" charset="0"/>
                <a:cs typeface="Arial Unicode MS" charset="0"/>
              </a:rPr>
              <a:t>lebenswichtigen</a:t>
            </a:r>
            <a:r>
              <a:rPr lang="en-GB" sz="1000" dirty="0">
                <a:latin typeface="Arial" charset="0"/>
                <a:cs typeface="Arial Unicode MS" charset="0"/>
              </a:rPr>
              <a:t> </a:t>
            </a:r>
            <a:r>
              <a:rPr lang="en-GB" sz="1000" dirty="0" err="1">
                <a:latin typeface="Arial" charset="0"/>
                <a:cs typeface="Arial Unicode MS" charset="0"/>
              </a:rPr>
              <a:t>Funktionen</a:t>
            </a:r>
            <a:endParaRPr lang="en-GB" sz="1000" dirty="0">
              <a:latin typeface="Arial" charset="0"/>
              <a:cs typeface="Arial Unicode MS" charset="0"/>
            </a:endParaRPr>
          </a:p>
          <a:p>
            <a:pPr algn="just" eaLnBrk="1" hangingPunct="1">
              <a:spcBef>
                <a:spcPts val="450"/>
              </a:spcBef>
            </a:pPr>
            <a:r>
              <a:rPr lang="en-GB" sz="1000" dirty="0">
                <a:latin typeface="Arial" charset="0"/>
                <a:cs typeface="Arial Unicode MS" charset="0"/>
              </a:rPr>
              <a:t>Des </a:t>
            </a:r>
            <a:r>
              <a:rPr lang="en-GB" sz="1000" dirty="0" err="1">
                <a:latin typeface="Arial" charset="0"/>
                <a:cs typeface="Arial Unicode MS" charset="0"/>
              </a:rPr>
              <a:t>weiteren</a:t>
            </a:r>
            <a:r>
              <a:rPr lang="en-GB" sz="1000" dirty="0">
                <a:latin typeface="Arial" charset="0"/>
                <a:cs typeface="Arial Unicode MS" charset="0"/>
              </a:rPr>
              <a:t> </a:t>
            </a:r>
            <a:r>
              <a:rPr lang="en-GB" sz="1000" dirty="0" err="1">
                <a:latin typeface="Arial" charset="0"/>
                <a:cs typeface="Arial Unicode MS" charset="0"/>
              </a:rPr>
              <a:t>zeichnen</a:t>
            </a:r>
            <a:r>
              <a:rPr lang="en-GB" sz="1000" dirty="0">
                <a:latin typeface="Arial" charset="0"/>
                <a:cs typeface="Arial Unicode MS" charset="0"/>
              </a:rPr>
              <a:t> </a:t>
            </a:r>
            <a:r>
              <a:rPr lang="en-GB" sz="1000" dirty="0" err="1">
                <a:latin typeface="Arial" charset="0"/>
                <a:cs typeface="Arial Unicode MS" charset="0"/>
              </a:rPr>
              <a:t>sich</a:t>
            </a:r>
            <a:r>
              <a:rPr lang="en-GB" sz="1000" dirty="0">
                <a:latin typeface="Arial" charset="0"/>
                <a:cs typeface="Arial Unicode MS" charset="0"/>
              </a:rPr>
              <a:t> DNA-</a:t>
            </a:r>
            <a:r>
              <a:rPr lang="en-GB" sz="1000" dirty="0" err="1">
                <a:latin typeface="Arial" charset="0"/>
                <a:cs typeface="Arial Unicode MS" charset="0"/>
              </a:rPr>
              <a:t>Vektoren</a:t>
            </a:r>
            <a:r>
              <a:rPr lang="en-GB" sz="1000" dirty="0">
                <a:latin typeface="Arial" charset="0"/>
                <a:cs typeface="Arial Unicode MS" charset="0"/>
              </a:rPr>
              <a:t> </a:t>
            </a:r>
            <a:r>
              <a:rPr lang="en-GB" sz="1000" dirty="0" err="1">
                <a:latin typeface="Arial" charset="0"/>
                <a:cs typeface="Arial Unicode MS" charset="0"/>
              </a:rPr>
              <a:t>dadurch</a:t>
            </a:r>
            <a:r>
              <a:rPr lang="en-GB" sz="1000" dirty="0">
                <a:latin typeface="Arial" charset="0"/>
                <a:cs typeface="Arial Unicode MS" charset="0"/>
              </a:rPr>
              <a:t> </a:t>
            </a:r>
            <a:r>
              <a:rPr lang="en-GB" sz="1000" dirty="0" err="1">
                <a:latin typeface="Arial" charset="0"/>
                <a:cs typeface="Arial Unicode MS" charset="0"/>
              </a:rPr>
              <a:t>aus</a:t>
            </a:r>
            <a:r>
              <a:rPr lang="en-GB" sz="1000" dirty="0">
                <a:latin typeface="Arial" charset="0"/>
                <a:cs typeface="Arial Unicode MS" charset="0"/>
              </a:rPr>
              <a:t>, </a:t>
            </a:r>
            <a:r>
              <a:rPr lang="en-GB" sz="1000" dirty="0" err="1">
                <a:latin typeface="Arial" charset="0"/>
                <a:cs typeface="Arial Unicode MS" charset="0"/>
              </a:rPr>
              <a:t>dass</a:t>
            </a:r>
            <a:r>
              <a:rPr lang="en-GB" sz="1000" dirty="0">
                <a:latin typeface="Arial" charset="0"/>
                <a:cs typeface="Arial Unicode MS" charset="0"/>
              </a:rPr>
              <a:t> </a:t>
            </a:r>
            <a:r>
              <a:rPr lang="en-GB" sz="1000" dirty="0" err="1">
                <a:latin typeface="Arial" charset="0"/>
                <a:cs typeface="Arial Unicode MS" charset="0"/>
              </a:rPr>
              <a:t>sie</a:t>
            </a:r>
            <a:r>
              <a:rPr lang="en-GB" sz="1000" dirty="0">
                <a:latin typeface="Arial" charset="0"/>
                <a:cs typeface="Arial Unicode MS" charset="0"/>
              </a:rPr>
              <a:t> </a:t>
            </a:r>
            <a:r>
              <a:rPr lang="en-GB" sz="1000" dirty="0" err="1">
                <a:latin typeface="Arial" charset="0"/>
                <a:cs typeface="Arial Unicode MS" charset="0"/>
              </a:rPr>
              <a:t>klein</a:t>
            </a:r>
            <a:r>
              <a:rPr lang="en-GB" sz="1000" dirty="0">
                <a:latin typeface="Arial" charset="0"/>
                <a:cs typeface="Arial Unicode MS" charset="0"/>
              </a:rPr>
              <a:t> </a:t>
            </a:r>
            <a:r>
              <a:rPr lang="en-GB" sz="1000" dirty="0" err="1">
                <a:latin typeface="Arial" charset="0"/>
                <a:cs typeface="Arial Unicode MS" charset="0"/>
              </a:rPr>
              <a:t>sind</a:t>
            </a:r>
            <a:r>
              <a:rPr lang="en-GB" sz="1000" dirty="0">
                <a:latin typeface="Arial" charset="0"/>
                <a:cs typeface="Arial Unicode MS" charset="0"/>
              </a:rPr>
              <a:t> und </a:t>
            </a:r>
            <a:r>
              <a:rPr lang="en-GB" sz="1000" dirty="0" err="1">
                <a:latin typeface="Arial" charset="0"/>
                <a:cs typeface="Arial Unicode MS" charset="0"/>
              </a:rPr>
              <a:t>ein</a:t>
            </a:r>
            <a:r>
              <a:rPr lang="en-GB" sz="1000" dirty="0">
                <a:latin typeface="Arial" charset="0"/>
                <a:cs typeface="Arial Unicode MS" charset="0"/>
              </a:rPr>
              <a:t> </a:t>
            </a:r>
            <a:r>
              <a:rPr lang="en-GB" sz="1000" i="1" dirty="0" err="1">
                <a:latin typeface="Arial" charset="0"/>
                <a:cs typeface="Arial Unicode MS" charset="0"/>
              </a:rPr>
              <a:t>Resistenzgen</a:t>
            </a:r>
            <a:r>
              <a:rPr lang="en-GB" sz="1000" dirty="0">
                <a:latin typeface="Arial" charset="0"/>
                <a:cs typeface="Arial Unicode MS" charset="0"/>
              </a:rPr>
              <a:t> </a:t>
            </a:r>
            <a:r>
              <a:rPr lang="en-GB" sz="1000" dirty="0" err="1">
                <a:latin typeface="Arial" charset="0"/>
                <a:cs typeface="Arial Unicode MS" charset="0"/>
              </a:rPr>
              <a:t>besitzen</a:t>
            </a:r>
            <a:r>
              <a:rPr lang="en-GB" sz="1000" dirty="0">
                <a:latin typeface="Arial" charset="0"/>
                <a:cs typeface="Arial Unicode MS" charset="0"/>
              </a:rPr>
              <a:t>.</a:t>
            </a:r>
          </a:p>
          <a:p>
            <a:pPr algn="just" eaLnBrk="1" hangingPunct="1">
              <a:spcBef>
                <a:spcPts val="450"/>
              </a:spcBef>
            </a:pPr>
            <a:endParaRPr lang="en-GB" sz="1000" dirty="0">
              <a:latin typeface="Arial" charset="0"/>
              <a:cs typeface="Arial Unicode MS" charset="0"/>
            </a:endParaRPr>
          </a:p>
          <a:p>
            <a:pPr algn="just" eaLnBrk="1" hangingPunct="1">
              <a:spcBef>
                <a:spcPts val="450"/>
              </a:spcBef>
            </a:pPr>
            <a:r>
              <a:rPr lang="en-GB" sz="1000" dirty="0" err="1">
                <a:latin typeface="Arial" charset="0"/>
                <a:cs typeface="Arial Unicode MS" charset="0"/>
              </a:rPr>
              <a:t>Ampicilin</a:t>
            </a:r>
            <a:r>
              <a:rPr lang="en-GB" sz="1000" dirty="0">
                <a:latin typeface="Arial" charset="0"/>
                <a:cs typeface="Arial Unicode MS" charset="0"/>
              </a:rPr>
              <a:t>: </a:t>
            </a:r>
            <a:r>
              <a:rPr lang="en-GB" sz="1000" dirty="0" err="1">
                <a:latin typeface="Arial" charset="0"/>
                <a:cs typeface="Arial Unicode MS" charset="0"/>
              </a:rPr>
              <a:t>Funktion</a:t>
            </a:r>
            <a:r>
              <a:rPr lang="en-GB" sz="1000" dirty="0">
                <a:latin typeface="Arial" charset="0"/>
                <a:cs typeface="Arial Unicode MS" charset="0"/>
              </a:rPr>
              <a:t>: </a:t>
            </a:r>
            <a:r>
              <a:rPr lang="en-GB" sz="1000" dirty="0" err="1">
                <a:latin typeface="Arial" charset="0"/>
                <a:cs typeface="Arial Unicode MS" charset="0"/>
              </a:rPr>
              <a:t>stört</a:t>
            </a:r>
            <a:r>
              <a:rPr lang="en-GB" sz="1000" dirty="0">
                <a:latin typeface="Arial" charset="0"/>
                <a:cs typeface="Arial Unicode MS" charset="0"/>
              </a:rPr>
              <a:t> den </a:t>
            </a:r>
            <a:r>
              <a:rPr lang="en-GB" sz="1000" dirty="0" err="1">
                <a:latin typeface="Arial" charset="0"/>
                <a:cs typeface="Arial Unicode MS" charset="0"/>
              </a:rPr>
              <a:t>Aufbau</a:t>
            </a:r>
            <a:r>
              <a:rPr lang="en-GB" sz="1000" dirty="0">
                <a:latin typeface="Arial" charset="0"/>
                <a:cs typeface="Arial Unicode MS" charset="0"/>
              </a:rPr>
              <a:t> der </a:t>
            </a:r>
            <a:r>
              <a:rPr lang="en-GB" sz="1000" dirty="0" err="1">
                <a:latin typeface="Arial" charset="0"/>
                <a:cs typeface="Arial Unicode MS" charset="0"/>
              </a:rPr>
              <a:t>Zellwand</a:t>
            </a:r>
            <a:r>
              <a:rPr lang="en-GB" sz="1000" dirty="0">
                <a:latin typeface="Arial" charset="0"/>
                <a:cs typeface="Arial Unicode MS" charset="0"/>
              </a:rPr>
              <a:t>: </a:t>
            </a:r>
            <a:r>
              <a:rPr lang="en-GB" sz="1000" dirty="0" err="1">
                <a:latin typeface="Arial" charset="0"/>
                <a:cs typeface="Arial Unicode MS" charset="0"/>
              </a:rPr>
              <a:t>Resultat</a:t>
            </a:r>
            <a:r>
              <a:rPr lang="en-GB" sz="1000" dirty="0">
                <a:latin typeface="Arial" charset="0"/>
                <a:cs typeface="Arial Unicode MS" charset="0"/>
              </a:rPr>
              <a:t>: </a:t>
            </a:r>
            <a:r>
              <a:rPr lang="en-GB" sz="1000" dirty="0" err="1">
                <a:latin typeface="Arial" charset="0"/>
                <a:cs typeface="Arial Unicode MS" charset="0"/>
              </a:rPr>
              <a:t>keine</a:t>
            </a:r>
            <a:r>
              <a:rPr lang="en-GB" sz="1000" dirty="0">
                <a:latin typeface="Arial" charset="0"/>
                <a:cs typeface="Arial Unicode MS" charset="0"/>
              </a:rPr>
              <a:t> </a:t>
            </a:r>
            <a:r>
              <a:rPr lang="en-GB" sz="1000" dirty="0" err="1">
                <a:latin typeface="Arial" charset="0"/>
                <a:cs typeface="Arial Unicode MS" charset="0"/>
              </a:rPr>
              <a:t>neue</a:t>
            </a:r>
            <a:r>
              <a:rPr lang="en-GB" sz="1000" dirty="0">
                <a:latin typeface="Arial" charset="0"/>
                <a:cs typeface="Arial Unicode MS" charset="0"/>
              </a:rPr>
              <a:t> </a:t>
            </a:r>
            <a:r>
              <a:rPr lang="en-GB" sz="1000" dirty="0" err="1">
                <a:latin typeface="Arial" charset="0"/>
                <a:cs typeface="Arial Unicode MS" charset="0"/>
              </a:rPr>
              <a:t>Bakterien</a:t>
            </a:r>
            <a:r>
              <a:rPr lang="en-GB" sz="1000" dirty="0">
                <a:latin typeface="Arial" charset="0"/>
                <a:cs typeface="Arial Unicode MS" charset="0"/>
              </a:rPr>
              <a:t>, </a:t>
            </a:r>
            <a:r>
              <a:rPr lang="en-GB" sz="1000" dirty="0" err="1">
                <a:latin typeface="Arial" charset="0"/>
                <a:cs typeface="Arial Unicode MS" charset="0"/>
              </a:rPr>
              <a:t>aber</a:t>
            </a:r>
            <a:r>
              <a:rPr lang="en-GB" sz="1000" dirty="0">
                <a:latin typeface="Arial" charset="0"/>
                <a:cs typeface="Arial Unicode MS" charset="0"/>
              </a:rPr>
              <a:t> die </a:t>
            </a:r>
            <a:r>
              <a:rPr lang="en-GB" sz="1000" dirty="0" err="1">
                <a:latin typeface="Arial" charset="0"/>
                <a:cs typeface="Arial Unicode MS" charset="0"/>
              </a:rPr>
              <a:t>alten</a:t>
            </a:r>
            <a:r>
              <a:rPr lang="en-GB" sz="1000" dirty="0">
                <a:latin typeface="Arial" charset="0"/>
                <a:cs typeface="Arial Unicode MS" charset="0"/>
              </a:rPr>
              <a:t> </a:t>
            </a:r>
            <a:r>
              <a:rPr lang="en-GB" sz="1000" dirty="0" err="1">
                <a:latin typeface="Arial" charset="0"/>
                <a:cs typeface="Arial Unicode MS" charset="0"/>
              </a:rPr>
              <a:t>Leben</a:t>
            </a:r>
            <a:r>
              <a:rPr lang="en-GB" sz="1000" dirty="0">
                <a:latin typeface="Arial" charset="0"/>
                <a:cs typeface="Arial Unicode MS" charset="0"/>
              </a:rPr>
              <a:t> </a:t>
            </a:r>
            <a:r>
              <a:rPr lang="en-GB" sz="1000" dirty="0" err="1">
                <a:latin typeface="Arial" charset="0"/>
                <a:cs typeface="Arial Unicode MS" charset="0"/>
              </a:rPr>
              <a:t>noch</a:t>
            </a:r>
            <a:r>
              <a:rPr lang="en-GB" sz="1000" dirty="0">
                <a:latin typeface="Arial" charset="0"/>
                <a:cs typeface="Arial Unicode MS" charset="0"/>
              </a:rPr>
              <a:t> (DNA Science S338)</a:t>
            </a:r>
          </a:p>
          <a:p>
            <a:pPr algn="just" eaLnBrk="1" hangingPunct="1">
              <a:spcBef>
                <a:spcPts val="450"/>
              </a:spcBef>
            </a:pPr>
            <a:r>
              <a:rPr lang="en-GB" sz="1000" dirty="0" err="1">
                <a:latin typeface="Arial" charset="0"/>
                <a:cs typeface="Arial Unicode MS" charset="0"/>
              </a:rPr>
              <a:t>Abwehrmitttel</a:t>
            </a:r>
            <a:r>
              <a:rPr lang="en-GB" sz="1000" dirty="0">
                <a:latin typeface="Arial" charset="0"/>
                <a:cs typeface="Arial Unicode MS" charset="0"/>
              </a:rPr>
              <a:t> </a:t>
            </a:r>
            <a:r>
              <a:rPr lang="en-GB" sz="1000" dirty="0" err="1">
                <a:latin typeface="Arial" charset="0"/>
                <a:cs typeface="Arial Unicode MS" charset="0"/>
              </a:rPr>
              <a:t>gegen</a:t>
            </a:r>
            <a:r>
              <a:rPr lang="en-GB" sz="1000" dirty="0">
                <a:latin typeface="Arial" charset="0"/>
                <a:cs typeface="Arial Unicode MS" charset="0"/>
              </a:rPr>
              <a:t> </a:t>
            </a:r>
            <a:r>
              <a:rPr lang="en-GB" sz="1000" dirty="0" err="1">
                <a:latin typeface="Arial" charset="0"/>
                <a:cs typeface="Arial Unicode MS" charset="0"/>
              </a:rPr>
              <a:t>Konkurrenz</a:t>
            </a:r>
            <a:r>
              <a:rPr lang="en-GB" sz="1000" dirty="0" smtClean="0">
                <a:latin typeface="Arial" charset="0"/>
                <a:cs typeface="Arial Unicode MS" charset="0"/>
              </a:rPr>
              <a:t>.</a:t>
            </a:r>
          </a:p>
          <a:p>
            <a:pPr algn="just" eaLnBrk="1" hangingPunct="1">
              <a:spcBef>
                <a:spcPts val="450"/>
              </a:spcBef>
            </a:pPr>
            <a:endParaRPr lang="en-GB" sz="1000" dirty="0" smtClean="0">
              <a:latin typeface="Arial" charset="0"/>
              <a:cs typeface="Arial Unicode MS" charset="0"/>
            </a:endParaRPr>
          </a:p>
          <a:p>
            <a:pPr marL="0" marR="0" indent="0" algn="just" defTabSz="449263" rtl="0" eaLnBrk="1" fontAlgn="base" latinLnBrk="0" hangingPunct="1">
              <a:lnSpc>
                <a:spcPct val="100000"/>
              </a:lnSpc>
              <a:spcBef>
                <a:spcPts val="450"/>
              </a:spcBef>
              <a:spcAft>
                <a:spcPct val="0"/>
              </a:spcAft>
              <a:buClr>
                <a:srgbClr val="000000"/>
              </a:buClr>
              <a:buSzPct val="100000"/>
              <a:buFont typeface="Times New Roman"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000" dirty="0" err="1" smtClean="0">
                <a:latin typeface="Arial" charset="0"/>
                <a:cs typeface="Arial Unicode MS" charset="0"/>
              </a:rPr>
              <a:t>Zur</a:t>
            </a:r>
            <a:r>
              <a:rPr lang="en-GB" sz="1000" dirty="0" smtClean="0">
                <a:latin typeface="Arial" charset="0"/>
                <a:cs typeface="Arial Unicode MS" charset="0"/>
              </a:rPr>
              <a:t> </a:t>
            </a:r>
            <a:r>
              <a:rPr lang="en-GB" sz="1000" dirty="0" err="1" smtClean="0">
                <a:latin typeface="Arial" charset="0"/>
                <a:cs typeface="Arial Unicode MS" charset="0"/>
              </a:rPr>
              <a:t>Erkennung</a:t>
            </a:r>
            <a:r>
              <a:rPr lang="en-GB" sz="1000" dirty="0" smtClean="0">
                <a:latin typeface="Arial" charset="0"/>
                <a:cs typeface="Arial Unicode MS" charset="0"/>
              </a:rPr>
              <a:t>, </a:t>
            </a:r>
            <a:r>
              <a:rPr lang="en-GB" sz="1000" dirty="0" err="1" smtClean="0">
                <a:latin typeface="Arial" charset="0"/>
                <a:cs typeface="Arial Unicode MS" charset="0"/>
              </a:rPr>
              <a:t>ob</a:t>
            </a:r>
            <a:r>
              <a:rPr lang="en-GB" sz="1000" dirty="0" smtClean="0">
                <a:latin typeface="Arial" charset="0"/>
                <a:cs typeface="Arial Unicode MS" charset="0"/>
              </a:rPr>
              <a:t> </a:t>
            </a:r>
            <a:r>
              <a:rPr lang="en-GB" sz="1000" dirty="0" err="1" smtClean="0">
                <a:latin typeface="Arial" charset="0"/>
                <a:cs typeface="Arial Unicode MS" charset="0"/>
              </a:rPr>
              <a:t>ein</a:t>
            </a:r>
            <a:r>
              <a:rPr lang="en-GB" sz="1000" dirty="0" smtClean="0">
                <a:latin typeface="Arial" charset="0"/>
                <a:cs typeface="Arial Unicode MS" charset="0"/>
              </a:rPr>
              <a:t> </a:t>
            </a:r>
            <a:r>
              <a:rPr lang="en-GB" sz="1000" dirty="0" err="1" smtClean="0">
                <a:latin typeface="Arial" charset="0"/>
                <a:cs typeface="Arial Unicode MS" charset="0"/>
              </a:rPr>
              <a:t>Vektor</a:t>
            </a:r>
            <a:r>
              <a:rPr lang="en-GB" sz="1000" dirty="0" smtClean="0">
                <a:latin typeface="Arial" charset="0"/>
                <a:cs typeface="Arial Unicode MS" charset="0"/>
              </a:rPr>
              <a:t> </a:t>
            </a:r>
            <a:r>
              <a:rPr lang="en-GB" sz="1000" dirty="0" err="1" smtClean="0">
                <a:latin typeface="Arial" charset="0"/>
                <a:cs typeface="Arial Unicode MS" charset="0"/>
              </a:rPr>
              <a:t>ein</a:t>
            </a:r>
            <a:r>
              <a:rPr lang="en-GB" sz="1000" dirty="0" smtClean="0">
                <a:latin typeface="Arial" charset="0"/>
                <a:cs typeface="Arial Unicode MS" charset="0"/>
              </a:rPr>
              <a:t> DNA-</a:t>
            </a:r>
            <a:r>
              <a:rPr lang="en-GB" sz="1000" dirty="0" err="1" smtClean="0">
                <a:latin typeface="Arial" charset="0"/>
                <a:cs typeface="Arial Unicode MS" charset="0"/>
              </a:rPr>
              <a:t>Stück</a:t>
            </a:r>
            <a:r>
              <a:rPr lang="en-GB" sz="1000" dirty="0" smtClean="0">
                <a:latin typeface="Arial" charset="0"/>
                <a:cs typeface="Arial Unicode MS" charset="0"/>
              </a:rPr>
              <a:t> </a:t>
            </a:r>
            <a:r>
              <a:rPr lang="en-GB" sz="1000" dirty="0" err="1" smtClean="0">
                <a:latin typeface="Arial" charset="0"/>
                <a:cs typeface="Arial Unicode MS" charset="0"/>
              </a:rPr>
              <a:t>aufgenommen</a:t>
            </a:r>
            <a:r>
              <a:rPr lang="en-GB" sz="1000" dirty="0" smtClean="0">
                <a:latin typeface="Arial" charset="0"/>
                <a:cs typeface="Arial Unicode MS" charset="0"/>
              </a:rPr>
              <a:t> hat, </a:t>
            </a:r>
            <a:r>
              <a:rPr lang="en-GB" sz="1000" dirty="0" err="1" smtClean="0">
                <a:latin typeface="Arial" charset="0"/>
                <a:cs typeface="Arial Unicode MS" charset="0"/>
              </a:rPr>
              <a:t>dient</a:t>
            </a:r>
            <a:r>
              <a:rPr lang="en-GB" sz="1000" dirty="0" smtClean="0">
                <a:latin typeface="Arial" charset="0"/>
                <a:cs typeface="Arial Unicode MS" charset="0"/>
              </a:rPr>
              <a:t> </a:t>
            </a:r>
            <a:r>
              <a:rPr lang="en-GB" sz="1000" dirty="0" err="1" smtClean="0">
                <a:latin typeface="Arial" charset="0"/>
                <a:cs typeface="Arial Unicode MS" charset="0"/>
              </a:rPr>
              <a:t>ein</a:t>
            </a:r>
            <a:r>
              <a:rPr lang="en-GB" sz="1000" dirty="0" smtClean="0">
                <a:latin typeface="Arial" charset="0"/>
                <a:cs typeface="Arial Unicode MS" charset="0"/>
              </a:rPr>
              <a:t> Fragment des -</a:t>
            </a:r>
            <a:r>
              <a:rPr lang="en-GB" sz="1000" dirty="0" err="1" smtClean="0">
                <a:latin typeface="Arial" charset="0"/>
                <a:cs typeface="Arial Unicode MS" charset="0"/>
              </a:rPr>
              <a:t>Galaktosidase</a:t>
            </a:r>
            <a:r>
              <a:rPr lang="en-GB" sz="1000" dirty="0" smtClean="0">
                <a:latin typeface="Arial" charset="0"/>
                <a:cs typeface="Arial Unicode MS" charset="0"/>
              </a:rPr>
              <a:t>-Gens </a:t>
            </a:r>
            <a:r>
              <a:rPr lang="en-GB" sz="1000" i="1" dirty="0" err="1" smtClean="0">
                <a:latin typeface="Arial" charset="0"/>
                <a:cs typeface="Arial Unicode MS" charset="0"/>
              </a:rPr>
              <a:t>LacZ</a:t>
            </a:r>
            <a:r>
              <a:rPr lang="en-GB" sz="1000" i="1" dirty="0" smtClean="0">
                <a:latin typeface="Arial" charset="0"/>
                <a:cs typeface="Arial Unicode MS" charset="0"/>
              </a:rPr>
              <a:t>- </a:t>
            </a:r>
            <a:r>
              <a:rPr lang="en-GB" sz="1000" dirty="0" err="1" smtClean="0">
                <a:latin typeface="Arial" charset="0"/>
                <a:cs typeface="Arial Unicode MS" charset="0"/>
              </a:rPr>
              <a:t>als</a:t>
            </a:r>
            <a:r>
              <a:rPr lang="en-GB" sz="1000" dirty="0" smtClean="0">
                <a:latin typeface="Arial" charset="0"/>
                <a:cs typeface="Arial Unicode MS" charset="0"/>
              </a:rPr>
              <a:t> </a:t>
            </a:r>
            <a:r>
              <a:rPr lang="en-GB" sz="1000" dirty="0" err="1" smtClean="0">
                <a:latin typeface="Arial" charset="0"/>
                <a:cs typeface="Arial Unicode MS" charset="0"/>
              </a:rPr>
              <a:t>Markergen</a:t>
            </a:r>
            <a:r>
              <a:rPr lang="en-GB" sz="1000" dirty="0" smtClean="0">
                <a:latin typeface="Arial" charset="0"/>
                <a:cs typeface="Arial Unicode MS" charset="0"/>
              </a:rPr>
              <a:t>. Dieses Fragment </a:t>
            </a:r>
            <a:r>
              <a:rPr lang="en-GB" sz="1000" dirty="0" err="1" smtClean="0">
                <a:latin typeface="Arial" charset="0"/>
                <a:cs typeface="Arial Unicode MS" charset="0"/>
              </a:rPr>
              <a:t>produziert</a:t>
            </a:r>
            <a:r>
              <a:rPr lang="en-GB" sz="1000" dirty="0" smtClean="0">
                <a:latin typeface="Arial" charset="0"/>
                <a:cs typeface="Arial Unicode MS" charset="0"/>
              </a:rPr>
              <a:t> </a:t>
            </a:r>
            <a:r>
              <a:rPr lang="en-GB" sz="1000" dirty="0" err="1" smtClean="0">
                <a:latin typeface="Arial" charset="0"/>
                <a:cs typeface="Arial Unicode MS" charset="0"/>
              </a:rPr>
              <a:t>ein</a:t>
            </a:r>
            <a:r>
              <a:rPr lang="en-GB" sz="1000" dirty="0" smtClean="0">
                <a:latin typeface="Arial" charset="0"/>
                <a:cs typeface="Arial Unicode MS" charset="0"/>
              </a:rPr>
              <a:t> </a:t>
            </a:r>
            <a:r>
              <a:rPr lang="en-GB" sz="1000" dirty="0" err="1" smtClean="0">
                <a:latin typeface="Arial" charset="0"/>
                <a:cs typeface="Arial Unicode MS" charset="0"/>
              </a:rPr>
              <a:t>Enzym</a:t>
            </a:r>
            <a:r>
              <a:rPr lang="en-GB" sz="1000" dirty="0" smtClean="0">
                <a:latin typeface="Arial" charset="0"/>
                <a:cs typeface="Arial Unicode MS" charset="0"/>
              </a:rPr>
              <a:t>, welches </a:t>
            </a:r>
            <a:r>
              <a:rPr lang="en-GB" sz="1000" dirty="0" err="1" smtClean="0">
                <a:latin typeface="Arial" charset="0"/>
                <a:cs typeface="Arial Unicode MS" charset="0"/>
              </a:rPr>
              <a:t>es</a:t>
            </a:r>
            <a:r>
              <a:rPr lang="en-GB" sz="1000" dirty="0" smtClean="0">
                <a:latin typeface="Arial" charset="0"/>
                <a:cs typeface="Arial Unicode MS" charset="0"/>
              </a:rPr>
              <a:t> den </a:t>
            </a:r>
            <a:r>
              <a:rPr lang="en-GB" sz="1000" dirty="0" err="1" smtClean="0">
                <a:latin typeface="Arial" charset="0"/>
                <a:cs typeface="Arial Unicode MS" charset="0"/>
              </a:rPr>
              <a:t>Bakterien</a:t>
            </a:r>
            <a:r>
              <a:rPr lang="en-GB" sz="1000" dirty="0" smtClean="0">
                <a:latin typeface="Arial" charset="0"/>
                <a:cs typeface="Arial Unicode MS" charset="0"/>
              </a:rPr>
              <a:t> in </a:t>
            </a:r>
            <a:r>
              <a:rPr lang="en-GB" sz="1000" dirty="0" err="1" smtClean="0">
                <a:latin typeface="Arial" charset="0"/>
                <a:cs typeface="Arial Unicode MS" charset="0"/>
              </a:rPr>
              <a:t>freier</a:t>
            </a:r>
            <a:r>
              <a:rPr lang="en-GB" sz="1000" dirty="0" smtClean="0">
                <a:latin typeface="Arial" charset="0"/>
                <a:cs typeface="Arial Unicode MS" charset="0"/>
              </a:rPr>
              <a:t> </a:t>
            </a:r>
            <a:r>
              <a:rPr lang="en-GB" sz="1000" dirty="0" err="1" smtClean="0">
                <a:latin typeface="Arial" charset="0"/>
                <a:cs typeface="Arial Unicode MS" charset="0"/>
              </a:rPr>
              <a:t>Wildbahn</a:t>
            </a:r>
            <a:r>
              <a:rPr lang="en-GB" sz="1000" dirty="0" smtClean="0">
                <a:latin typeface="Arial" charset="0"/>
                <a:cs typeface="Arial Unicode MS" charset="0"/>
              </a:rPr>
              <a:t> </a:t>
            </a:r>
            <a:r>
              <a:rPr lang="en-GB" sz="1000" dirty="0" err="1" smtClean="0">
                <a:latin typeface="Arial" charset="0"/>
                <a:cs typeface="Arial Unicode MS" charset="0"/>
              </a:rPr>
              <a:t>ermöglicht</a:t>
            </a:r>
            <a:r>
              <a:rPr lang="en-GB" sz="1000" dirty="0" smtClean="0">
                <a:latin typeface="Arial" charset="0"/>
                <a:cs typeface="Arial Unicode MS" charset="0"/>
              </a:rPr>
              <a:t>, den </a:t>
            </a:r>
            <a:r>
              <a:rPr lang="en-GB" sz="1000" dirty="0" err="1" smtClean="0">
                <a:latin typeface="Arial" charset="0"/>
                <a:cs typeface="Arial Unicode MS" charset="0"/>
              </a:rPr>
              <a:t>Zucker</a:t>
            </a:r>
            <a:r>
              <a:rPr lang="en-GB" sz="1000" dirty="0" smtClean="0">
                <a:latin typeface="Arial" charset="0"/>
                <a:cs typeface="Arial Unicode MS" charset="0"/>
              </a:rPr>
              <a:t> </a:t>
            </a:r>
            <a:r>
              <a:rPr lang="en-GB" sz="1000" dirty="0" err="1" smtClean="0">
                <a:latin typeface="Arial" charset="0"/>
                <a:cs typeface="Arial Unicode MS" charset="0"/>
              </a:rPr>
              <a:t>Laktose</a:t>
            </a:r>
            <a:r>
              <a:rPr lang="en-GB" sz="1000" dirty="0" smtClean="0">
                <a:latin typeface="Arial" charset="0"/>
                <a:cs typeface="Arial Unicode MS" charset="0"/>
              </a:rPr>
              <a:t> (</a:t>
            </a:r>
            <a:r>
              <a:rPr lang="en-GB" sz="1000" dirty="0" err="1" smtClean="0">
                <a:latin typeface="Arial" charset="0"/>
                <a:cs typeface="Arial Unicode MS" charset="0"/>
              </a:rPr>
              <a:t>Milchzucker</a:t>
            </a:r>
            <a:r>
              <a:rPr lang="en-GB" sz="1000" dirty="0" smtClean="0">
                <a:latin typeface="Arial" charset="0"/>
                <a:cs typeface="Arial Unicode MS" charset="0"/>
              </a:rPr>
              <a:t>) in seine </a:t>
            </a:r>
            <a:r>
              <a:rPr lang="en-GB" sz="1000" dirty="0" err="1" smtClean="0">
                <a:latin typeface="Arial" charset="0"/>
                <a:cs typeface="Arial Unicode MS" charset="0"/>
              </a:rPr>
              <a:t>Bestandteile</a:t>
            </a:r>
            <a:r>
              <a:rPr lang="en-GB" sz="1000" dirty="0" smtClean="0">
                <a:latin typeface="Arial" charset="0"/>
                <a:cs typeface="Arial Unicode MS" charset="0"/>
              </a:rPr>
              <a:t> (Glucose und </a:t>
            </a:r>
            <a:r>
              <a:rPr lang="en-GB" sz="1000" dirty="0" err="1" smtClean="0">
                <a:latin typeface="Arial" charset="0"/>
                <a:cs typeface="Arial Unicode MS" charset="0"/>
              </a:rPr>
              <a:t>Galactose</a:t>
            </a:r>
            <a:r>
              <a:rPr lang="en-GB" sz="1000" dirty="0" smtClean="0">
                <a:latin typeface="Arial" charset="0"/>
                <a:cs typeface="Arial Unicode MS" charset="0"/>
              </a:rPr>
              <a:t>) </a:t>
            </a:r>
            <a:r>
              <a:rPr lang="en-GB" sz="1000" dirty="0" err="1" smtClean="0">
                <a:latin typeface="Arial" charset="0"/>
                <a:cs typeface="Arial Unicode MS" charset="0"/>
              </a:rPr>
              <a:t>zu</a:t>
            </a:r>
            <a:r>
              <a:rPr lang="en-GB" sz="1000" dirty="0" smtClean="0">
                <a:latin typeface="Arial" charset="0"/>
                <a:cs typeface="Arial Unicode MS" charset="0"/>
              </a:rPr>
              <a:t> </a:t>
            </a:r>
            <a:r>
              <a:rPr lang="en-GB" sz="1000" dirty="0" err="1" smtClean="0">
                <a:latin typeface="Arial" charset="0"/>
                <a:cs typeface="Arial Unicode MS" charset="0"/>
              </a:rPr>
              <a:t>spalten</a:t>
            </a:r>
            <a:r>
              <a:rPr lang="en-GB" sz="1000" dirty="0" smtClean="0">
                <a:latin typeface="Arial" charset="0"/>
                <a:cs typeface="Arial Unicode MS" charset="0"/>
              </a:rPr>
              <a:t>. Die so </a:t>
            </a:r>
            <a:r>
              <a:rPr lang="en-GB" sz="1000" dirty="0" err="1" smtClean="0">
                <a:latin typeface="Arial" charset="0"/>
                <a:cs typeface="Arial Unicode MS" charset="0"/>
              </a:rPr>
              <a:t>produzierten</a:t>
            </a:r>
            <a:r>
              <a:rPr lang="en-GB" sz="1000" dirty="0" smtClean="0">
                <a:latin typeface="Arial" charset="0"/>
                <a:cs typeface="Arial Unicode MS" charset="0"/>
              </a:rPr>
              <a:t> </a:t>
            </a:r>
            <a:r>
              <a:rPr lang="en-GB" sz="1000" dirty="0" err="1" smtClean="0">
                <a:latin typeface="Arial" charset="0"/>
                <a:cs typeface="Arial Unicode MS" charset="0"/>
              </a:rPr>
              <a:t>Einfachzucker</a:t>
            </a:r>
            <a:r>
              <a:rPr lang="en-GB" sz="1000" dirty="0" smtClean="0">
                <a:latin typeface="Arial" charset="0"/>
                <a:cs typeface="Arial Unicode MS" charset="0"/>
              </a:rPr>
              <a:t> </a:t>
            </a:r>
            <a:r>
              <a:rPr lang="en-GB" sz="1000" dirty="0" err="1" smtClean="0">
                <a:latin typeface="Arial" charset="0"/>
                <a:cs typeface="Arial Unicode MS" charset="0"/>
              </a:rPr>
              <a:t>können</a:t>
            </a:r>
            <a:r>
              <a:rPr lang="en-GB" sz="1000" dirty="0" smtClean="0">
                <a:latin typeface="Arial" charset="0"/>
                <a:cs typeface="Arial Unicode MS" charset="0"/>
              </a:rPr>
              <a:t> </a:t>
            </a:r>
            <a:r>
              <a:rPr lang="en-GB" sz="1000" dirty="0" err="1" smtClean="0">
                <a:latin typeface="Arial" charset="0"/>
                <a:cs typeface="Arial Unicode MS" charset="0"/>
              </a:rPr>
              <a:t>dann</a:t>
            </a:r>
            <a:r>
              <a:rPr lang="en-GB" sz="1000" dirty="0" smtClean="0">
                <a:latin typeface="Arial" charset="0"/>
                <a:cs typeface="Arial Unicode MS" charset="0"/>
              </a:rPr>
              <a:t> – </a:t>
            </a:r>
            <a:r>
              <a:rPr lang="en-GB" sz="1000" dirty="0" err="1" smtClean="0">
                <a:latin typeface="Arial" charset="0"/>
                <a:cs typeface="Arial Unicode MS" charset="0"/>
              </a:rPr>
              <a:t>im</a:t>
            </a:r>
            <a:r>
              <a:rPr lang="en-GB" sz="1000" dirty="0" smtClean="0">
                <a:latin typeface="Arial" charset="0"/>
                <a:cs typeface="Arial Unicode MS" charset="0"/>
              </a:rPr>
              <a:t> </a:t>
            </a:r>
            <a:r>
              <a:rPr lang="en-GB" sz="1000" dirty="0" err="1" smtClean="0">
                <a:latin typeface="Arial" charset="0"/>
                <a:cs typeface="Arial Unicode MS" charset="0"/>
              </a:rPr>
              <a:t>Gegensatz</a:t>
            </a:r>
            <a:r>
              <a:rPr lang="en-GB" sz="1000" dirty="0" smtClean="0">
                <a:latin typeface="Arial" charset="0"/>
                <a:cs typeface="Arial Unicode MS" charset="0"/>
              </a:rPr>
              <a:t> </a:t>
            </a:r>
            <a:r>
              <a:rPr lang="en-GB" sz="1000" dirty="0" err="1" smtClean="0">
                <a:latin typeface="Arial" charset="0"/>
                <a:cs typeface="Arial Unicode MS" charset="0"/>
              </a:rPr>
              <a:t>zur</a:t>
            </a:r>
            <a:r>
              <a:rPr lang="en-GB" sz="1000" dirty="0" smtClean="0">
                <a:latin typeface="Arial" charset="0"/>
                <a:cs typeface="Arial Unicode MS" charset="0"/>
              </a:rPr>
              <a:t> </a:t>
            </a:r>
            <a:r>
              <a:rPr lang="en-GB" sz="1000" dirty="0" err="1" smtClean="0">
                <a:latin typeface="Arial" charset="0"/>
                <a:cs typeface="Arial Unicode MS" charset="0"/>
              </a:rPr>
              <a:t>Laktose</a:t>
            </a:r>
            <a:r>
              <a:rPr lang="en-GB" sz="1000" dirty="0" smtClean="0">
                <a:latin typeface="Arial" charset="0"/>
                <a:cs typeface="Arial Unicode MS" charset="0"/>
              </a:rPr>
              <a:t> – </a:t>
            </a:r>
            <a:r>
              <a:rPr lang="en-GB" sz="1000" dirty="0" err="1" smtClean="0">
                <a:latin typeface="Arial" charset="0"/>
                <a:cs typeface="Arial Unicode MS" charset="0"/>
              </a:rPr>
              <a:t>vom</a:t>
            </a:r>
            <a:r>
              <a:rPr lang="en-GB" sz="1000" dirty="0" smtClean="0">
                <a:latin typeface="Arial" charset="0"/>
                <a:cs typeface="Arial Unicode MS" charset="0"/>
              </a:rPr>
              <a:t> </a:t>
            </a:r>
            <a:r>
              <a:rPr lang="en-GB" sz="1000" dirty="0" err="1" smtClean="0">
                <a:latin typeface="Arial" charset="0"/>
                <a:cs typeface="Arial Unicode MS" charset="0"/>
              </a:rPr>
              <a:t>Bakterium</a:t>
            </a:r>
            <a:r>
              <a:rPr lang="en-GB" sz="1000" dirty="0" smtClean="0">
                <a:latin typeface="Arial" charset="0"/>
                <a:cs typeface="Arial Unicode MS" charset="0"/>
              </a:rPr>
              <a:t> </a:t>
            </a:r>
            <a:r>
              <a:rPr lang="en-GB" sz="1000" dirty="0" err="1" smtClean="0">
                <a:latin typeface="Arial" charset="0"/>
                <a:cs typeface="Arial Unicode MS" charset="0"/>
              </a:rPr>
              <a:t>verwertet</a:t>
            </a:r>
            <a:r>
              <a:rPr lang="en-GB" sz="1000" dirty="0" smtClean="0">
                <a:latin typeface="Arial" charset="0"/>
                <a:cs typeface="Arial Unicode MS" charset="0"/>
              </a:rPr>
              <a:t> </a:t>
            </a:r>
            <a:r>
              <a:rPr lang="en-GB" sz="1000" dirty="0" err="1" smtClean="0">
                <a:latin typeface="Arial" charset="0"/>
                <a:cs typeface="Arial Unicode MS" charset="0"/>
              </a:rPr>
              <a:t>werden</a:t>
            </a:r>
            <a:r>
              <a:rPr lang="en-GB" sz="1000" dirty="0" smtClean="0">
                <a:latin typeface="Arial" charset="0"/>
                <a:cs typeface="Arial Unicode MS" charset="0"/>
              </a:rPr>
              <a:t>. </a:t>
            </a:r>
          </a:p>
          <a:p>
            <a:pPr algn="just" eaLnBrk="1" hangingPunct="1">
              <a:spcBef>
                <a:spcPts val="450"/>
              </a:spcBef>
            </a:pPr>
            <a:endParaRPr lang="en-GB" sz="1000" dirty="0">
              <a:latin typeface="Arial" charset="0"/>
              <a:cs typeface="Arial Unicode MS"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DB906-ED42-D940-BBA7-2734663D8F16}" type="slidenum">
              <a:rPr lang="de-DE"/>
              <a:pPr/>
              <a:t>2</a:t>
            </a:fld>
            <a:endParaRPr lang="de-DE"/>
          </a:p>
        </p:txBody>
      </p:sp>
      <p:sp>
        <p:nvSpPr>
          <p:cNvPr id="59393"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59394"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en-GB" sz="1000">
                <a:latin typeface="Arial" charset="0"/>
                <a:cs typeface="Arial Unicode MS" charset="0"/>
              </a:rPr>
              <a:t>1 Möglichkeit nennt man Transformation.</a:t>
            </a:r>
          </a:p>
          <a:p>
            <a:pPr eaLnBrk="1" hangingPunct="1">
              <a:spcBef>
                <a:spcPts val="450"/>
              </a:spcBef>
            </a:pPr>
            <a:r>
              <a:rPr lang="en-GB" sz="1000">
                <a:latin typeface="Arial" charset="0"/>
                <a:cs typeface="Arial Unicode MS" charset="0"/>
              </a:rPr>
              <a:t>Die </a:t>
            </a:r>
            <a:r>
              <a:rPr lang="ja-JP" altLang="en-GB" sz="1000">
                <a:latin typeface="Arial" charset="0"/>
                <a:cs typeface="Arial Unicode MS" charset="0"/>
              </a:rPr>
              <a:t>“</a:t>
            </a:r>
            <a:r>
              <a:rPr lang="en-GB" sz="1000">
                <a:latin typeface="Arial" charset="0"/>
                <a:cs typeface="Arial Unicode MS" charset="0"/>
              </a:rPr>
              <a:t>Kopiermaschine</a:t>
            </a:r>
            <a:r>
              <a:rPr lang="ja-JP" altLang="en-GB" sz="1000">
                <a:latin typeface="Arial" charset="0"/>
                <a:cs typeface="Arial Unicode MS" charset="0"/>
              </a:rPr>
              <a:t>”</a:t>
            </a:r>
            <a:r>
              <a:rPr lang="en-GB" sz="1000">
                <a:latin typeface="Arial" charset="0"/>
                <a:cs typeface="Arial Unicode MS" charset="0"/>
              </a:rPr>
              <a:t> sind die Bakterien</a:t>
            </a:r>
          </a:p>
          <a:p>
            <a:pPr eaLnBrk="1" hangingPunct="1">
              <a:spcBef>
                <a:spcPts val="450"/>
              </a:spcBef>
            </a:pPr>
            <a:endParaRPr lang="en-GB" sz="1000">
              <a:latin typeface="Arial" charset="0"/>
              <a:cs typeface="Arial Unicode MS" charset="0"/>
            </a:endParaRPr>
          </a:p>
          <a:p>
            <a:pPr eaLnBrk="1" hangingPunct="1">
              <a:spcBef>
                <a:spcPts val="450"/>
              </a:spcBef>
            </a:pPr>
            <a:r>
              <a:rPr lang="en-GB" sz="1000">
                <a:latin typeface="Arial" charset="0"/>
                <a:cs typeface="Arial Unicode MS" charset="0"/>
              </a:rPr>
              <a:t>Heute werden Sie kennenlernen, wie man in der Praxis Gene kopiert. </a:t>
            </a:r>
          </a:p>
          <a:p>
            <a:pPr eaLnBrk="1" hangingPunct="1">
              <a:spcBef>
                <a:spcPts val="450"/>
              </a:spcBef>
            </a:pPr>
            <a:r>
              <a:rPr lang="en-GB" sz="1000">
                <a:latin typeface="Arial" charset="0"/>
                <a:cs typeface="Arial Unicode MS" charset="0"/>
              </a:rPr>
              <a:t>Dazu werd</a:t>
            </a:r>
            <a:r>
              <a:rPr lang="en-US" sz="1000">
                <a:latin typeface="Arial" charset="0"/>
                <a:cs typeface="Arial Unicode MS" charset="0"/>
              </a:rPr>
              <a:t>en</a:t>
            </a:r>
            <a:r>
              <a:rPr lang="en-GB" sz="1000">
                <a:latin typeface="Arial" charset="0"/>
                <a:cs typeface="Arial Unicode MS" charset="0"/>
              </a:rPr>
              <a:t> wir Bakterien transformieren oder mit anderen Worten wir werden fremde Gene in ein Bakterium einschleusen und anschliessend den Erfolg auswerten.</a:t>
            </a:r>
          </a:p>
          <a:p>
            <a:pPr eaLnBrk="1" hangingPunct="1">
              <a:spcBef>
                <a:spcPts val="450"/>
              </a:spcBef>
            </a:pPr>
            <a:endParaRPr lang="en-GB" sz="1000">
              <a:latin typeface="Arial" charset="0"/>
              <a:cs typeface="Arial Unicode MS" charset="0"/>
            </a:endParaRPr>
          </a:p>
          <a:p>
            <a:pPr eaLnBrk="1" hangingPunct="1">
              <a:spcBef>
                <a:spcPts val="450"/>
              </a:spcBef>
            </a:pPr>
            <a:r>
              <a:rPr lang="en-GB" sz="1000">
                <a:latin typeface="Arial" charset="0"/>
                <a:cs typeface="Arial Unicode MS" charset="0"/>
              </a:rPr>
              <a:t>Nach diesem Kurs wissen sie also was eine Transformation ist, wie man sie am besten durchführt.</a:t>
            </a:r>
          </a:p>
          <a:p>
            <a:pPr eaLnBrk="1" hangingPunct="1">
              <a:spcBef>
                <a:spcPts val="450"/>
              </a:spcBef>
            </a:pPr>
            <a:endParaRPr lang="en-GB" sz="1000">
              <a:latin typeface="Arial" charset="0"/>
              <a:cs typeface="Arial Unicode MS" charset="0"/>
            </a:endParaRPr>
          </a:p>
          <a:p>
            <a:pPr eaLnBrk="1" hangingPunct="1">
              <a:spcBef>
                <a:spcPts val="450"/>
              </a:spcBef>
            </a:pPr>
            <a:r>
              <a:rPr lang="en-GB" sz="1000">
                <a:latin typeface="Arial" charset="0"/>
                <a:cs typeface="Arial Unicode MS" charset="0"/>
              </a:rPr>
              <a:t>Damit verfügen Sie über gute theoretische und praktische Grundlagen um bei Gesprächen zur Gentechnologie kompetent mitdiskutieren zu können.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8CF06-6D08-0841-8DA8-70F6DACF0017}" type="slidenum">
              <a:rPr lang="de-DE"/>
              <a:pPr/>
              <a:t>20</a:t>
            </a:fld>
            <a:endParaRPr lang="de-DE"/>
          </a:p>
        </p:txBody>
      </p:sp>
      <p:sp>
        <p:nvSpPr>
          <p:cNvPr id="79873"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79874"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lgn="just" eaLnBrk="1" hangingPunct="1">
              <a:spcBef>
                <a:spcPts val="450"/>
              </a:spcBef>
            </a:pPr>
            <a:r>
              <a:rPr lang="en-GB" sz="1000">
                <a:latin typeface="Arial" charset="0"/>
                <a:cs typeface="Arial Unicode MS" charset="0"/>
              </a:rPr>
              <a:t>Die -Galaktosidase kann auch ein künstliches, Laktoseverwandtes Molekül – das sogenannte X-Gal – spalten. Dabei entsteht ein blauer Farbstoff, der diejenigen Bakterien anfärbt, die das LacZ- in sich tragen und in Kontakt mit dem X-Gal gekommen sind. </a:t>
            </a:r>
          </a:p>
          <a:p>
            <a:pPr eaLnBrk="1" hangingPunct="1">
              <a:spcBef>
                <a:spcPts val="450"/>
              </a:spcBef>
            </a:pPr>
            <a:endParaRPr lang="en-GB" sz="1000">
              <a:latin typeface="Arial" charset="0"/>
              <a:cs typeface="Arial Unicode MS"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2C9E17-92E2-8A4C-B954-3A271D07908A}" type="slidenum">
              <a:rPr lang="de-DE"/>
              <a:pPr/>
              <a:t>21</a:t>
            </a:fld>
            <a:endParaRPr lang="de-DE"/>
          </a:p>
        </p:txBody>
      </p:sp>
      <p:sp>
        <p:nvSpPr>
          <p:cNvPr id="78849"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78850"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lgn="just" eaLnBrk="1" hangingPunct="1">
              <a:spcBef>
                <a:spcPts val="450"/>
              </a:spcBef>
            </a:pPr>
            <a:r>
              <a:rPr lang="en-GB" sz="1000">
                <a:latin typeface="Arial" charset="0"/>
                <a:cs typeface="Arial Unicode MS" charset="0"/>
              </a:rPr>
              <a:t>Die -Galaktosidase kann auch ein künstliches, Laktoseverwandtes Molekül – das sogenannte X-Gal – spalten. Dabei entsteht ein blauer Farbstoff, der diejenigen Bakterien anfärbt, die das LacZ- in sich tragen und in Kontakt mit dem X-Gal gekommen sind. </a:t>
            </a:r>
          </a:p>
          <a:p>
            <a:pPr eaLnBrk="1" hangingPunct="1">
              <a:spcBef>
                <a:spcPts val="450"/>
              </a:spcBef>
            </a:pPr>
            <a:endParaRPr lang="en-GB" sz="1000">
              <a:latin typeface="Arial" charset="0"/>
              <a:cs typeface="Arial Unicode MS"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2CD660-FF12-294B-A2BB-95707C10307F}" type="slidenum">
              <a:rPr lang="de-DE"/>
              <a:pPr/>
              <a:t>22</a:t>
            </a:fld>
            <a:endParaRPr lang="de-DE"/>
          </a:p>
        </p:txBody>
      </p:sp>
      <p:sp>
        <p:nvSpPr>
          <p:cNvPr id="80897"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80898"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marL="2286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de-CH" sz="1000">
                <a:latin typeface="Arial" charset="0"/>
                <a:cs typeface="Arial Unicode MS" charset="0"/>
              </a:rPr>
              <a:t>Lösungungen kurz besprechen</a:t>
            </a:r>
          </a:p>
          <a:p>
            <a:pPr eaLnBrk="1" hangingPunct="1">
              <a:spcBef>
                <a:spcPts val="450"/>
              </a:spcBef>
              <a:buFont typeface="Times New Roman" charset="0"/>
              <a:buAutoNum type="alphaLcParenR"/>
            </a:pPr>
            <a:r>
              <a:rPr lang="de-CH" sz="1000">
                <a:latin typeface="Arial" charset="0"/>
                <a:cs typeface="Arial Unicode MS" charset="0"/>
              </a:rPr>
              <a:t>1) weiss, 2) blau, 3) weiss</a:t>
            </a:r>
          </a:p>
          <a:p>
            <a:pPr eaLnBrk="1" hangingPunct="1">
              <a:spcBef>
                <a:spcPts val="450"/>
              </a:spcBef>
            </a:pPr>
            <a:r>
              <a:rPr lang="de-CH" sz="1000">
                <a:latin typeface="Arial" charset="0"/>
                <a:cs typeface="Arial Unicode MS" charset="0"/>
              </a:rPr>
              <a:t>c) Die oberen Kolonien überleben auf dem Amp-Agar nicht, weil sie kein Resistenzgen tragen. Vom Aussehen her lassen sie sich jedoch nicht von den Gentechbakterien unterscheiden.</a:t>
            </a:r>
            <a:endParaRPr lang="en-GB" sz="1000">
              <a:latin typeface="Arial" charset="0"/>
              <a:cs typeface="Arial Unicode MS"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C6F4A0-3C01-634F-B922-19AECFD002C8}" type="slidenum">
              <a:rPr lang="de-DE"/>
              <a:pPr/>
              <a:t>23</a:t>
            </a:fld>
            <a:endParaRPr lang="de-DE"/>
          </a:p>
        </p:txBody>
      </p:sp>
      <p:sp>
        <p:nvSpPr>
          <p:cNvPr id="186370"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86371"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a:t>Jetzt Teil 1, später Teil 2.</a:t>
            </a:r>
          </a:p>
          <a:p>
            <a:r>
              <a:rPr lang="de-DE"/>
              <a:t>Die weiteren Schritte lassen wir weg, denn wir brauchen nicht Riesenmengen von Gentechbakterien.</a:t>
            </a:r>
          </a:p>
          <a:p>
            <a:endParaRPr lang="de-DE"/>
          </a:p>
          <a:p>
            <a:r>
              <a:rPr lang="de-DE"/>
              <a:t>Nicht nur ein Plasmid sondern mehrere: 1-4 welche Plasmide welche und was aufgenommen finden wir raus....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770829-B021-F347-B72C-42C81D4EDBD7}" type="slidenum">
              <a:rPr lang="de-DE"/>
              <a:pPr/>
              <a:t>24</a:t>
            </a:fld>
            <a:endParaRPr lang="de-DE"/>
          </a:p>
        </p:txBody>
      </p:sp>
      <p:sp>
        <p:nvSpPr>
          <p:cNvPr id="188418"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88419"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lnSpc>
                <a:spcPct val="95000"/>
              </a:lnSpc>
              <a:spcBef>
                <a:spcPts val="450"/>
              </a:spcBef>
            </a:pPr>
            <a:r>
              <a:rPr lang="en-US">
                <a:cs typeface="Arial Unicode MS" charset="0"/>
              </a:rPr>
              <a:t>Ganz freiwillig nehmen die Bakterien unsere Plasmide dann doch nicht auf. Wir müssen Sie zuerst einigem Stress aussetzen!</a:t>
            </a:r>
            <a:endParaRPr lang="en-GB">
              <a:cs typeface="Arial Unicode MS"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CAB37E-F965-E047-B089-BAC647D51588}" type="slidenum">
              <a:rPr lang="de-DE"/>
              <a:pPr/>
              <a:t>25</a:t>
            </a:fld>
            <a:endParaRPr lang="de-DE"/>
          </a:p>
        </p:txBody>
      </p:sp>
      <p:sp>
        <p:nvSpPr>
          <p:cNvPr id="266242"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66243"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lnSpc>
                <a:spcPct val="95000"/>
              </a:lnSpc>
              <a:spcBef>
                <a:spcPts val="450"/>
              </a:spcBef>
            </a:pPr>
            <a:r>
              <a:rPr lang="en-US">
                <a:cs typeface="Arial Unicode MS" charset="0"/>
              </a:rPr>
              <a:t>“Was für Plasmide…” bedeutet: Enthalten die Plasmide 1-3 ein Resistenzgen, ein Lac Z Gene und ein Fremdgene?  Oder fehlt eines dieser Gene im Plasmid?  Ein gutes  Experiment wird die Antwort liefern können. Ihr werdet später Gelegenheit haben, darüber zu brüten, wie sich die Resultate unterscheiden könnten. Zunächst machen wir einmal mit allen Bakterien dasselbe Prozedere und versuchen, die Plasmide in die Bakterien hineinzubringen. Und das geht so!… (nächstes Slide)</a:t>
            </a:r>
            <a:endParaRPr lang="en-GB">
              <a:cs typeface="Arial Unicode MS"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12374F-A88F-8A4F-BE22-8C338105D6A6}" type="slidenum">
              <a:rPr lang="de-DE"/>
              <a:pPr/>
              <a:t>26</a:t>
            </a:fld>
            <a:endParaRPr lang="de-DE"/>
          </a:p>
        </p:txBody>
      </p:sp>
      <p:sp>
        <p:nvSpPr>
          <p:cNvPr id="13517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35171" name="Text Box 3"/>
          <p:cNvSpPr txBox="1">
            <a:spLocks noGrp="1" noChangeArrowheads="1"/>
          </p:cNvSpPr>
          <p:nvPr>
            <p:ph type="body"/>
          </p:nvPr>
        </p:nvSpPr>
        <p:spPr>
          <a:xfrm>
            <a:off x="946150" y="4862513"/>
            <a:ext cx="5205413" cy="4605337"/>
          </a:xfrm>
          <a:noFill/>
          <a:ln/>
          <a:extLst>
            <a:ext uri="{91240B29-F687-4f45-9708-019B960494DF}">
              <a14:hiddenLine xmlns:a14="http://schemas.microsoft.com/office/drawing/2010/main" w="9525">
                <a:solidFill>
                  <a:schemeClr val="tx1"/>
                </a:solidFill>
                <a:round/>
                <a:headEnd/>
                <a:tailEnd/>
              </a14:hiddenLine>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r>
              <a:rPr lang="en-US" sz="1000">
                <a:latin typeface="Arial" charset="0"/>
                <a:cs typeface="Arial Unicode MS" charset="0"/>
              </a:rPr>
              <a:t>Box mitnehmen</a:t>
            </a:r>
          </a:p>
          <a:p>
            <a:pPr eaLnBrk="1" hangingPunct="1">
              <a:spcBef>
                <a:spcPts val="450"/>
              </a:spcBef>
            </a:pPr>
            <a:endParaRPr lang="en-US" sz="1000">
              <a:latin typeface="Arial" charset="0"/>
              <a:cs typeface="Arial Unicode MS"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03C5C7-208B-074A-9B4D-D98046EC07A1}" type="slidenum">
              <a:rPr lang="de-DE"/>
              <a:pPr/>
              <a:t>27</a:t>
            </a:fld>
            <a:endParaRPr lang="de-DE"/>
          </a:p>
        </p:txBody>
      </p:sp>
      <p:sp>
        <p:nvSpPr>
          <p:cNvPr id="26829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68291" name="Text Box 3"/>
          <p:cNvSpPr txBox="1">
            <a:spLocks noGrp="1" noChangeArrowheads="1"/>
          </p:cNvSpPr>
          <p:nvPr>
            <p:ph type="body"/>
          </p:nvPr>
        </p:nvSpPr>
        <p:spPr>
          <a:xfrm>
            <a:off x="946150" y="4862513"/>
            <a:ext cx="5205413" cy="4605337"/>
          </a:xfrm>
          <a:ln/>
          <a:extLst>
            <a:ext uri="{91240B29-F687-4f45-9708-019B960494DF}">
              <a14:hiddenLine xmlns:a14="http://schemas.microsoft.com/office/drawing/2010/main" w="9525">
                <a:solidFill>
                  <a:schemeClr val="tx1"/>
                </a:solidFill>
                <a:round/>
                <a:headEnd/>
                <a:tailEnd/>
              </a14:hiddenLine>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pPr>
            <a:endParaRPr lang="en-US" sz="1000">
              <a:latin typeface="Arial" charset="0"/>
              <a:cs typeface="Arial Unicode MS"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1818BA-1EE3-BD4E-A22D-FFD7B756ACB0}" type="slidenum">
              <a:rPr lang="de-DE"/>
              <a:pPr/>
              <a:t>28</a:t>
            </a:fld>
            <a:endParaRPr lang="de-DE"/>
          </a:p>
        </p:txBody>
      </p:sp>
      <p:sp>
        <p:nvSpPr>
          <p:cNvPr id="253954"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53955"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601B9F-39B6-794A-AEEC-1514BE7B135A}" type="slidenum">
              <a:rPr lang="de-DE"/>
              <a:pPr/>
              <a:t>29</a:t>
            </a:fld>
            <a:endParaRPr lang="de-DE"/>
          </a:p>
        </p:txBody>
      </p:sp>
      <p:sp>
        <p:nvSpPr>
          <p:cNvPr id="270338"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70339"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F6FD17-E885-4240-870F-FAC952365B23}" type="slidenum">
              <a:rPr lang="de-DE"/>
              <a:pPr/>
              <a:t>3</a:t>
            </a:fld>
            <a:endParaRPr lang="de-DE"/>
          </a:p>
        </p:txBody>
      </p:sp>
      <p:sp>
        <p:nvSpPr>
          <p:cNvPr id="21913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19139" name="Text Box 3"/>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spcBef>
                <a:spcPts val="750"/>
              </a:spcBef>
            </a:pPr>
            <a:r>
              <a:rPr lang="en-US" sz="1000" b="1">
                <a:latin typeface="Arial" charset="0"/>
                <a:cs typeface="Arial Unicode MS" charset="0"/>
              </a:rPr>
              <a:t>HINWEIS:</a:t>
            </a:r>
          </a:p>
          <a:p>
            <a:pPr>
              <a:spcBef>
                <a:spcPts val="750"/>
              </a:spcBef>
            </a:pPr>
            <a:r>
              <a:rPr lang="en-US" sz="1000" b="1">
                <a:latin typeface="Arial" charset="0"/>
                <a:cs typeface="Arial Unicode MS" charset="0"/>
              </a:rPr>
              <a:t>Jeder Mensch hat in seinem Körper 10 x mehr Bakterienzellen als menschliche Zellen!!!! (Natürlich sind Bakterienzellen auch ca. 100 x kleiner)</a:t>
            </a:r>
          </a:p>
          <a:p>
            <a:pPr>
              <a:spcBef>
                <a:spcPts val="750"/>
              </a:spcBef>
            </a:pPr>
            <a:endParaRPr lang="en-US" sz="1000" b="1">
              <a:latin typeface="Arial" charset="0"/>
              <a:cs typeface="Arial Unicode MS" charset="0"/>
            </a:endParaRPr>
          </a:p>
          <a:p>
            <a:pPr>
              <a:spcBef>
                <a:spcPts val="750"/>
              </a:spcBef>
            </a:pPr>
            <a:r>
              <a:rPr lang="en-US" sz="1000" b="1">
                <a:latin typeface="Arial" charset="0"/>
                <a:cs typeface="Arial Unicode MS" charset="0"/>
              </a:rPr>
              <a:t>Optional: Auch in der Umwelt gibt es überall Bakterien und entsprechend vielseitig sind die Ideen, was man mit diesen machen kann</a:t>
            </a:r>
          </a:p>
          <a:p>
            <a:pPr>
              <a:spcBef>
                <a:spcPts val="750"/>
              </a:spcBef>
            </a:pPr>
            <a:r>
              <a:rPr lang="en-US" sz="1000" b="1">
                <a:latin typeface="Arial" charset="0"/>
                <a:cs typeface="Arial Unicode MS" charset="0"/>
              </a:rPr>
              <a:t>Folie Snowmax: Bakterien und Gentechbakterien haben sogar einen Bezug zu Schneemännern und Schneekanonen. Einen kleinen Artikel dazu später lesen in den Wartezeiten während des Experimentes! </a:t>
            </a:r>
          </a:p>
          <a:p>
            <a:pPr>
              <a:spcBef>
                <a:spcPts val="750"/>
              </a:spcBef>
            </a:pPr>
            <a:r>
              <a:rPr lang="en-US" sz="1000" b="1">
                <a:latin typeface="Arial" charset="0"/>
                <a:cs typeface="Arial Unicode MS" charset="0"/>
              </a:rPr>
              <a:t>(Optional : Artikel snow Max gemeinsam lesen)</a:t>
            </a:r>
          </a:p>
          <a:p>
            <a:pPr eaLnBrk="1" hangingPunct="1">
              <a:spcBef>
                <a:spcPts val="450"/>
              </a:spcBef>
              <a:buFont typeface="Verdana" charset="0"/>
              <a:buNone/>
            </a:pPr>
            <a:endParaRPr lang="en-GB" sz="1000">
              <a:latin typeface="Arial" charset="0"/>
              <a:cs typeface="Arial Unicode MS"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78F356-91DF-1045-AE0C-1E3BC7CAC1FB}" type="slidenum">
              <a:rPr lang="de-DE"/>
              <a:pPr/>
              <a:t>30</a:t>
            </a:fld>
            <a:endParaRPr lang="de-DE"/>
          </a:p>
        </p:txBody>
      </p:sp>
      <p:sp>
        <p:nvSpPr>
          <p:cNvPr id="256002"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56003"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11FCE2-FCB8-6F45-AA20-5AE4596B606B}" type="slidenum">
              <a:rPr lang="de-DE"/>
              <a:pPr/>
              <a:t>31</a:t>
            </a:fld>
            <a:endParaRPr lang="de-DE"/>
          </a:p>
        </p:txBody>
      </p:sp>
      <p:sp>
        <p:nvSpPr>
          <p:cNvPr id="272386"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72387"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8A9F1C-A6BE-1341-B233-C6B195CC394F}" type="slidenum">
              <a:rPr lang="de-DE"/>
              <a:pPr/>
              <a:t>32</a:t>
            </a:fld>
            <a:endParaRPr lang="de-DE"/>
          </a:p>
        </p:txBody>
      </p:sp>
      <p:sp>
        <p:nvSpPr>
          <p:cNvPr id="137218"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37219"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lnSpc>
                <a:spcPct val="95000"/>
              </a:lnSpc>
              <a:spcBef>
                <a:spcPts val="450"/>
              </a:spcBef>
            </a:pPr>
            <a:r>
              <a:rPr lang="en-GB" sz="1000">
                <a:latin typeface="Arial" charset="0"/>
                <a:cs typeface="Arial Unicode MS" charset="0"/>
              </a:rPr>
              <a:t>Transformation rarer Prozess in Natur. </a:t>
            </a:r>
          </a:p>
          <a:p>
            <a:pPr>
              <a:lnSpc>
                <a:spcPct val="95000"/>
              </a:lnSpc>
              <a:spcBef>
                <a:spcPts val="450"/>
              </a:spcBef>
            </a:pPr>
            <a:r>
              <a:rPr lang="en-GB" sz="1000">
                <a:latin typeface="Arial" charset="0"/>
                <a:cs typeface="Arial Unicode MS" charset="0"/>
              </a:rPr>
              <a:t>Effizienzsteigernd:</a:t>
            </a:r>
          </a:p>
          <a:p>
            <a:pPr>
              <a:lnSpc>
                <a:spcPct val="95000"/>
              </a:lnSpc>
              <a:spcBef>
                <a:spcPts val="450"/>
              </a:spcBef>
            </a:pPr>
            <a:r>
              <a:rPr lang="en-GB" sz="1000">
                <a:latin typeface="Arial" charset="0"/>
                <a:cs typeface="Arial Unicode MS" charset="0"/>
              </a:rPr>
              <a:t>tTiefe Temperatur: Stabilisiert neg. geladene Phospholipide</a:t>
            </a:r>
          </a:p>
          <a:p>
            <a:pPr>
              <a:lnSpc>
                <a:spcPct val="95000"/>
              </a:lnSpc>
              <a:spcBef>
                <a:spcPts val="450"/>
              </a:spcBef>
            </a:pPr>
            <a:r>
              <a:rPr lang="en-GB" sz="1000">
                <a:latin typeface="Arial" charset="0"/>
                <a:cs typeface="Arial Unicode MS" charset="0"/>
              </a:rPr>
              <a:t>Salze: decken negative Ladungen ab in den Adhesion zones</a:t>
            </a:r>
          </a:p>
          <a:p>
            <a:pPr>
              <a:lnSpc>
                <a:spcPct val="95000"/>
              </a:lnSpc>
              <a:spcBef>
                <a:spcPts val="450"/>
              </a:spcBef>
            </a:pPr>
            <a:r>
              <a:rPr lang="en-GB" sz="1000">
                <a:latin typeface="Arial" charset="0"/>
                <a:cs typeface="Arial Unicode MS" charset="0"/>
              </a:rPr>
              <a:t>Midlog Phase</a:t>
            </a:r>
          </a:p>
          <a:p>
            <a:pPr>
              <a:lnSpc>
                <a:spcPct val="95000"/>
              </a:lnSpc>
              <a:spcBef>
                <a:spcPts val="450"/>
              </a:spcBef>
            </a:pPr>
            <a:r>
              <a:rPr lang="en-GB" sz="1000">
                <a:latin typeface="Arial" charset="0"/>
                <a:cs typeface="Arial Unicode MS" charset="0"/>
              </a:rPr>
              <a:t>Heatschock: Thermal inbalance</a:t>
            </a:r>
          </a:p>
          <a:p>
            <a:pPr>
              <a:lnSpc>
                <a:spcPct val="95000"/>
              </a:lnSpc>
              <a:spcBef>
                <a:spcPts val="450"/>
              </a:spcBef>
            </a:pPr>
            <a:r>
              <a:rPr lang="en-GB" sz="1000">
                <a:latin typeface="Arial" charset="0"/>
                <a:cs typeface="Arial Unicode MS" charset="0"/>
              </a:rPr>
              <a:t>Tafel Adhesion Zone</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1B8A61-9B68-9E43-A2E9-4D84422B4DEC}" type="slidenum">
              <a:rPr lang="de-DE"/>
              <a:pPr/>
              <a:t>33</a:t>
            </a:fld>
            <a:endParaRPr lang="de-DE"/>
          </a:p>
        </p:txBody>
      </p:sp>
      <p:sp>
        <p:nvSpPr>
          <p:cNvPr id="139266"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39267" name="Text Box 3"/>
          <p:cNvSpPr txBox="1">
            <a:spLocks noGrp="1" noChangeArrowheads="1"/>
          </p:cNvSpPr>
          <p:nvPr>
            <p:ph type="body"/>
          </p:nvPr>
        </p:nvSpPr>
        <p:spPr>
          <a:xfrm>
            <a:off x="946150" y="4862513"/>
            <a:ext cx="5205413" cy="4605337"/>
          </a:xfrm>
          <a:ln/>
          <a:extLst>
            <a:ext uri="{91240B29-F687-4f45-9708-019B960494DF}">
              <a14:hiddenLine xmlns:a14="http://schemas.microsoft.com/office/drawing/2010/main" w="9525">
                <a:solidFill>
                  <a:schemeClr val="tx1"/>
                </a:solidFill>
                <a:round/>
                <a:headEnd/>
                <a:tailEnd/>
              </a14:hiddenLine>
            </a:ext>
          </a:extLst>
        </p:spPr>
        <p:txBody>
          <a:bodyPr lIns="0" tIns="0"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lnSpc>
                <a:spcPct val="95000"/>
              </a:lnSpc>
              <a:spcBef>
                <a:spcPts val="450"/>
              </a:spcBef>
            </a:pPr>
            <a:endParaRPr lang="en-US">
              <a:cs typeface="Arial Unicode MS"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B76FD8-F207-B348-9A0F-82F16E116E73}" type="slidenum">
              <a:rPr lang="de-DE"/>
              <a:pPr/>
              <a:t>34</a:t>
            </a:fld>
            <a:endParaRPr lang="de-DE"/>
          </a:p>
        </p:txBody>
      </p:sp>
      <p:sp>
        <p:nvSpPr>
          <p:cNvPr id="141314"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41315" name="Text Box 3"/>
          <p:cNvSpPr txBox="1">
            <a:spLocks noGrp="1" noChangeArrowheads="1"/>
          </p:cNvSpPr>
          <p:nvPr>
            <p:ph type="body"/>
          </p:nvPr>
        </p:nvSpPr>
        <p:spPr>
          <a:xfrm>
            <a:off x="946150" y="4862513"/>
            <a:ext cx="5205413" cy="4605337"/>
          </a:xfrm>
          <a:ln/>
          <a:extLst>
            <a:ext uri="{91240B29-F687-4f45-9708-019B960494DF}">
              <a14:hiddenLine xmlns:a14="http://schemas.microsoft.com/office/drawing/2010/main" w="9525">
                <a:solidFill>
                  <a:schemeClr val="tx1"/>
                </a:solidFill>
                <a:round/>
                <a:headEnd/>
                <a:tailEnd/>
              </a14:hiddenLine>
            </a:ext>
          </a:extLst>
        </p:spPr>
        <p:txBody>
          <a:bodyPr lIns="0" tIns="0"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lnSpc>
                <a:spcPct val="95000"/>
              </a:lnSpc>
              <a:spcBef>
                <a:spcPts val="450"/>
              </a:spcBef>
            </a:pPr>
            <a:endParaRPr lang="en-US">
              <a:cs typeface="Arial Unicode MS"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D815ED-C73F-F449-8239-E47E9DDCFF44}" type="slidenum">
              <a:rPr lang="de-DE"/>
              <a:pPr/>
              <a:t>35</a:t>
            </a:fld>
            <a:endParaRPr lang="de-DE"/>
          </a:p>
        </p:txBody>
      </p:sp>
      <p:sp>
        <p:nvSpPr>
          <p:cNvPr id="143362"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43363" name="Text Box 3"/>
          <p:cNvSpPr txBox="1">
            <a:spLocks noGrp="1" noChangeArrowheads="1"/>
          </p:cNvSpPr>
          <p:nvPr>
            <p:ph type="body"/>
          </p:nvPr>
        </p:nvSpPr>
        <p:spPr>
          <a:xfrm>
            <a:off x="946150" y="4862513"/>
            <a:ext cx="5205413" cy="4605337"/>
          </a:xfrm>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lnSpc>
                <a:spcPct val="95000"/>
              </a:lnSpc>
              <a:spcBef>
                <a:spcPts val="450"/>
              </a:spcBef>
            </a:pPr>
            <a:r>
              <a:rPr lang="en-US">
                <a:cs typeface="Arial Unicode MS" charset="0"/>
              </a:rPr>
              <a:t>Gemeinsam durchlesen. Allenfalls kurz erklären.</a:t>
            </a:r>
          </a:p>
          <a:p>
            <a:pPr eaLnBrk="1" hangingPunct="1">
              <a:lnSpc>
                <a:spcPct val="95000"/>
              </a:lnSpc>
              <a:spcBef>
                <a:spcPts val="450"/>
              </a:spcBef>
            </a:pPr>
            <a:r>
              <a:rPr lang="en-US">
                <a:cs typeface="Arial Unicode MS" charset="0"/>
              </a:rPr>
              <a:t>Zeigen wie ausplattieren!!!</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DA0A6B-C074-A048-98D7-0088EA96A865}" type="slidenum">
              <a:rPr lang="de-DE"/>
              <a:pPr/>
              <a:t>36</a:t>
            </a:fld>
            <a:endParaRPr lang="de-DE"/>
          </a:p>
        </p:txBody>
      </p:sp>
      <p:sp>
        <p:nvSpPr>
          <p:cNvPr id="204802"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04803"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i="1">
                <a:solidFill>
                  <a:srgbClr val="FF0000"/>
                </a:solidFill>
                <a:latin typeface="Arial" charset="0"/>
                <a:cs typeface="Arial" charset="0"/>
              </a:rPr>
              <a:t>Beim Animpfen einer Flüssigkultur mit  den weissen (Gentech-) Kolonie besteht die Gefahr, dass unerwünschte (nichtresistente) Fremdbakterien aus der Umwelt ebenfalls ins Medium gelangen. Um das Wachstum dieser Fremdbakterien zu verhindern, muss erneut Ampicillin beigemengt werden. So kann man sicherstellen, dass sich nur die ausgewählten, gentechnisch veränderten Bakterien vermehren, während alle anderen nicht wachsen können.</a:t>
            </a:r>
            <a:r>
              <a:rPr lang="en-GB"/>
              <a:t> </a:t>
            </a:r>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68824E-658C-6648-8677-302ADE72753A}" type="slidenum">
              <a:rPr lang="de-DE"/>
              <a:pPr/>
              <a:t>37</a:t>
            </a:fld>
            <a:endParaRPr lang="de-DE"/>
          </a:p>
        </p:txBody>
      </p:sp>
      <p:sp>
        <p:nvSpPr>
          <p:cNvPr id="274434"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74435"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i="1">
                <a:solidFill>
                  <a:srgbClr val="FF0000"/>
                </a:solidFill>
                <a:latin typeface="Arial" charset="0"/>
                <a:cs typeface="Arial" charset="0"/>
              </a:rPr>
              <a:t>Beim Animpfen einer Flüssigkultur mit  den weissen (Gentech-) Kolonie besteht die Gefahr, dass unerwünschte (nichtresistente) Fremdbakterien aus der Umwelt ebenfalls ins Medium gelangen. Um das Wachstum dieser Fremdbakterien zu verhindern, muss erneut Ampicillin beigemengt werden. So kann man sicherstellen, dass sich nur die ausgewählten, gentechnisch veränderten Bakterien vermehren, während alle anderen nicht wachsen können.</a:t>
            </a:r>
            <a:r>
              <a:rPr lang="en-GB"/>
              <a:t> </a:t>
            </a:r>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05B76E-E067-2C4D-8ECF-7CE69A1F485A}" type="slidenum">
              <a:rPr lang="de-DE"/>
              <a:pPr/>
              <a:t>38</a:t>
            </a:fld>
            <a:endParaRPr lang="de-DE"/>
          </a:p>
        </p:txBody>
      </p:sp>
      <p:sp>
        <p:nvSpPr>
          <p:cNvPr id="145410"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45411"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D148CD-E418-9A48-9D0A-CF5F071C4344}" type="slidenum">
              <a:rPr lang="de-DE"/>
              <a:pPr/>
              <a:t>39</a:t>
            </a:fld>
            <a:endParaRPr lang="de-DE"/>
          </a:p>
        </p:txBody>
      </p:sp>
      <p:sp>
        <p:nvSpPr>
          <p:cNvPr id="147458"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47459"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a:t>Bakterienplatten anschreiben und in Plastikgefässe verpacken!!! Die Gruppennamen eventuell auf die Plastikgefässe schreiben. Sicherheitshinweis.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5AA0E1-616C-F641-92BF-C792BE78593F}" type="slidenum">
              <a:rPr lang="de-DE"/>
              <a:pPr/>
              <a:t>4</a:t>
            </a:fld>
            <a:endParaRPr lang="de-DE"/>
          </a:p>
        </p:txBody>
      </p:sp>
      <p:sp>
        <p:nvSpPr>
          <p:cNvPr id="319490" name="Text Box 2"/>
          <p:cNvSpPr txBox="1">
            <a:spLocks noChangeArrowheads="1"/>
          </p:cNvSpPr>
          <p:nvPr/>
        </p:nvSpPr>
        <p:spPr bwMode="auto">
          <a:xfrm>
            <a:off x="950913" y="768350"/>
            <a:ext cx="5194300" cy="38385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19491" name="Text Box 3"/>
          <p:cNvSpPr txBox="1">
            <a:spLocks noGrp="1" noChangeArrowheads="1"/>
          </p:cNvSpPr>
          <p:nvPr>
            <p:ph type="body"/>
          </p:nvPr>
        </p:nvSpPr>
        <p:spPr bwMode="auto">
          <a:xfrm>
            <a:off x="946150" y="4862513"/>
            <a:ext cx="5203825" cy="4603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de-DE" sz="1000">
                <a:latin typeface="Arial" charset="0"/>
              </a:rPr>
              <a:t>Ablauf Variante Nachmittag.</a:t>
            </a:r>
          </a:p>
          <a:p>
            <a:r>
              <a:rPr lang="de-DE" sz="1000">
                <a:latin typeface="Arial" charset="0"/>
              </a:rPr>
              <a:t>Viel Praktische Arbeit, wenig Theorie!</a:t>
            </a:r>
          </a:p>
          <a:p>
            <a:r>
              <a:rPr lang="de-DE" sz="1000">
                <a:latin typeface="Arial" charset="0"/>
              </a:rPr>
              <a:t>Evt. Ablauf vor der Pause nochmals einblenden.</a:t>
            </a:r>
          </a:p>
          <a:p>
            <a:endParaRPr lang="de-DE" sz="100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B37520-495D-224C-B187-D53D696E5380}" type="slidenum">
              <a:rPr lang="de-DE"/>
              <a:pPr/>
              <a:t>40</a:t>
            </a:fld>
            <a:endParaRPr lang="de-DE"/>
          </a:p>
        </p:txBody>
      </p:sp>
      <p:sp>
        <p:nvSpPr>
          <p:cNvPr id="14950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49507"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Die eigenen Platten werden von LP an die Schule mitgenommen und dort inkubiert. Zur Auswertung haben wir Demoplatten vorbereitet.</a:t>
            </a:r>
          </a:p>
          <a:p>
            <a:r>
              <a:rPr lang="de-DE" sz="1000">
                <a:latin typeface="Arial" charset="0"/>
              </a:rPr>
              <a:t>Die Demoplatten entsprechen dem durchgeführten Experiment mit den verschiedenen Ansätzen: einige Bakterien haben Plasmid aufgenommen andere nicht; es gab richtige und falsche Plasmide. </a:t>
            </a:r>
          </a:p>
          <a:p>
            <a:endParaRPr lang="de-DE" sz="1000">
              <a:latin typeface="Arial" charset="0"/>
            </a:endParaRPr>
          </a:p>
          <a:p>
            <a:r>
              <a:rPr lang="de-DE" sz="1000">
                <a:latin typeface="Arial" charset="0"/>
              </a:rPr>
              <a:t>Detail Bakterie und Plasmid. Beachte: Bakterium hat noch „normale“ DNA.</a:t>
            </a:r>
          </a:p>
          <a:p>
            <a:endParaRPr lang="de-DE" sz="1000">
              <a:latin typeface="Arial" charset="0"/>
            </a:endParaRPr>
          </a:p>
          <a:p>
            <a:r>
              <a:rPr lang="de-DE" sz="1000">
                <a:latin typeface="Arial" charset="0"/>
              </a:rPr>
              <a:t>Vor der Auswertung Denkmodell, danach Auswertung mit Hilfe Unterlagen, die ihr mitgebracht habt und die wir austeilen werden.</a:t>
            </a:r>
          </a:p>
          <a:p>
            <a:endParaRPr lang="de-DE" sz="1000">
              <a:latin typeface="Arial" charset="0"/>
            </a:endParaRPr>
          </a:p>
          <a:p>
            <a:endParaRPr lang="de-DE"/>
          </a:p>
          <a:p>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C9E613-A4A2-604E-ADEB-EA70723DFFC3}" type="slidenum">
              <a:rPr lang="de-DE"/>
              <a:pPr/>
              <a:t>41</a:t>
            </a:fld>
            <a:endParaRPr lang="de-DE"/>
          </a:p>
        </p:txBody>
      </p:sp>
      <p:sp>
        <p:nvSpPr>
          <p:cNvPr id="20889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08899"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Wir beginnen Auswertung mit einem Gedankenmodell, das hilft die ausgeteilten Platten und ihre eigenen Experimente besser zu interpretieren.</a:t>
            </a:r>
          </a:p>
          <a:p>
            <a:r>
              <a:rPr lang="de-DE" sz="1000">
                <a:latin typeface="Arial" charset="0"/>
              </a:rPr>
              <a:t>Wir haben verschiedene Bspe von erfolgreichen / nicht erfolgreichen Transformationen, erfolgreiche / nicht erfolgreiche Inserts, die wir auf Amp + / Amp – Platten selektionieren. Ueberlegen sie sich was geschieht und füllen Sie die Lücken aus.</a:t>
            </a:r>
          </a:p>
          <a:p>
            <a:r>
              <a:rPr lang="de-DE" sz="1000">
                <a:latin typeface="Arial" charset="0"/>
              </a:rPr>
              <a:t>Ca. 5-10 Minuten.</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55AA49-A10A-8244-8FC6-809126A99823}" type="slidenum">
              <a:rPr lang="de-DE"/>
              <a:pPr/>
              <a:t>42</a:t>
            </a:fld>
            <a:endParaRPr lang="de-DE"/>
          </a:p>
        </p:txBody>
      </p:sp>
      <p:sp>
        <p:nvSpPr>
          <p:cNvPr id="284674"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84675"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Wir beginnen Auswertung mit einem Gedankenmodell, das hilft die ausgeteilten Platten und ihre eigenen Experimente besser zu interpretieren.</a:t>
            </a:r>
          </a:p>
          <a:p>
            <a:r>
              <a:rPr lang="de-DE" sz="1000">
                <a:latin typeface="Arial" charset="0"/>
              </a:rPr>
              <a:t>Wir haben verschiedene Bspe von erfolgreichen / nicht erfolgreichen Transformationen, erfolgreiche / nicht erfolgreiche Inserts, die wir auf Amp + / Amp – Platten selektionieren. Ueberlegen sie sich was geschieht und füllen Sie die Lücken aus.</a:t>
            </a:r>
          </a:p>
          <a:p>
            <a:r>
              <a:rPr lang="de-DE" sz="1000">
                <a:latin typeface="Arial" charset="0"/>
              </a:rPr>
              <a:t>Ca. 5-10 Minuten.</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124FDF-DB08-6148-8239-D5921F3A9B3C}" type="slidenum">
              <a:rPr lang="de-DE"/>
              <a:pPr/>
              <a:t>43</a:t>
            </a:fld>
            <a:endParaRPr lang="de-DE"/>
          </a:p>
        </p:txBody>
      </p:sp>
      <p:sp>
        <p:nvSpPr>
          <p:cNvPr id="27853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78531"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Wir beginnen Auswertung mit einem Gedankenmodell, das hilft die ausgeteilten Platten und ihre eigenen Experimente besser zu interpretieren.</a:t>
            </a:r>
          </a:p>
          <a:p>
            <a:r>
              <a:rPr lang="de-DE" sz="1000">
                <a:latin typeface="Arial" charset="0"/>
              </a:rPr>
              <a:t>Wir haben verschiedene Bspe von erfolgreichen / nicht erfolgreichen Transformationen, erfolgreiche / nicht erfolgreiche Inserts, die wir auf Amp + / Amp – Platten selektionieren. Ueberlegen sie sich was geschieht und füllen Sie die Lücken aus.</a:t>
            </a:r>
          </a:p>
          <a:p>
            <a:r>
              <a:rPr lang="de-DE" sz="1000">
                <a:latin typeface="Arial" charset="0"/>
              </a:rPr>
              <a:t>Ca. 5-10 Minuten.</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9C6EE1-4E0F-0B44-B27F-94F30E22C074}" type="slidenum">
              <a:rPr lang="de-DE"/>
              <a:pPr/>
              <a:t>44</a:t>
            </a:fld>
            <a:endParaRPr lang="de-DE"/>
          </a:p>
        </p:txBody>
      </p:sp>
      <p:sp>
        <p:nvSpPr>
          <p:cNvPr id="28057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80579"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Wir beginnen Auswertung mit einem Gedankenmodell, das hilft die ausgeteilten Platten und ihre eigenen Experimente besser zu interpretieren.</a:t>
            </a:r>
          </a:p>
          <a:p>
            <a:r>
              <a:rPr lang="de-DE" sz="1000">
                <a:latin typeface="Arial" charset="0"/>
              </a:rPr>
              <a:t>Wir haben verschiedene Bspe von erfolgreichen / nicht erfolgreichen Transformationen, erfolgreiche / nicht erfolgreiche Inserts, die wir auf Amp + / Amp – Platten selektionieren. Ueberlegen sie sich was geschieht und füllen Sie die Lücken aus.</a:t>
            </a:r>
          </a:p>
          <a:p>
            <a:r>
              <a:rPr lang="de-DE" sz="1000">
                <a:latin typeface="Arial" charset="0"/>
              </a:rPr>
              <a:t>Ca. 5-10 Minuten.</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19C76E-158A-C840-A20B-2C3B70991795}" type="slidenum">
              <a:rPr lang="de-DE"/>
              <a:pPr/>
              <a:t>45</a:t>
            </a:fld>
            <a:endParaRPr lang="de-DE"/>
          </a:p>
        </p:txBody>
      </p:sp>
      <p:sp>
        <p:nvSpPr>
          <p:cNvPr id="29696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96963"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Auswertung der Demonstrationsplatten anhand Übersicht. Evt. Gedankenanstösse auch gleich diskutieren.</a:t>
            </a:r>
          </a:p>
          <a:p>
            <a:r>
              <a:rPr lang="de-DE" sz="1000">
                <a:latin typeface="Arial" charset="0"/>
              </a:rPr>
              <a:t>Alternativ Leeres Schema / Lösung auf Prokischreiber präsentieren.</a:t>
            </a:r>
          </a:p>
          <a:p>
            <a:endParaRPr lang="de-DE" sz="1000">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0316-CC24-D34F-BE89-3D4128AA255C}" type="slidenum">
              <a:rPr lang="de-DE"/>
              <a:pPr/>
              <a:t>46</a:t>
            </a:fld>
            <a:endParaRPr lang="de-DE"/>
          </a:p>
        </p:txBody>
      </p:sp>
      <p:sp>
        <p:nvSpPr>
          <p:cNvPr id="28672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86723"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pPr eaLnBrk="1" hangingPunct="1">
              <a:spcBef>
                <a:spcPts val="450"/>
              </a:spcBef>
            </a:pPr>
            <a:r>
              <a:rPr lang="en-GB" sz="1000" b="1">
                <a:latin typeface="Arial" charset="0"/>
                <a:cs typeface="Arial Unicode MS" charset="0"/>
              </a:rPr>
              <a:t>HINWEIS FOLIENORDNER</a:t>
            </a:r>
          </a:p>
          <a:p>
            <a:pPr eaLnBrk="1" hangingPunct="1">
              <a:spcBef>
                <a:spcPts val="450"/>
              </a:spcBef>
            </a:pPr>
            <a:r>
              <a:rPr lang="en-GB" sz="1000">
                <a:latin typeface="Arial" charset="0"/>
                <a:cs typeface="Arial Unicode MS" charset="0"/>
              </a:rPr>
              <a:t>Folie leere und ausgefüllte Tabelle</a:t>
            </a:r>
            <a:endParaRPr lang="de-DE" sz="1000">
              <a:latin typeface="Arial" charset="0"/>
            </a:endParaRPr>
          </a:p>
          <a:p>
            <a:endParaRPr lang="de-DE" sz="1000">
              <a:latin typeface="Arial" charset="0"/>
            </a:endParaRPr>
          </a:p>
          <a:p>
            <a:r>
              <a:rPr lang="de-DE" sz="1000">
                <a:latin typeface="Arial" charset="0"/>
              </a:rPr>
              <a:t>Auswertung der Demonstrationsplatten anhand Übersicht. Evt. Gedankenanstösse auch gleich diskutieren.</a:t>
            </a:r>
          </a:p>
          <a:p>
            <a:r>
              <a:rPr lang="de-DE" sz="1000">
                <a:latin typeface="Arial" charset="0"/>
              </a:rPr>
              <a:t>Alternativ Leeres Schema / Lösung auf Prokischreiber präsentieren.</a:t>
            </a:r>
          </a:p>
          <a:p>
            <a:endParaRPr lang="de-DE" sz="1000">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D9A9E5-272B-414B-B2E7-2711726FE371}" type="slidenum">
              <a:rPr lang="de-DE"/>
              <a:pPr/>
              <a:t>47</a:t>
            </a:fld>
            <a:endParaRPr lang="de-DE"/>
          </a:p>
        </p:txBody>
      </p:sp>
      <p:sp>
        <p:nvSpPr>
          <p:cNvPr id="28877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88771"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pPr eaLnBrk="1" hangingPunct="1">
              <a:spcBef>
                <a:spcPts val="450"/>
              </a:spcBef>
            </a:pPr>
            <a:r>
              <a:rPr lang="en-GB" sz="1000" b="1">
                <a:latin typeface="Arial" charset="0"/>
                <a:cs typeface="Arial Unicode MS" charset="0"/>
              </a:rPr>
              <a:t>HINWEIS FOLIENORDNER</a:t>
            </a:r>
          </a:p>
          <a:p>
            <a:pPr eaLnBrk="1" hangingPunct="1">
              <a:spcBef>
                <a:spcPts val="450"/>
              </a:spcBef>
            </a:pPr>
            <a:r>
              <a:rPr lang="en-GB" sz="1000">
                <a:latin typeface="Arial" charset="0"/>
                <a:cs typeface="Arial Unicode MS" charset="0"/>
              </a:rPr>
              <a:t>Folie leere und ausgefüllte Tabelle</a:t>
            </a:r>
            <a:endParaRPr lang="de-DE" sz="1000">
              <a:latin typeface="Arial" charset="0"/>
            </a:endParaRPr>
          </a:p>
          <a:p>
            <a:endParaRPr lang="de-DE" sz="1000">
              <a:latin typeface="Arial" charset="0"/>
            </a:endParaRPr>
          </a:p>
          <a:p>
            <a:r>
              <a:rPr lang="de-DE" sz="1000">
                <a:latin typeface="Arial" charset="0"/>
              </a:rPr>
              <a:t>Auswertung der Demonstrationsplatten anhand Übersicht. Evt. Gedankenanstösse auch gleich diskutieren.</a:t>
            </a:r>
          </a:p>
          <a:p>
            <a:r>
              <a:rPr lang="de-DE" sz="1000">
                <a:latin typeface="Arial" charset="0"/>
              </a:rPr>
              <a:t>Alternativ Leeres Schema / Lösung auf Prokischreiber präsentieren.</a:t>
            </a:r>
          </a:p>
          <a:p>
            <a:endParaRPr lang="de-DE" sz="1000">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CDECF7-0800-9346-A575-9CE1D0CD892A}" type="slidenum">
              <a:rPr lang="de-DE"/>
              <a:pPr/>
              <a:t>48</a:t>
            </a:fld>
            <a:endParaRPr lang="de-DE"/>
          </a:p>
        </p:txBody>
      </p:sp>
      <p:sp>
        <p:nvSpPr>
          <p:cNvPr id="29081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90819"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pPr eaLnBrk="1" hangingPunct="1">
              <a:spcBef>
                <a:spcPts val="450"/>
              </a:spcBef>
            </a:pPr>
            <a:r>
              <a:rPr lang="en-GB" sz="1000" b="1">
                <a:latin typeface="Arial" charset="0"/>
                <a:cs typeface="Arial Unicode MS" charset="0"/>
              </a:rPr>
              <a:t>HINWEIS FOLIENORDNER</a:t>
            </a:r>
          </a:p>
          <a:p>
            <a:pPr eaLnBrk="1" hangingPunct="1">
              <a:spcBef>
                <a:spcPts val="450"/>
              </a:spcBef>
            </a:pPr>
            <a:r>
              <a:rPr lang="en-GB" sz="1000">
                <a:latin typeface="Arial" charset="0"/>
                <a:cs typeface="Arial Unicode MS" charset="0"/>
              </a:rPr>
              <a:t>Folie leere und ausgefüllte Tabelle</a:t>
            </a:r>
            <a:endParaRPr lang="de-DE" sz="1000">
              <a:latin typeface="Arial" charset="0"/>
            </a:endParaRPr>
          </a:p>
          <a:p>
            <a:endParaRPr lang="de-DE" sz="1000">
              <a:latin typeface="Arial" charset="0"/>
            </a:endParaRPr>
          </a:p>
          <a:p>
            <a:r>
              <a:rPr lang="de-DE" sz="1000">
                <a:latin typeface="Arial" charset="0"/>
              </a:rPr>
              <a:t>Auswertung der Demonstrationsplatten anhand Übersicht. Evt. Gedankenanstösse auch gleich diskutieren.</a:t>
            </a:r>
          </a:p>
          <a:p>
            <a:r>
              <a:rPr lang="de-DE" sz="1000">
                <a:latin typeface="Arial" charset="0"/>
              </a:rPr>
              <a:t>Alternativ Leeres Schema / Lösung auf Prokischreiber präsentieren.</a:t>
            </a:r>
          </a:p>
          <a:p>
            <a:endParaRPr lang="de-DE" sz="1000">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2993EE-CEE1-3148-BFCA-34EB47677A2E}" type="slidenum">
              <a:rPr lang="de-DE"/>
              <a:pPr/>
              <a:t>49</a:t>
            </a:fld>
            <a:endParaRPr lang="de-DE"/>
          </a:p>
        </p:txBody>
      </p:sp>
      <p:sp>
        <p:nvSpPr>
          <p:cNvPr id="29286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92867"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pPr eaLnBrk="1" hangingPunct="1">
              <a:spcBef>
                <a:spcPts val="450"/>
              </a:spcBef>
            </a:pPr>
            <a:r>
              <a:rPr lang="en-GB" sz="1000" b="1">
                <a:latin typeface="Arial" charset="0"/>
                <a:cs typeface="Arial Unicode MS" charset="0"/>
              </a:rPr>
              <a:t>HINWEIS FOLIENORDNER</a:t>
            </a:r>
          </a:p>
          <a:p>
            <a:pPr eaLnBrk="1" hangingPunct="1">
              <a:spcBef>
                <a:spcPts val="450"/>
              </a:spcBef>
            </a:pPr>
            <a:r>
              <a:rPr lang="en-GB" sz="1000">
                <a:latin typeface="Arial" charset="0"/>
                <a:cs typeface="Arial Unicode MS" charset="0"/>
              </a:rPr>
              <a:t>Folie leere und ausgefüllte Tabelle</a:t>
            </a:r>
            <a:endParaRPr lang="de-DE" sz="1000">
              <a:latin typeface="Arial" charset="0"/>
            </a:endParaRPr>
          </a:p>
          <a:p>
            <a:endParaRPr lang="de-DE" sz="1000">
              <a:latin typeface="Arial" charset="0"/>
            </a:endParaRPr>
          </a:p>
          <a:p>
            <a:r>
              <a:rPr lang="de-DE" sz="1000">
                <a:latin typeface="Arial" charset="0"/>
              </a:rPr>
              <a:t>Auswertung der Demonstrationsplatten anhand Übersicht. Evt. Gedankenanstösse auch gleich diskutieren.</a:t>
            </a:r>
          </a:p>
          <a:p>
            <a:r>
              <a:rPr lang="de-DE" sz="1000">
                <a:latin typeface="Arial" charset="0"/>
              </a:rPr>
              <a:t>Alternativ Leeres Schema / Lösung auf Prokischreiber präsentieren.</a:t>
            </a:r>
          </a:p>
          <a:p>
            <a:endParaRPr lang="de-DE" sz="100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EE5FAB-4EEE-F24B-81C8-A1C0A7C75A5C}" type="slidenum">
              <a:rPr lang="de-DE"/>
              <a:pPr/>
              <a:t>5</a:t>
            </a:fld>
            <a:endParaRPr lang="de-DE"/>
          </a:p>
        </p:txBody>
      </p:sp>
      <p:sp>
        <p:nvSpPr>
          <p:cNvPr id="61441"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61442"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buFont typeface="Verdana" charset="0"/>
              <a:buNone/>
            </a:pPr>
            <a:r>
              <a:rPr lang="en-GB" sz="1000">
                <a:latin typeface="Arial" charset="0"/>
                <a:cs typeface="Arial Unicode MS" charset="0"/>
              </a:rPr>
              <a:t>Noch Anfang des vergangenen Jahrhunderts glich die Diagnose "zuckerkrank" einem Todesurteil. Vor allem Kinder waren davon betroffen. Bis dahin wusste man nur, dass im Körper der Kranken zu viel Zucker vorhanden war - denn selbst der Urin schmeckte süß. Also ließ man die Kinder hungern, um den Zuckergehalt zu senken. Das war die einzige Therapie damals. Damit wurde das Leben zwar verlängert, aber auch das Leiden. Geheilt wurde auf diese Weise niemand - kein Erwachsener und kein Kind.</a:t>
            </a:r>
          </a:p>
          <a:p>
            <a:pPr eaLnBrk="1" hangingPunct="1">
              <a:spcBef>
                <a:spcPts val="450"/>
              </a:spcBef>
              <a:buFont typeface="Verdana" charset="0"/>
              <a:buNone/>
            </a:pPr>
            <a:endParaRPr lang="en-GB" sz="1000">
              <a:latin typeface="Arial" charset="0"/>
              <a:cs typeface="Arial Unicode MS" charset="0"/>
            </a:endParaRPr>
          </a:p>
          <a:p>
            <a:pPr eaLnBrk="1" hangingPunct="1">
              <a:spcBef>
                <a:spcPts val="450"/>
              </a:spcBef>
              <a:buFont typeface="Verdana" charset="0"/>
              <a:buNone/>
            </a:pPr>
            <a:r>
              <a:rPr lang="en-GB" sz="1000">
                <a:latin typeface="Arial" charset="0"/>
                <a:cs typeface="Arial Unicode MS" charset="0"/>
              </a:rPr>
              <a:t>Diabetes mellitus (honigsüsser Durchfluss)</a:t>
            </a:r>
          </a:p>
          <a:p>
            <a:pPr eaLnBrk="1" hangingPunct="1">
              <a:spcBef>
                <a:spcPts val="450"/>
              </a:spcBef>
              <a:buFont typeface="Verdana" charset="0"/>
              <a:buNone/>
            </a:pPr>
            <a:endParaRPr lang="en-GB" sz="1000">
              <a:latin typeface="Arial" charset="0"/>
              <a:cs typeface="Arial Unicode MS"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D274F9-33CB-B54B-A48D-6F2F57A07A36}" type="slidenum">
              <a:rPr lang="de-DE"/>
              <a:pPr/>
              <a:t>50</a:t>
            </a:fld>
            <a:endParaRPr lang="de-DE"/>
          </a:p>
        </p:txBody>
      </p:sp>
      <p:sp>
        <p:nvSpPr>
          <p:cNvPr id="15565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55651"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Auswertung der Demonstrationsplatten anhand Übersicht. Evt. Gedankenanstösse auch gleich diskutieren.</a:t>
            </a:r>
          </a:p>
          <a:p>
            <a:r>
              <a:rPr lang="de-DE" sz="1000">
                <a:latin typeface="Arial" charset="0"/>
              </a:rPr>
              <a:t>Alternativ Leeres Schema / Lösung auf Prokischreiber präsentieren.</a:t>
            </a:r>
          </a:p>
          <a:p>
            <a:endParaRPr lang="de-DE" sz="1000">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094356-7B47-C842-989B-3113A3D51C11}" type="slidenum">
              <a:rPr lang="de-DE"/>
              <a:pPr/>
              <a:t>51</a:t>
            </a:fld>
            <a:endParaRPr lang="de-DE"/>
          </a:p>
        </p:txBody>
      </p:sp>
      <p:sp>
        <p:nvSpPr>
          <p:cNvPr id="29901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99011"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Gedankenstösse evt. schon vorher andiskutieren. </a:t>
            </a:r>
          </a:p>
          <a:p>
            <a:r>
              <a:rPr lang="de-DE" sz="1000">
                <a:latin typeface="Arial" charset="0"/>
              </a:rPr>
              <a:t>Je nach Motivation Klasse wählen lassen wer welche Aufgabe lösen möchte (Berechnung DNA und Hypothesen) oder falls Luft draussen ist, Aufgaben als Einleitung für die eigene Auswertung in der Schule vorsehen.</a:t>
            </a:r>
          </a:p>
          <a:p>
            <a:endParaRPr lang="de-DE" sz="1000">
              <a:latin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91F57C-C5B1-EF46-A3E2-98024B7818D7}" type="slidenum">
              <a:rPr lang="de-DE"/>
              <a:pPr/>
              <a:t>52</a:t>
            </a:fld>
            <a:endParaRPr lang="de-DE"/>
          </a:p>
        </p:txBody>
      </p:sp>
      <p:sp>
        <p:nvSpPr>
          <p:cNvPr id="30105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01059"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Gedankenstösse evt. schon vorher andiskutieren. </a:t>
            </a:r>
          </a:p>
          <a:p>
            <a:r>
              <a:rPr lang="de-DE" sz="1000">
                <a:latin typeface="Arial" charset="0"/>
              </a:rPr>
              <a:t>Je nach Motivation Klasse wählen lassen wer welche Aufgabe lösen möchte (Berechnung DNA und Hypothesen) oder falls Luft draussen ist, Aufgaben als Einleitung für die eigene Auswertung in der Schule vorsehen.</a:t>
            </a:r>
          </a:p>
          <a:p>
            <a:endParaRPr lang="de-DE" sz="1000">
              <a:latin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63CD70-0CD5-A547-9C29-E4FC3B24CE63}" type="slidenum">
              <a:rPr lang="de-DE"/>
              <a:pPr/>
              <a:t>53</a:t>
            </a:fld>
            <a:endParaRPr lang="de-DE"/>
          </a:p>
        </p:txBody>
      </p:sp>
      <p:sp>
        <p:nvSpPr>
          <p:cNvPr id="212994"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12995"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de-DE" sz="1000">
                <a:latin typeface="Arial" charset="0"/>
              </a:rPr>
              <a:t>Gedankenstösse evt. schon vorher andiskutieren. </a:t>
            </a:r>
          </a:p>
          <a:p>
            <a:r>
              <a:rPr lang="de-DE" sz="1000">
                <a:latin typeface="Arial" charset="0"/>
              </a:rPr>
              <a:t>Je nach Motivation Klasse wählen lassen wer welche Aufgabe lösen möchte (Berechnung DNA und Hypothesen) oder falls Luft draussen ist, Aufgaben als Einleitung für die eigene Auswertung in der Schule vorsehen.</a:t>
            </a:r>
          </a:p>
          <a:p>
            <a:endParaRPr lang="de-DE" sz="1000">
              <a:latin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8F9888-4C59-224E-A150-3B678C822466}" type="slidenum">
              <a:rPr lang="de-DE"/>
              <a:pPr/>
              <a:t>54</a:t>
            </a:fld>
            <a:endParaRPr lang="de-DE"/>
          </a:p>
        </p:txBody>
      </p:sp>
      <p:sp>
        <p:nvSpPr>
          <p:cNvPr id="2170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7091" name="Rectangle 3"/>
          <p:cNvSpPr>
            <a:spLocks noGrp="1" noChangeArrowheads="1"/>
          </p:cNvSpPr>
          <p:nvPr>
            <p:ph type="body" idx="1"/>
          </p:nvPr>
        </p:nvSpPr>
        <p:spPr/>
        <p:txBody>
          <a:bodyPr/>
          <a:lstStyle/>
          <a:p>
            <a:r>
              <a:rPr lang="de-CH" sz="1000">
                <a:latin typeface="Arial" charset="0"/>
              </a:rPr>
              <a:t>GFP: Nobelpreis; Anwendung in Neurobiologie und auch im kommerziellen Bereich (Glofisch). Der Verkauf in der Schweiz verboten (Meldung im Umweltbulletin Kt. Zürich).</a:t>
            </a:r>
            <a:endParaRPr lang="en-US" sz="1000">
              <a:latin typeface="Arial"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7A0C8-2331-FB48-9E6B-8D68D8C61712}" type="slidenum">
              <a:rPr lang="de-DE"/>
              <a:pPr/>
              <a:t>55</a:t>
            </a:fld>
            <a:endParaRPr lang="de-DE"/>
          </a:p>
        </p:txBody>
      </p:sp>
      <p:sp>
        <p:nvSpPr>
          <p:cNvPr id="2580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58051" name="Rectangle 3"/>
          <p:cNvSpPr>
            <a:spLocks noGrp="1" noChangeArrowheads="1"/>
          </p:cNvSpPr>
          <p:nvPr>
            <p:ph type="body" idx="1"/>
          </p:nvPr>
        </p:nvSpPr>
        <p:spPr/>
        <p:txBody>
          <a:bodyPr/>
          <a:lstStyle/>
          <a:p>
            <a:r>
              <a:rPr lang="de-CH" sz="1000">
                <a:latin typeface="Arial" charset="0"/>
              </a:rPr>
              <a:t>Zum Abschluss noch ein paar ganz spezielle Transformationsexperimente.</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B643D2-8112-9247-897F-C6B46EDB7DF5}" type="slidenum">
              <a:rPr lang="de-DE"/>
              <a:pPr/>
              <a:t>56</a:t>
            </a:fld>
            <a:endParaRPr lang="de-DE"/>
          </a:p>
        </p:txBody>
      </p:sp>
      <p:sp>
        <p:nvSpPr>
          <p:cNvPr id="2273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7331" name="Rectangle 3"/>
          <p:cNvSpPr>
            <a:spLocks noGrp="1" noChangeArrowheads="1"/>
          </p:cNvSpPr>
          <p:nvPr>
            <p:ph type="body" idx="1"/>
          </p:nvPr>
        </p:nvSpPr>
        <p:spPr/>
        <p:txBody>
          <a:bodyPr/>
          <a:lstStyle/>
          <a:p>
            <a:r>
              <a:rPr lang="de-CH" sz="1000">
                <a:latin typeface="Arial" charset="0"/>
              </a:rPr>
              <a:t>Zum Abschluss noch ein paar ganz spezielle Transformationsexperimente.</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BAC1FE-AD20-EC4F-BE56-F53696DA8247}" type="slidenum">
              <a:rPr lang="de-DE"/>
              <a:pPr/>
              <a:t>57</a:t>
            </a:fld>
            <a:endParaRPr lang="de-DE"/>
          </a:p>
        </p:txBody>
      </p:sp>
      <p:sp>
        <p:nvSpPr>
          <p:cNvPr id="264194"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64195"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r>
              <a:rPr lang="de-DE" b="1"/>
              <a:t>HINWEIS:</a:t>
            </a:r>
          </a:p>
          <a:p>
            <a:r>
              <a:rPr lang="de-DE" b="1"/>
              <a:t>Bei Zeitknappheit oder Müdigkeit kann Kontrolle durch Lehrperson erfolgen.</a:t>
            </a:r>
          </a:p>
          <a:p>
            <a:r>
              <a:rPr lang="de-DE"/>
              <a:t>Quiz als Einstieg zur Auswertung der Platten in der Schule</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747E87-4DEE-5C4B-A277-E6FDBBAAA360}" type="slidenum">
              <a:rPr lang="de-DE"/>
              <a:pPr/>
              <a:t>58</a:t>
            </a:fld>
            <a:endParaRPr lang="de-DE"/>
          </a:p>
        </p:txBody>
      </p:sp>
      <p:sp>
        <p:nvSpPr>
          <p:cNvPr id="17613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76131"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r>
              <a:rPr lang="de-DE" b="1"/>
              <a:t>HINWEIS:</a:t>
            </a:r>
          </a:p>
          <a:p>
            <a:r>
              <a:rPr lang="de-DE"/>
              <a:t>Quiz als Einstieg zur Auswertung der Platten in der Schule</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9FDE44-7B41-F741-B59C-B562EB82EBCD}" type="slidenum">
              <a:rPr lang="de-DE"/>
              <a:pPr/>
              <a:t>59</a:t>
            </a:fld>
            <a:endParaRPr lang="de-DE"/>
          </a:p>
        </p:txBody>
      </p:sp>
      <p:sp>
        <p:nvSpPr>
          <p:cNvPr id="26009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60099"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r>
              <a:rPr lang="de-DE" b="1"/>
              <a:t>HINWEIS:</a:t>
            </a:r>
          </a:p>
          <a:p>
            <a:r>
              <a:rPr lang="de-DE"/>
              <a:t>Quiz als Einstieg zur Auswertung der Platten in der Schule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EEC2F7-0248-9848-B0A0-78761CD09AA9}" type="slidenum">
              <a:rPr lang="de-DE"/>
              <a:pPr/>
              <a:t>6</a:t>
            </a:fld>
            <a:endParaRPr lang="de-DE"/>
          </a:p>
        </p:txBody>
      </p:sp>
      <p:sp>
        <p:nvSpPr>
          <p:cNvPr id="62465"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62466"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buFont typeface="Verdana" charset="0"/>
              <a:buNone/>
            </a:pPr>
            <a:r>
              <a:rPr lang="en-GB" sz="1000">
                <a:latin typeface="Arial" charset="0"/>
                <a:cs typeface="Arial Unicode MS" charset="0"/>
              </a:rPr>
              <a:t>Mehrere Forscher arbeiteten damals daran, die Zuckerkrankheit zu heilen. Schließlich führte der junge Arzt Frederick Banting das entscheidende Experiment durch: Sie stellten aus den Bauchspeicheldrüsen von Hunden einen Extrakt her und behandelten damit einen Versuchshund mit Diabetes: Der Hund erholte sich. Wenige Monate später, im Januar 1922, behandelten sie den ersten Menschen - mit Erfolg: Das Insulin war entdeckt! Verschiedene Firmen begannen daraufhin, Insulin aus den Bauchspeicheldrüsen von Tieren zu produzieren. Das war die Rettung: Kein Mensch musste mehr an der Zuckerkrankheit sterben.</a:t>
            </a:r>
          </a:p>
          <a:p>
            <a:pPr eaLnBrk="1" hangingPunct="1">
              <a:spcBef>
                <a:spcPts val="375"/>
              </a:spcBef>
              <a:buFont typeface="Arial" charset="0"/>
              <a:buNone/>
            </a:pPr>
            <a:r>
              <a:rPr lang="en-GB" sz="1000">
                <a:latin typeface="Arial" charset="0"/>
                <a:cs typeface="Arial Unicode MS" charset="0"/>
              </a:rPr>
              <a:t>Nach dem Zweiten Weltkrieg kamen erste Probleme auf: Die Bevölkerung wuchs und Diabetes nahm zu. Mitte der 70er Jahre rechneten Studien hoch, dass schon etwa 20 Jahre später das Insulin nicht mehr für alle DiabetikerInnen reichen würde. Immerhin brauchte man für eine/n DiabetikerIn die Bauchspeicheldrüsen von rund 100 Schweinen pro Jahr. Dazu kam ein anderes Problem: Das tierische Insulin unterscheidet sich in einigen wenigen Bestandteilen vom menschlichen Insulin und etwa 5 % der DiabetikerInnen reagierten allergisch darauf. Ob die Allergien allerdings tatsächlich auf das tierische Insulin zurückzuführen waren oder vielleicht von den Trägerstoffen ausgelöst wurden, weiß man bis heute nicht. Diese Probleme ließen die Wissenschaftler weiter forschen.</a:t>
            </a:r>
          </a:p>
          <a:p>
            <a:pPr eaLnBrk="1" hangingPunct="1">
              <a:spcBef>
                <a:spcPts val="375"/>
              </a:spcBef>
              <a:buFont typeface="Arial" charset="0"/>
              <a:buNone/>
            </a:pPr>
            <a:endParaRPr lang="en-GB" sz="1000">
              <a:latin typeface="Arial" charset="0"/>
              <a:cs typeface="Arial Unicode MS" charset="0"/>
            </a:endParaRPr>
          </a:p>
          <a:p>
            <a:pPr eaLnBrk="1" hangingPunct="1">
              <a:spcBef>
                <a:spcPts val="375"/>
              </a:spcBef>
              <a:buFont typeface="Arial" charset="0"/>
              <a:buNone/>
            </a:pPr>
            <a:r>
              <a:rPr lang="en-GB" sz="1000">
                <a:latin typeface="Arial" charset="0"/>
                <a:cs typeface="Arial Unicode MS" charset="0"/>
              </a:rPr>
              <a:t>Wie kann ich diese Probleme umgehen?</a:t>
            </a:r>
          </a:p>
          <a:p>
            <a:pPr eaLnBrk="1" hangingPunct="1">
              <a:spcBef>
                <a:spcPts val="375"/>
              </a:spcBef>
              <a:buFont typeface="Arial" charset="0"/>
              <a:buNone/>
            </a:pPr>
            <a:endParaRPr lang="en-GB" sz="1000">
              <a:latin typeface="Arial" charset="0"/>
              <a:cs typeface="Arial Unicode MS"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1CEC8-5662-6B45-9139-A8B8DE6DDFB7}" type="slidenum">
              <a:rPr lang="de-DE"/>
              <a:pPr/>
              <a:t>60</a:t>
            </a:fld>
            <a:endParaRPr lang="de-DE"/>
          </a:p>
        </p:txBody>
      </p:sp>
      <p:sp>
        <p:nvSpPr>
          <p:cNvPr id="26214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62147"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r>
              <a:rPr lang="de-DE" b="1"/>
              <a:t>HINWEIS:</a:t>
            </a:r>
          </a:p>
          <a:p>
            <a:r>
              <a:rPr lang="de-DE"/>
              <a:t>Quiz als Einstieg zur Auswertung der Platten in der Schule</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60E19C-0DEC-5F44-AFFB-B0930EA6F79D}" type="slidenum">
              <a:rPr lang="de-DE"/>
              <a:pPr/>
              <a:t>61</a:t>
            </a:fld>
            <a:endParaRPr lang="de-DE"/>
          </a:p>
        </p:txBody>
      </p:sp>
      <p:sp>
        <p:nvSpPr>
          <p:cNvPr id="15974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59747" name="Text Box 3"/>
          <p:cNvSpPr txBox="1">
            <a:spLocks noGrp="1" noChangeArrowheads="1"/>
          </p:cNvSpPr>
          <p:nvPr>
            <p:ph type="body"/>
          </p:nvPr>
        </p:nvSpPr>
        <p:spPr>
          <a:xfrm>
            <a:off x="946150" y="4862513"/>
            <a:ext cx="5203825" cy="4603750"/>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pPr>
              <a:spcBef>
                <a:spcPct val="50000"/>
              </a:spcBef>
            </a:pPr>
            <a:endParaRPr lang="de-DE"/>
          </a:p>
          <a:p>
            <a:endParaRPr lang="de-DE"/>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7EBF92-B45B-0C40-8B52-0B982BC22040}" type="slidenum">
              <a:rPr lang="de-DE"/>
              <a:pPr/>
              <a:t>62</a:t>
            </a:fld>
            <a:endParaRPr lang="de-DE"/>
          </a:p>
        </p:txBody>
      </p:sp>
      <p:sp>
        <p:nvSpPr>
          <p:cNvPr id="16384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63843"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F798AB-5E36-CB4B-AE85-CBE20596B45C}" type="slidenum">
              <a:rPr lang="de-DE"/>
              <a:pPr/>
              <a:t>63</a:t>
            </a:fld>
            <a:endParaRPr lang="de-DE"/>
          </a:p>
        </p:txBody>
      </p:sp>
      <p:sp>
        <p:nvSpPr>
          <p:cNvPr id="30310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03107"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3EE0FF-7A8D-3542-AEA2-26983B9050CA}" type="slidenum">
              <a:rPr lang="de-DE"/>
              <a:pPr/>
              <a:t>64</a:t>
            </a:fld>
            <a:endParaRPr lang="de-DE"/>
          </a:p>
        </p:txBody>
      </p:sp>
      <p:sp>
        <p:nvSpPr>
          <p:cNvPr id="30720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07203"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544444-3821-BA44-B949-F668C0BB89F0}" type="slidenum">
              <a:rPr lang="de-DE"/>
              <a:pPr/>
              <a:t>65</a:t>
            </a:fld>
            <a:endParaRPr lang="de-DE"/>
          </a:p>
        </p:txBody>
      </p:sp>
      <p:sp>
        <p:nvSpPr>
          <p:cNvPr id="305154"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05155"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5A3E06-0990-8A41-A7F9-2B1870C60C45}" type="slidenum">
              <a:rPr lang="de-DE"/>
              <a:pPr/>
              <a:t>66</a:t>
            </a:fld>
            <a:endParaRPr lang="de-DE"/>
          </a:p>
        </p:txBody>
      </p:sp>
      <p:sp>
        <p:nvSpPr>
          <p:cNvPr id="30925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09251"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434269-E017-0545-A1B9-47ECE00A5D9D}" type="slidenum">
              <a:rPr lang="de-DE"/>
              <a:pPr/>
              <a:t>67</a:t>
            </a:fld>
            <a:endParaRPr lang="de-DE"/>
          </a:p>
        </p:txBody>
      </p:sp>
      <p:sp>
        <p:nvSpPr>
          <p:cNvPr id="311298"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11299"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F663DB-BFBF-8941-8F27-D6FC64E2C0C9}" type="slidenum">
              <a:rPr lang="de-DE"/>
              <a:pPr/>
              <a:t>68</a:t>
            </a:fld>
            <a:endParaRPr lang="de-DE"/>
          </a:p>
        </p:txBody>
      </p:sp>
      <p:sp>
        <p:nvSpPr>
          <p:cNvPr id="31334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13347"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3B6CD0-C26F-3442-AB97-A6BD24122BCE}" type="slidenum">
              <a:rPr lang="de-DE"/>
              <a:pPr/>
              <a:t>69</a:t>
            </a:fld>
            <a:endParaRPr lang="de-DE"/>
          </a:p>
        </p:txBody>
      </p:sp>
      <p:sp>
        <p:nvSpPr>
          <p:cNvPr id="165890"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65891"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04C7BF-72C6-E547-9FEF-D9CADECBCD63}" type="slidenum">
              <a:rPr lang="de-DE"/>
              <a:pPr/>
              <a:t>7</a:t>
            </a:fld>
            <a:endParaRPr lang="de-DE"/>
          </a:p>
        </p:txBody>
      </p:sp>
      <p:sp>
        <p:nvSpPr>
          <p:cNvPr id="64513"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64514"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spcBef>
                <a:spcPts val="750"/>
              </a:spcBef>
            </a:pPr>
            <a:r>
              <a:rPr lang="en-GB" sz="1000">
                <a:latin typeface="Arial" charset="0"/>
                <a:cs typeface="Arial Unicode MS" charset="0"/>
              </a:rPr>
              <a:t>Insulingen wird aus gesunden menschlichen Zellen isoliert/ gewonnen (Insuligen wird im menschlichen Erbgut aufgespürt und sozusagen </a:t>
            </a:r>
            <a:r>
              <a:rPr lang="ja-JP" altLang="en-GB" sz="1000">
                <a:latin typeface="Arial" charset="0"/>
                <a:cs typeface="Arial Unicode MS" charset="0"/>
              </a:rPr>
              <a:t>“</a:t>
            </a:r>
            <a:r>
              <a:rPr lang="en-GB" sz="1000">
                <a:latin typeface="Arial" charset="0"/>
                <a:cs typeface="Arial Unicode MS" charset="0"/>
              </a:rPr>
              <a:t>herausgeholt</a:t>
            </a:r>
            <a:r>
              <a:rPr lang="ja-JP" altLang="en-GB" sz="1000">
                <a:latin typeface="Arial" charset="0"/>
                <a:cs typeface="Arial Unicode MS" charset="0"/>
              </a:rPr>
              <a:t>”</a:t>
            </a:r>
            <a:r>
              <a:rPr lang="en-GB" sz="1000">
                <a:latin typeface="Arial" charset="0"/>
                <a:cs typeface="Arial Unicode MS" charset="0"/>
              </a:rPr>
              <a:t>)</a:t>
            </a:r>
          </a:p>
          <a:p>
            <a:pPr>
              <a:spcBef>
                <a:spcPts val="750"/>
              </a:spcBef>
            </a:pPr>
            <a:r>
              <a:rPr lang="en-GB" sz="1000">
                <a:latin typeface="Arial" charset="0"/>
                <a:cs typeface="Arial Unicode MS" charset="0"/>
              </a:rPr>
              <a:t>Das menschliche Insulin-Gen wird in Bakterien eingeschleust (Transformation).</a:t>
            </a:r>
          </a:p>
          <a:p>
            <a:pPr>
              <a:spcBef>
                <a:spcPts val="750"/>
              </a:spcBef>
            </a:pPr>
            <a:r>
              <a:rPr lang="en-GB" sz="1000">
                <a:latin typeface="Arial" charset="0"/>
                <a:cs typeface="Arial Unicode MS" charset="0"/>
              </a:rPr>
              <a:t>Bakterien teilen sich alle 20 min. und kopieren vorher ihre DNA (und das menschliche Insulin-Gen!). Bakterien werden selektioniert (nur die, welche das Insulingen tragen überleben und werden weiter gezüchtet; siehe später).</a:t>
            </a:r>
          </a:p>
          <a:p>
            <a:pPr>
              <a:spcBef>
                <a:spcPts val="750"/>
              </a:spcBef>
            </a:pPr>
            <a:r>
              <a:rPr lang="en-GB" sz="1000">
                <a:latin typeface="Arial" charset="0"/>
                <a:cs typeface="Arial Unicode MS" charset="0"/>
              </a:rPr>
              <a:t>Grosse Kulturen werden angelegt.</a:t>
            </a:r>
          </a:p>
          <a:p>
            <a:pPr>
              <a:spcBef>
                <a:spcPts val="750"/>
              </a:spcBef>
            </a:pPr>
            <a:r>
              <a:rPr lang="ja-JP" altLang="en-GB" sz="1000">
                <a:latin typeface="Arial" charset="0"/>
                <a:cs typeface="Arial Unicode MS" charset="0"/>
              </a:rPr>
              <a:t>“</a:t>
            </a:r>
            <a:r>
              <a:rPr lang="en-GB" sz="1000">
                <a:latin typeface="Arial" charset="0"/>
                <a:cs typeface="Arial Unicode MS" charset="0"/>
              </a:rPr>
              <a:t>Anregung</a:t>
            </a:r>
            <a:r>
              <a:rPr lang="ja-JP" altLang="en-GB" sz="1000">
                <a:latin typeface="Arial" charset="0"/>
                <a:cs typeface="Arial Unicode MS" charset="0"/>
              </a:rPr>
              <a:t>”</a:t>
            </a:r>
            <a:r>
              <a:rPr lang="en-GB" sz="1000">
                <a:latin typeface="Arial" charset="0"/>
                <a:cs typeface="Arial Unicode MS" charset="0"/>
              </a:rPr>
              <a:t> der Bakterien zur Protein-Herstellung.</a:t>
            </a:r>
          </a:p>
          <a:p>
            <a:pPr>
              <a:spcBef>
                <a:spcPts val="750"/>
              </a:spcBef>
            </a:pPr>
            <a:r>
              <a:rPr lang="en-GB" sz="1000">
                <a:latin typeface="Arial" charset="0"/>
                <a:cs typeface="Arial Unicode MS" charset="0"/>
              </a:rPr>
              <a:t>Aufreinigung des menschlichen Insulins.</a:t>
            </a:r>
          </a:p>
          <a:p>
            <a:pPr>
              <a:spcBef>
                <a:spcPts val="750"/>
              </a:spcBef>
            </a:pPr>
            <a:r>
              <a:rPr lang="en-GB" sz="1000">
                <a:latin typeface="Arial" charset="0"/>
                <a:cs typeface="Arial Unicode MS" charset="0"/>
              </a:rPr>
              <a:t>Behandlung von zuckerkranken Menschen möglich.</a:t>
            </a:r>
          </a:p>
          <a:p>
            <a:pPr>
              <a:spcBef>
                <a:spcPts val="750"/>
              </a:spcBef>
            </a:pPr>
            <a:r>
              <a:rPr lang="en-US" sz="1000">
                <a:latin typeface="Arial" charset="0"/>
                <a:cs typeface="Arial Unicode MS" charset="0"/>
              </a:rPr>
              <a:t>Firma Ely Lily: 1982 entwickelte Eli Lilly das weltweit erste gentechnisch hergestellte Antidiabetikum Insulin human. Mit George Bush senior führte von 1977 bis 1979 auch ein späterer US-Präsident als Direktor den Pharmakonzern Eli Lilly. </a:t>
            </a:r>
          </a:p>
          <a:p>
            <a:pPr>
              <a:spcBef>
                <a:spcPts val="750"/>
              </a:spcBef>
            </a:pPr>
            <a:endParaRPr lang="en-US" sz="1000">
              <a:latin typeface="Arial" charset="0"/>
              <a:cs typeface="Arial Unicode MS" charset="0"/>
            </a:endParaRPr>
          </a:p>
          <a:p>
            <a:pPr>
              <a:spcBef>
                <a:spcPts val="750"/>
              </a:spcBef>
            </a:pPr>
            <a:endParaRPr lang="en-GB" sz="1000">
              <a:latin typeface="Arial" charset="0"/>
              <a:cs typeface="Arial Unicode MS" charset="0"/>
            </a:endParaRPr>
          </a:p>
          <a:p>
            <a:pPr eaLnBrk="1" hangingPunct="1">
              <a:spcBef>
                <a:spcPts val="450"/>
              </a:spcBef>
              <a:buFont typeface="Wingdings" charset="0"/>
              <a:buNone/>
            </a:pPr>
            <a:endParaRPr lang="en-GB">
              <a:cs typeface="Arial Unicode MS"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4651DE-6544-224A-8EEA-73767C3383CB}" type="slidenum">
              <a:rPr lang="de-DE"/>
              <a:pPr/>
              <a:t>70</a:t>
            </a:fld>
            <a:endParaRPr lang="de-DE"/>
          </a:p>
        </p:txBody>
      </p:sp>
      <p:sp>
        <p:nvSpPr>
          <p:cNvPr id="169986"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169987"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AC4803-6934-CC40-80C2-98A4B75C1044}" type="slidenum">
              <a:rPr lang="de-DE"/>
              <a:pPr/>
              <a:t>71</a:t>
            </a:fld>
            <a:endParaRPr lang="de-DE"/>
          </a:p>
        </p:txBody>
      </p:sp>
      <p:sp>
        <p:nvSpPr>
          <p:cNvPr id="315394"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15395"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C13620-A5B3-394D-BDF8-5743F11087B8}" type="slidenum">
              <a:rPr lang="de-DE"/>
              <a:pPr/>
              <a:t>72</a:t>
            </a:fld>
            <a:endParaRPr lang="de-DE"/>
          </a:p>
        </p:txBody>
      </p:sp>
      <p:sp>
        <p:nvSpPr>
          <p:cNvPr id="21504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215043"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218B-801A-A446-9BC3-E34B13AAE81E}" type="slidenum">
              <a:rPr lang="de-DE"/>
              <a:pPr/>
              <a:t>73</a:t>
            </a:fld>
            <a:endParaRPr lang="de-DE"/>
          </a:p>
        </p:txBody>
      </p:sp>
      <p:sp>
        <p:nvSpPr>
          <p:cNvPr id="317442" name="Text Box 2"/>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317443" name="Text Box 3"/>
          <p:cNvSpPr txBox="1">
            <a:spLocks noGrp="1" noChangeArrowheads="1"/>
          </p:cNvSpPr>
          <p:nvPr>
            <p:ph type="body"/>
          </p:nvPr>
        </p:nvSpPr>
        <p:spPr>
          <a:xfrm>
            <a:off x="946150" y="4862513"/>
            <a:ext cx="5203825" cy="4603750"/>
          </a:xfrm>
          <a:ln/>
          <a:extLst>
            <a:ext uri="{91240B29-F687-4f45-9708-019B960494DF}">
              <a14:hiddenLine xmlns:a14="http://schemas.microsoft.com/office/drawing/2010/main" w="9525">
                <a:solidFill>
                  <a:schemeClr val="tx1"/>
                </a:solidFill>
                <a:round/>
                <a:headEnd/>
                <a:tailEnd/>
              </a14:hiddenLine>
            </a:ext>
          </a:extLst>
        </p:spPr>
        <p:txBody>
          <a:bodyPr wrap="none" anchor="ctr"/>
          <a:lstStyle>
            <a:lvl1pPr marL="228600" indent="-228600">
              <a:defRPr sz="1200">
                <a:solidFill>
                  <a:srgbClr val="000000"/>
                </a:solidFill>
                <a:latin typeface="Times New Roman" charset="0"/>
                <a:ea typeface="ＭＳ Ｐゴシック" charset="0"/>
              </a:defRPr>
            </a:lvl1pPr>
            <a:lvl2pPr>
              <a:defRPr sz="1200">
                <a:solidFill>
                  <a:srgbClr val="000000"/>
                </a:solidFill>
                <a:latin typeface="Times New Roman" charset="0"/>
                <a:ea typeface="ＭＳ Ｐゴシック" charset="0"/>
              </a:defRPr>
            </a:lvl2pPr>
            <a:lvl3pPr>
              <a:defRPr sz="1200">
                <a:solidFill>
                  <a:srgbClr val="000000"/>
                </a:solidFill>
                <a:latin typeface="Times New Roman" charset="0"/>
                <a:ea typeface="ＭＳ Ｐゴシック" charset="0"/>
              </a:defRPr>
            </a:lvl3pPr>
            <a:lvl4pPr>
              <a:defRPr sz="1200">
                <a:solidFill>
                  <a:srgbClr val="000000"/>
                </a:solidFill>
                <a:latin typeface="Times New Roman" charset="0"/>
                <a:ea typeface="ＭＳ Ｐゴシック" charset="0"/>
              </a:defRPr>
            </a:lvl4pPr>
            <a:lvl5pPr>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defRPr sz="1200">
                <a:solidFill>
                  <a:srgbClr val="000000"/>
                </a:solidFill>
                <a:latin typeface="Times New Roman" charset="0"/>
                <a:ea typeface="ＭＳ Ｐゴシック" charset="0"/>
              </a:defRPr>
            </a:lvl9pPr>
          </a:lstStyle>
          <a:p>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04C7BF-72C6-E547-9FEF-D9CADECBCD63}" type="slidenum">
              <a:rPr lang="de-DE"/>
              <a:pPr/>
              <a:t>8</a:t>
            </a:fld>
            <a:endParaRPr lang="de-DE"/>
          </a:p>
        </p:txBody>
      </p:sp>
      <p:sp>
        <p:nvSpPr>
          <p:cNvPr id="64513"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64514" name="Text Box 2"/>
          <p:cNvSpPr txBox="1">
            <a:spLocks noGrp="1" noChangeArrowheads="1"/>
          </p:cNvSpPr>
          <p:nvPr>
            <p:ph type="body"/>
          </p:nvPr>
        </p:nvSpPr>
        <p:spPr bwMode="auto">
          <a:xfrm>
            <a:off x="946150" y="4862513"/>
            <a:ext cx="5205413" cy="4605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a:spcBef>
                <a:spcPts val="750"/>
              </a:spcBef>
            </a:pPr>
            <a:r>
              <a:rPr lang="en-GB" sz="1000">
                <a:latin typeface="Arial" charset="0"/>
                <a:cs typeface="Arial Unicode MS" charset="0"/>
              </a:rPr>
              <a:t>Insulingen wird aus gesunden menschlichen Zellen isoliert/ gewonnen (Insuligen wird im menschlichen Erbgut aufgespürt und sozusagen </a:t>
            </a:r>
            <a:r>
              <a:rPr lang="ja-JP" altLang="en-GB" sz="1000">
                <a:latin typeface="Arial" charset="0"/>
                <a:cs typeface="Arial Unicode MS" charset="0"/>
              </a:rPr>
              <a:t>“</a:t>
            </a:r>
            <a:r>
              <a:rPr lang="en-GB" sz="1000">
                <a:latin typeface="Arial" charset="0"/>
                <a:cs typeface="Arial Unicode MS" charset="0"/>
              </a:rPr>
              <a:t>herausgeholt</a:t>
            </a:r>
            <a:r>
              <a:rPr lang="ja-JP" altLang="en-GB" sz="1000">
                <a:latin typeface="Arial" charset="0"/>
                <a:cs typeface="Arial Unicode MS" charset="0"/>
              </a:rPr>
              <a:t>”</a:t>
            </a:r>
            <a:r>
              <a:rPr lang="en-GB" sz="1000">
                <a:latin typeface="Arial" charset="0"/>
                <a:cs typeface="Arial Unicode MS" charset="0"/>
              </a:rPr>
              <a:t>)</a:t>
            </a:r>
          </a:p>
          <a:p>
            <a:pPr>
              <a:spcBef>
                <a:spcPts val="750"/>
              </a:spcBef>
            </a:pPr>
            <a:r>
              <a:rPr lang="en-GB" sz="1000">
                <a:latin typeface="Arial" charset="0"/>
                <a:cs typeface="Arial Unicode MS" charset="0"/>
              </a:rPr>
              <a:t>Das menschliche Insulin-Gen wird in Bakterien eingeschleust (Transformation).</a:t>
            </a:r>
          </a:p>
          <a:p>
            <a:pPr>
              <a:spcBef>
                <a:spcPts val="750"/>
              </a:spcBef>
            </a:pPr>
            <a:r>
              <a:rPr lang="en-GB" sz="1000">
                <a:latin typeface="Arial" charset="0"/>
                <a:cs typeface="Arial Unicode MS" charset="0"/>
              </a:rPr>
              <a:t>Bakterien teilen sich alle 20 min. und kopieren vorher ihre DNA (und das menschliche Insulin-Gen!). Bakterien werden selektioniert (nur die, welche das Insulingen tragen überleben und werden weiter gezüchtet; siehe später).</a:t>
            </a:r>
          </a:p>
          <a:p>
            <a:pPr>
              <a:spcBef>
                <a:spcPts val="750"/>
              </a:spcBef>
            </a:pPr>
            <a:r>
              <a:rPr lang="en-GB" sz="1000">
                <a:latin typeface="Arial" charset="0"/>
                <a:cs typeface="Arial Unicode MS" charset="0"/>
              </a:rPr>
              <a:t>Grosse Kulturen werden angelegt.</a:t>
            </a:r>
          </a:p>
          <a:p>
            <a:pPr>
              <a:spcBef>
                <a:spcPts val="750"/>
              </a:spcBef>
            </a:pPr>
            <a:r>
              <a:rPr lang="ja-JP" altLang="en-GB" sz="1000">
                <a:latin typeface="Arial" charset="0"/>
                <a:cs typeface="Arial Unicode MS" charset="0"/>
              </a:rPr>
              <a:t>“</a:t>
            </a:r>
            <a:r>
              <a:rPr lang="en-GB" sz="1000">
                <a:latin typeface="Arial" charset="0"/>
                <a:cs typeface="Arial Unicode MS" charset="0"/>
              </a:rPr>
              <a:t>Anregung</a:t>
            </a:r>
            <a:r>
              <a:rPr lang="ja-JP" altLang="en-GB" sz="1000">
                <a:latin typeface="Arial" charset="0"/>
                <a:cs typeface="Arial Unicode MS" charset="0"/>
              </a:rPr>
              <a:t>”</a:t>
            </a:r>
            <a:r>
              <a:rPr lang="en-GB" sz="1000">
                <a:latin typeface="Arial" charset="0"/>
                <a:cs typeface="Arial Unicode MS" charset="0"/>
              </a:rPr>
              <a:t> der Bakterien zur Protein-Herstellung.</a:t>
            </a:r>
          </a:p>
          <a:p>
            <a:pPr>
              <a:spcBef>
                <a:spcPts val="750"/>
              </a:spcBef>
            </a:pPr>
            <a:r>
              <a:rPr lang="en-GB" sz="1000">
                <a:latin typeface="Arial" charset="0"/>
                <a:cs typeface="Arial Unicode MS" charset="0"/>
              </a:rPr>
              <a:t>Aufreinigung des menschlichen Insulins.</a:t>
            </a:r>
          </a:p>
          <a:p>
            <a:pPr>
              <a:spcBef>
                <a:spcPts val="750"/>
              </a:spcBef>
            </a:pPr>
            <a:r>
              <a:rPr lang="en-GB" sz="1000">
                <a:latin typeface="Arial" charset="0"/>
                <a:cs typeface="Arial Unicode MS" charset="0"/>
              </a:rPr>
              <a:t>Behandlung von zuckerkranken Menschen möglich.</a:t>
            </a:r>
          </a:p>
          <a:p>
            <a:pPr>
              <a:spcBef>
                <a:spcPts val="750"/>
              </a:spcBef>
            </a:pPr>
            <a:r>
              <a:rPr lang="en-US" sz="1000">
                <a:latin typeface="Arial" charset="0"/>
                <a:cs typeface="Arial Unicode MS" charset="0"/>
              </a:rPr>
              <a:t>Firma Ely Lily: 1982 entwickelte Eli Lilly das weltweit erste gentechnisch hergestellte Antidiabetikum Insulin human. Mit George Bush senior führte von 1977 bis 1979 auch ein späterer US-Präsident als Direktor den Pharmakonzern Eli Lilly. </a:t>
            </a:r>
          </a:p>
          <a:p>
            <a:pPr>
              <a:spcBef>
                <a:spcPts val="750"/>
              </a:spcBef>
            </a:pPr>
            <a:endParaRPr lang="en-US" sz="1000">
              <a:latin typeface="Arial" charset="0"/>
              <a:cs typeface="Arial Unicode MS" charset="0"/>
            </a:endParaRPr>
          </a:p>
          <a:p>
            <a:pPr>
              <a:spcBef>
                <a:spcPts val="750"/>
              </a:spcBef>
            </a:pPr>
            <a:endParaRPr lang="en-GB" sz="1000">
              <a:latin typeface="Arial" charset="0"/>
              <a:cs typeface="Arial Unicode MS" charset="0"/>
            </a:endParaRPr>
          </a:p>
          <a:p>
            <a:pPr eaLnBrk="1" hangingPunct="1">
              <a:spcBef>
                <a:spcPts val="450"/>
              </a:spcBef>
              <a:buFont typeface="Wingdings" charset="0"/>
              <a:buNone/>
            </a:pPr>
            <a:endParaRPr lang="en-GB">
              <a:cs typeface="Arial Unicode MS"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55286E-F67E-CF4D-9B3F-F4E6761F9E1E}" type="slidenum">
              <a:rPr lang="de-DE"/>
              <a:pPr/>
              <a:t>9</a:t>
            </a:fld>
            <a:endParaRPr lang="de-DE"/>
          </a:p>
        </p:txBody>
      </p:sp>
      <p:sp>
        <p:nvSpPr>
          <p:cNvPr id="66561" name="Text Box 1"/>
          <p:cNvSpPr txBox="1">
            <a:spLocks noChangeArrowheads="1"/>
          </p:cNvSpPr>
          <p:nvPr/>
        </p:nvSpPr>
        <p:spPr bwMode="auto">
          <a:xfrm>
            <a:off x="950913" y="768350"/>
            <a:ext cx="5194300" cy="3838575"/>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
        <p:nvSpPr>
          <p:cNvPr id="66562" name="Text Box 2"/>
          <p:cNvSpPr txBox="1">
            <a:spLocks noGrp="1" noChangeArrowheads="1"/>
          </p:cNvSpPr>
          <p:nvPr>
            <p:ph type="body"/>
          </p:nvPr>
        </p:nvSpPr>
        <p:spPr bwMode="auto">
          <a:xfrm>
            <a:off x="946150" y="4862513"/>
            <a:ext cx="5205413" cy="53546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4023" tIns="48893" rIns="94023" bIns="48893"/>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charset="0"/>
                <a:ea typeface="ＭＳ Ｐゴシック" charset="0"/>
              </a:defRPr>
            </a:lvl9pPr>
          </a:lstStyle>
          <a:p>
            <a:pPr eaLnBrk="1" hangingPunct="1">
              <a:spcBef>
                <a:spcPts val="450"/>
              </a:spcBef>
              <a:buFont typeface="Verdana" charset="0"/>
              <a:buNone/>
            </a:pPr>
            <a:r>
              <a:rPr lang="en-GB" sz="1000">
                <a:latin typeface="Arial" charset="0"/>
                <a:cs typeface="Arial Unicode MS" charset="0"/>
              </a:rPr>
              <a:t>Wieviel kostet?!</a:t>
            </a:r>
          </a:p>
          <a:p>
            <a:pPr eaLnBrk="1" hangingPunct="1">
              <a:spcBef>
                <a:spcPts val="450"/>
              </a:spcBef>
              <a:buFont typeface="Verdana" charset="0"/>
              <a:buNone/>
            </a:pPr>
            <a:r>
              <a:rPr lang="en-GB" sz="1000">
                <a:latin typeface="Arial" charset="0"/>
                <a:cs typeface="Arial Unicode MS" charset="0"/>
              </a:rPr>
              <a:t>Wieviel wird pipettiert, z. B. 075 bei allen</a:t>
            </a:r>
          </a:p>
          <a:p>
            <a:pPr eaLnBrk="1" hangingPunct="1">
              <a:spcBef>
                <a:spcPts val="450"/>
              </a:spcBef>
              <a:buFont typeface="Verdana" charset="0"/>
              <a:buNone/>
            </a:pPr>
            <a:r>
              <a:rPr lang="en-GB" sz="1000">
                <a:latin typeface="Arial" charset="0"/>
                <a:cs typeface="Arial Unicode MS" charset="0"/>
              </a:rPr>
              <a:t>Pipettieren in 3 Gefässe</a:t>
            </a:r>
          </a:p>
          <a:p>
            <a:pPr eaLnBrk="1" hangingPunct="1">
              <a:spcBef>
                <a:spcPts val="450"/>
              </a:spcBef>
              <a:buFont typeface="Verdana" charset="0"/>
              <a:buNone/>
            </a:pPr>
            <a:endParaRPr lang="en-GB" sz="1000">
              <a:latin typeface="Arial" charset="0"/>
              <a:cs typeface="Arial Unicode MS" charset="0"/>
            </a:endParaRPr>
          </a:p>
          <a:p>
            <a:pPr eaLnBrk="1" hangingPunct="1">
              <a:spcBef>
                <a:spcPts val="450"/>
              </a:spcBef>
              <a:buFont typeface="Verdana" charset="0"/>
              <a:buNone/>
            </a:pPr>
            <a:r>
              <a:rPr lang="en-GB" sz="1000">
                <a:latin typeface="Arial" charset="0"/>
                <a:cs typeface="Arial Unicode MS" charset="0"/>
              </a:rPr>
              <a:t>Uebung machen (Tinte)</a:t>
            </a:r>
          </a:p>
          <a:p>
            <a:pPr eaLnBrk="1" hangingPunct="1">
              <a:spcBef>
                <a:spcPts val="450"/>
              </a:spcBef>
              <a:buFont typeface="Verdana" charset="0"/>
              <a:buNone/>
            </a:pPr>
            <a:endParaRPr lang="en-GB" sz="1000">
              <a:latin typeface="Arial" charset="0"/>
              <a:cs typeface="Arial Unicode MS" charset="0"/>
            </a:endParaRPr>
          </a:p>
          <a:p>
            <a:pPr eaLnBrk="1" hangingPunct="1">
              <a:spcBef>
                <a:spcPts val="450"/>
              </a:spcBef>
              <a:buFont typeface="Verdana" charset="0"/>
              <a:buNone/>
            </a:pPr>
            <a:r>
              <a:rPr lang="en-GB" sz="1000">
                <a:latin typeface="Arial" charset="0"/>
                <a:cs typeface="Arial Unicode MS" charset="0"/>
              </a:rPr>
              <a:t>KOMPETENTE BAKTERIEN AUFTAUEN!!!</a:t>
            </a:r>
          </a:p>
          <a:p>
            <a:pPr eaLnBrk="1" hangingPunct="1">
              <a:spcBef>
                <a:spcPts val="450"/>
              </a:spcBef>
              <a:buFont typeface="Verdana" charset="0"/>
              <a:buNone/>
            </a:pPr>
            <a:endParaRPr lang="en-GB" sz="1000">
              <a:latin typeface="Arial" charset="0"/>
              <a:cs typeface="Arial Unicode MS" charset="0"/>
            </a:endParaRPr>
          </a:p>
          <a:p>
            <a:pPr eaLnBrk="1" hangingPunct="1">
              <a:spcBef>
                <a:spcPts val="450"/>
              </a:spcBef>
              <a:buFont typeface="Verdana" charset="0"/>
              <a:buNone/>
            </a:pPr>
            <a:r>
              <a:rPr lang="en-GB" sz="1000">
                <a:latin typeface="Arial" charset="0"/>
                <a:cs typeface="Arial Unicode MS" charset="0"/>
              </a:rPr>
              <a:t>Zusatzuebung: Pipettieren Sie 1 ul Tinte auf den Boden eines Eppis! Die zweite Person nimmt den 1 ul wieder auf und pipettiert in zurück. Abwechseln.</a:t>
            </a:r>
          </a:p>
          <a:p>
            <a:pPr eaLnBrk="1" hangingPunct="1">
              <a:spcBef>
                <a:spcPts val="450"/>
              </a:spcBef>
              <a:buFont typeface="Verdana" charset="0"/>
              <a:buNone/>
            </a:pPr>
            <a:endParaRPr lang="en-GB" sz="1000">
              <a:latin typeface="Arial" charset="0"/>
              <a:cs typeface="Arial Unicode M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CH" smtClean="0"/>
              <a:t>Master-Untertitelformat bearbeiten</a:t>
            </a:r>
            <a:endParaRPr lang="de-DE"/>
          </a:p>
        </p:txBody>
      </p:sp>
      <p:sp>
        <p:nvSpPr>
          <p:cNvPr id="4" name="Datumsplatzhalter 3"/>
          <p:cNvSpPr>
            <a:spLocks noGrp="1"/>
          </p:cNvSpPr>
          <p:nvPr>
            <p:ph type="dt" idx="10"/>
          </p:nvPr>
        </p:nvSpPr>
        <p:spPr/>
        <p:txBody>
          <a:bodyPr/>
          <a:lstStyle>
            <a:lvl1pPr>
              <a:defRPr/>
            </a:lvl1pPr>
          </a:lstStyle>
          <a:p>
            <a:endParaRPr lang="en-GB"/>
          </a:p>
        </p:txBody>
      </p:sp>
      <p:sp>
        <p:nvSpPr>
          <p:cNvPr id="5" name="Fußzeilenplatzhalter 4"/>
          <p:cNvSpPr>
            <a:spLocks noGrp="1"/>
          </p:cNvSpPr>
          <p:nvPr>
            <p:ph type="ftr" idx="11"/>
          </p:nvPr>
        </p:nvSpPr>
        <p:spPr/>
        <p:txBody>
          <a:bodyPr/>
          <a:lstStyle>
            <a:lvl1pPr>
              <a:defRPr/>
            </a:lvl1pPr>
          </a:lstStyle>
          <a:p>
            <a:endParaRPr lang="en-GB"/>
          </a:p>
        </p:txBody>
      </p:sp>
      <p:sp>
        <p:nvSpPr>
          <p:cNvPr id="6" name="Foliennummernplatzhalter 5"/>
          <p:cNvSpPr>
            <a:spLocks noGrp="1"/>
          </p:cNvSpPr>
          <p:nvPr>
            <p:ph type="sldNum" idx="12"/>
          </p:nvPr>
        </p:nvSpPr>
        <p:spPr/>
        <p:txBody>
          <a:bodyPr/>
          <a:lstStyle>
            <a:lvl1pPr>
              <a:defRPr/>
            </a:lvl1pPr>
          </a:lstStyle>
          <a:p>
            <a:fld id="{E966F79D-CF73-8440-AFEF-9CAFDE635DEA}" type="slidenum">
              <a:rPr lang="en-GB"/>
              <a:pPr/>
              <a:t>‹Nr.›</a:t>
            </a:fld>
            <a:endParaRPr lang="en-GB"/>
          </a:p>
        </p:txBody>
      </p:sp>
    </p:spTree>
    <p:extLst>
      <p:ext uri="{BB962C8B-B14F-4D97-AF65-F5344CB8AC3E}">
        <p14:creationId xmlns:p14="http://schemas.microsoft.com/office/powerpoint/2010/main" val="3291379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69225" cy="1141413"/>
          </a:xfrm>
          <a:prstGeom prst="rect">
            <a:avLst/>
          </a:prstGeom>
        </p:spPr>
        <p:txBody>
          <a:bodyPr/>
          <a:lstStyle/>
          <a:p>
            <a:r>
              <a:rPr lang="de-CH"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idx="10"/>
          </p:nvPr>
        </p:nvSpPr>
        <p:spPr/>
        <p:txBody>
          <a:bodyPr/>
          <a:lstStyle>
            <a:lvl1pPr>
              <a:defRPr/>
            </a:lvl1pPr>
          </a:lstStyle>
          <a:p>
            <a:endParaRPr lang="en-GB"/>
          </a:p>
        </p:txBody>
      </p:sp>
      <p:sp>
        <p:nvSpPr>
          <p:cNvPr id="5" name="Fußzeilenplatzhalter 4"/>
          <p:cNvSpPr>
            <a:spLocks noGrp="1"/>
          </p:cNvSpPr>
          <p:nvPr>
            <p:ph type="ftr" idx="11"/>
          </p:nvPr>
        </p:nvSpPr>
        <p:spPr/>
        <p:txBody>
          <a:bodyPr/>
          <a:lstStyle>
            <a:lvl1pPr>
              <a:defRPr/>
            </a:lvl1pPr>
          </a:lstStyle>
          <a:p>
            <a:endParaRPr lang="en-GB"/>
          </a:p>
        </p:txBody>
      </p:sp>
      <p:sp>
        <p:nvSpPr>
          <p:cNvPr id="6" name="Foliennummernplatzhalter 5"/>
          <p:cNvSpPr>
            <a:spLocks noGrp="1"/>
          </p:cNvSpPr>
          <p:nvPr>
            <p:ph type="sldNum" idx="12"/>
          </p:nvPr>
        </p:nvSpPr>
        <p:spPr/>
        <p:txBody>
          <a:bodyPr/>
          <a:lstStyle>
            <a:lvl1pPr>
              <a:defRPr/>
            </a:lvl1pPr>
          </a:lstStyle>
          <a:p>
            <a:fld id="{545024E9-9FA1-514F-926B-9EC57D41AEEF}" type="slidenum">
              <a:rPr lang="en-GB"/>
              <a:pPr/>
              <a:t>‹Nr.›</a:t>
            </a:fld>
            <a:endParaRPr lang="en-GB"/>
          </a:p>
        </p:txBody>
      </p:sp>
    </p:spTree>
    <p:extLst>
      <p:ext uri="{BB962C8B-B14F-4D97-AF65-F5344CB8AC3E}">
        <p14:creationId xmlns:p14="http://schemas.microsoft.com/office/powerpoint/2010/main" val="1355503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3513" y="609600"/>
            <a:ext cx="1941512" cy="5484813"/>
          </a:xfrm>
          <a:prstGeom prst="rect">
            <a:avLst/>
          </a:prstGeom>
        </p:spPr>
        <p:txBody>
          <a:bodyPr vert="eaVert"/>
          <a:lstStyle/>
          <a:p>
            <a:r>
              <a:rPr lang="de-CH" smtClean="0"/>
              <a:t>Mastertitelformat bearbeiten</a:t>
            </a:r>
            <a:endParaRPr lang="de-DE"/>
          </a:p>
        </p:txBody>
      </p:sp>
      <p:sp>
        <p:nvSpPr>
          <p:cNvPr id="3" name="Vertikaler Textplatzhalter 2"/>
          <p:cNvSpPr>
            <a:spLocks noGrp="1"/>
          </p:cNvSpPr>
          <p:nvPr>
            <p:ph type="body" orient="vert" idx="1"/>
          </p:nvPr>
        </p:nvSpPr>
        <p:spPr>
          <a:xfrm>
            <a:off x="685800" y="609600"/>
            <a:ext cx="5675313" cy="5484813"/>
          </a:xfrm>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idx="10"/>
          </p:nvPr>
        </p:nvSpPr>
        <p:spPr/>
        <p:txBody>
          <a:bodyPr/>
          <a:lstStyle>
            <a:lvl1pPr>
              <a:defRPr/>
            </a:lvl1pPr>
          </a:lstStyle>
          <a:p>
            <a:endParaRPr lang="en-GB"/>
          </a:p>
        </p:txBody>
      </p:sp>
      <p:sp>
        <p:nvSpPr>
          <p:cNvPr id="5" name="Fußzeilenplatzhalter 4"/>
          <p:cNvSpPr>
            <a:spLocks noGrp="1"/>
          </p:cNvSpPr>
          <p:nvPr>
            <p:ph type="ftr" idx="11"/>
          </p:nvPr>
        </p:nvSpPr>
        <p:spPr/>
        <p:txBody>
          <a:bodyPr/>
          <a:lstStyle>
            <a:lvl1pPr>
              <a:defRPr/>
            </a:lvl1pPr>
          </a:lstStyle>
          <a:p>
            <a:endParaRPr lang="en-GB"/>
          </a:p>
        </p:txBody>
      </p:sp>
      <p:sp>
        <p:nvSpPr>
          <p:cNvPr id="6" name="Foliennummernplatzhalter 5"/>
          <p:cNvSpPr>
            <a:spLocks noGrp="1"/>
          </p:cNvSpPr>
          <p:nvPr>
            <p:ph type="sldNum" idx="12"/>
          </p:nvPr>
        </p:nvSpPr>
        <p:spPr/>
        <p:txBody>
          <a:bodyPr/>
          <a:lstStyle>
            <a:lvl1pPr>
              <a:defRPr/>
            </a:lvl1pPr>
          </a:lstStyle>
          <a:p>
            <a:fld id="{8231C50E-A255-294F-9616-F5C8580132BF}" type="slidenum">
              <a:rPr lang="en-GB"/>
              <a:pPr/>
              <a:t>‹Nr.›</a:t>
            </a:fld>
            <a:endParaRPr lang="en-GB"/>
          </a:p>
        </p:txBody>
      </p:sp>
    </p:spTree>
    <p:extLst>
      <p:ext uri="{BB962C8B-B14F-4D97-AF65-F5344CB8AC3E}">
        <p14:creationId xmlns:p14="http://schemas.microsoft.com/office/powerpoint/2010/main" val="1677158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69225" cy="1141413"/>
          </a:xfrm>
          <a:prstGeom prst="rect">
            <a:avLst/>
          </a:prstGeom>
        </p:spPr>
        <p:txBody>
          <a:bodyPr/>
          <a:lstStyle/>
          <a:p>
            <a:r>
              <a:rPr lang="de-CH" smtClean="0"/>
              <a:t>Mastertitelformat bearbeiten</a:t>
            </a:r>
            <a:endParaRPr lang="de-DE"/>
          </a:p>
        </p:txBody>
      </p:sp>
      <p:sp>
        <p:nvSpPr>
          <p:cNvPr id="3" name="Inhaltsplatzhalter 2"/>
          <p:cNvSpPr>
            <a:spLocks noGrp="1"/>
          </p:cNvSpPr>
          <p:nvPr>
            <p:ph idx="1"/>
          </p:nvPr>
        </p:nvSpPr>
        <p:spPr/>
        <p:txBody>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idx="10"/>
          </p:nvPr>
        </p:nvSpPr>
        <p:spPr/>
        <p:txBody>
          <a:bodyPr/>
          <a:lstStyle>
            <a:lvl1pPr>
              <a:defRPr/>
            </a:lvl1pPr>
          </a:lstStyle>
          <a:p>
            <a:endParaRPr lang="en-GB"/>
          </a:p>
        </p:txBody>
      </p:sp>
      <p:sp>
        <p:nvSpPr>
          <p:cNvPr id="5" name="Fußzeilenplatzhalter 4"/>
          <p:cNvSpPr>
            <a:spLocks noGrp="1"/>
          </p:cNvSpPr>
          <p:nvPr>
            <p:ph type="ftr" idx="11"/>
          </p:nvPr>
        </p:nvSpPr>
        <p:spPr/>
        <p:txBody>
          <a:bodyPr/>
          <a:lstStyle>
            <a:lvl1pPr>
              <a:defRPr/>
            </a:lvl1pPr>
          </a:lstStyle>
          <a:p>
            <a:endParaRPr lang="en-GB"/>
          </a:p>
        </p:txBody>
      </p:sp>
      <p:sp>
        <p:nvSpPr>
          <p:cNvPr id="6" name="Foliennummernplatzhalter 5"/>
          <p:cNvSpPr>
            <a:spLocks noGrp="1"/>
          </p:cNvSpPr>
          <p:nvPr>
            <p:ph type="sldNum" idx="12"/>
          </p:nvPr>
        </p:nvSpPr>
        <p:spPr/>
        <p:txBody>
          <a:bodyPr/>
          <a:lstStyle>
            <a:lvl1pPr>
              <a:defRPr/>
            </a:lvl1pPr>
          </a:lstStyle>
          <a:p>
            <a:fld id="{9D63CC5E-D38C-0D4F-8916-BC3334C5668A}" type="slidenum">
              <a:rPr lang="en-GB"/>
              <a:pPr/>
              <a:t>‹Nr.›</a:t>
            </a:fld>
            <a:endParaRPr lang="en-GB"/>
          </a:p>
        </p:txBody>
      </p:sp>
    </p:spTree>
    <p:extLst>
      <p:ext uri="{BB962C8B-B14F-4D97-AF65-F5344CB8AC3E}">
        <p14:creationId xmlns:p14="http://schemas.microsoft.com/office/powerpoint/2010/main" val="109555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CH"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CH" smtClean="0"/>
              <a:t>Mastertextformat bearbeiten</a:t>
            </a:r>
          </a:p>
        </p:txBody>
      </p:sp>
      <p:sp>
        <p:nvSpPr>
          <p:cNvPr id="4" name="Datumsplatzhalter 3"/>
          <p:cNvSpPr>
            <a:spLocks noGrp="1"/>
          </p:cNvSpPr>
          <p:nvPr>
            <p:ph type="dt" idx="10"/>
          </p:nvPr>
        </p:nvSpPr>
        <p:spPr/>
        <p:txBody>
          <a:bodyPr/>
          <a:lstStyle>
            <a:lvl1pPr>
              <a:defRPr/>
            </a:lvl1pPr>
          </a:lstStyle>
          <a:p>
            <a:endParaRPr lang="en-GB"/>
          </a:p>
        </p:txBody>
      </p:sp>
      <p:sp>
        <p:nvSpPr>
          <p:cNvPr id="5" name="Fußzeilenplatzhalter 4"/>
          <p:cNvSpPr>
            <a:spLocks noGrp="1"/>
          </p:cNvSpPr>
          <p:nvPr>
            <p:ph type="ftr" idx="11"/>
          </p:nvPr>
        </p:nvSpPr>
        <p:spPr/>
        <p:txBody>
          <a:bodyPr/>
          <a:lstStyle>
            <a:lvl1pPr>
              <a:defRPr/>
            </a:lvl1pPr>
          </a:lstStyle>
          <a:p>
            <a:endParaRPr lang="en-GB"/>
          </a:p>
        </p:txBody>
      </p:sp>
      <p:sp>
        <p:nvSpPr>
          <p:cNvPr id="6" name="Foliennummernplatzhalter 5"/>
          <p:cNvSpPr>
            <a:spLocks noGrp="1"/>
          </p:cNvSpPr>
          <p:nvPr>
            <p:ph type="sldNum" idx="12"/>
          </p:nvPr>
        </p:nvSpPr>
        <p:spPr/>
        <p:txBody>
          <a:bodyPr/>
          <a:lstStyle>
            <a:lvl1pPr>
              <a:defRPr/>
            </a:lvl1pPr>
          </a:lstStyle>
          <a:p>
            <a:fld id="{7F73BCD3-59E1-4146-A216-AEFFDDAB71BF}" type="slidenum">
              <a:rPr lang="en-GB"/>
              <a:pPr/>
              <a:t>‹Nr.›</a:t>
            </a:fld>
            <a:endParaRPr lang="en-GB"/>
          </a:p>
        </p:txBody>
      </p:sp>
    </p:spTree>
    <p:extLst>
      <p:ext uri="{BB962C8B-B14F-4D97-AF65-F5344CB8AC3E}">
        <p14:creationId xmlns:p14="http://schemas.microsoft.com/office/powerpoint/2010/main" val="684977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69225" cy="1141413"/>
          </a:xfrm>
          <a:prstGeom prst="rect">
            <a:avLst/>
          </a:prstGeom>
        </p:spPr>
        <p:txBody>
          <a:bodyPr/>
          <a:lstStyle/>
          <a:p>
            <a:r>
              <a:rPr lang="de-CH" smtClean="0"/>
              <a:t>Mastertitelformat bearbeiten</a:t>
            </a:r>
            <a:endParaRPr lang="de-DE"/>
          </a:p>
        </p:txBody>
      </p:sp>
      <p:sp>
        <p:nvSpPr>
          <p:cNvPr id="3" name="Inhaltsplatzhalt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Inhaltsplatzhalter 3"/>
          <p:cNvSpPr>
            <a:spLocks noGrp="1"/>
          </p:cNvSpPr>
          <p:nvPr>
            <p:ph sz="half" idx="2"/>
          </p:nvPr>
        </p:nvSpPr>
        <p:spPr>
          <a:xfrm>
            <a:off x="4646613" y="1981200"/>
            <a:ext cx="3808412"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Datumsplatzhalter 4"/>
          <p:cNvSpPr>
            <a:spLocks noGrp="1"/>
          </p:cNvSpPr>
          <p:nvPr>
            <p:ph type="dt" idx="10"/>
          </p:nvPr>
        </p:nvSpPr>
        <p:spPr/>
        <p:txBody>
          <a:bodyPr/>
          <a:lstStyle>
            <a:lvl1pPr>
              <a:defRPr/>
            </a:lvl1pPr>
          </a:lstStyle>
          <a:p>
            <a:endParaRPr lang="en-GB"/>
          </a:p>
        </p:txBody>
      </p:sp>
      <p:sp>
        <p:nvSpPr>
          <p:cNvPr id="6" name="Fußzeilenplatzhalter 5"/>
          <p:cNvSpPr>
            <a:spLocks noGrp="1"/>
          </p:cNvSpPr>
          <p:nvPr>
            <p:ph type="ftr" idx="11"/>
          </p:nvPr>
        </p:nvSpPr>
        <p:spPr/>
        <p:txBody>
          <a:bodyPr/>
          <a:lstStyle>
            <a:lvl1pPr>
              <a:defRPr/>
            </a:lvl1pPr>
          </a:lstStyle>
          <a:p>
            <a:endParaRPr lang="en-GB"/>
          </a:p>
        </p:txBody>
      </p:sp>
      <p:sp>
        <p:nvSpPr>
          <p:cNvPr id="7" name="Foliennummernplatzhalter 6"/>
          <p:cNvSpPr>
            <a:spLocks noGrp="1"/>
          </p:cNvSpPr>
          <p:nvPr>
            <p:ph type="sldNum" idx="12"/>
          </p:nvPr>
        </p:nvSpPr>
        <p:spPr/>
        <p:txBody>
          <a:bodyPr/>
          <a:lstStyle>
            <a:lvl1pPr>
              <a:defRPr/>
            </a:lvl1pPr>
          </a:lstStyle>
          <a:p>
            <a:fld id="{6D84AD1B-1CA0-134E-AE5B-780DD25C13B1}" type="slidenum">
              <a:rPr lang="en-GB"/>
              <a:pPr/>
              <a:t>‹Nr.›</a:t>
            </a:fld>
            <a:endParaRPr lang="en-GB"/>
          </a:p>
        </p:txBody>
      </p:sp>
    </p:spTree>
    <p:extLst>
      <p:ext uri="{BB962C8B-B14F-4D97-AF65-F5344CB8AC3E}">
        <p14:creationId xmlns:p14="http://schemas.microsoft.com/office/powerpoint/2010/main" val="1119523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CH"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7" name="Datumsplatzhalter 6"/>
          <p:cNvSpPr>
            <a:spLocks noGrp="1"/>
          </p:cNvSpPr>
          <p:nvPr>
            <p:ph type="dt" idx="10"/>
          </p:nvPr>
        </p:nvSpPr>
        <p:spPr/>
        <p:txBody>
          <a:bodyPr/>
          <a:lstStyle>
            <a:lvl1pPr>
              <a:defRPr/>
            </a:lvl1pPr>
          </a:lstStyle>
          <a:p>
            <a:endParaRPr lang="en-GB"/>
          </a:p>
        </p:txBody>
      </p:sp>
      <p:sp>
        <p:nvSpPr>
          <p:cNvPr id="8" name="Fußzeilenplatzhalter 7"/>
          <p:cNvSpPr>
            <a:spLocks noGrp="1"/>
          </p:cNvSpPr>
          <p:nvPr>
            <p:ph type="ftr" idx="11"/>
          </p:nvPr>
        </p:nvSpPr>
        <p:spPr/>
        <p:txBody>
          <a:bodyPr/>
          <a:lstStyle>
            <a:lvl1pPr>
              <a:defRPr/>
            </a:lvl1pPr>
          </a:lstStyle>
          <a:p>
            <a:endParaRPr lang="en-GB"/>
          </a:p>
        </p:txBody>
      </p:sp>
      <p:sp>
        <p:nvSpPr>
          <p:cNvPr id="9" name="Foliennummernplatzhalter 8"/>
          <p:cNvSpPr>
            <a:spLocks noGrp="1"/>
          </p:cNvSpPr>
          <p:nvPr>
            <p:ph type="sldNum" idx="12"/>
          </p:nvPr>
        </p:nvSpPr>
        <p:spPr/>
        <p:txBody>
          <a:bodyPr/>
          <a:lstStyle>
            <a:lvl1pPr>
              <a:defRPr/>
            </a:lvl1pPr>
          </a:lstStyle>
          <a:p>
            <a:fld id="{C514A775-7CE2-B94F-8A5E-7742145F266C}" type="slidenum">
              <a:rPr lang="en-GB"/>
              <a:pPr/>
              <a:t>‹Nr.›</a:t>
            </a:fld>
            <a:endParaRPr lang="en-GB"/>
          </a:p>
        </p:txBody>
      </p:sp>
    </p:spTree>
    <p:extLst>
      <p:ext uri="{BB962C8B-B14F-4D97-AF65-F5344CB8AC3E}">
        <p14:creationId xmlns:p14="http://schemas.microsoft.com/office/powerpoint/2010/main" val="2016692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69225" cy="1141413"/>
          </a:xfrm>
          <a:prstGeom prst="rect">
            <a:avLst/>
          </a:prstGeom>
        </p:spPr>
        <p:txBody>
          <a:bodyPr/>
          <a:lstStyle/>
          <a:p>
            <a:r>
              <a:rPr lang="de-CH" smtClean="0"/>
              <a:t>Mastertitelformat bearbeiten</a:t>
            </a:r>
            <a:endParaRPr lang="de-DE"/>
          </a:p>
        </p:txBody>
      </p:sp>
      <p:sp>
        <p:nvSpPr>
          <p:cNvPr id="3" name="Datumsplatzhalter 2"/>
          <p:cNvSpPr>
            <a:spLocks noGrp="1"/>
          </p:cNvSpPr>
          <p:nvPr>
            <p:ph type="dt" idx="10"/>
          </p:nvPr>
        </p:nvSpPr>
        <p:spPr/>
        <p:txBody>
          <a:bodyPr/>
          <a:lstStyle>
            <a:lvl1pPr>
              <a:defRPr/>
            </a:lvl1pPr>
          </a:lstStyle>
          <a:p>
            <a:endParaRPr lang="en-GB"/>
          </a:p>
        </p:txBody>
      </p:sp>
      <p:sp>
        <p:nvSpPr>
          <p:cNvPr id="4" name="Fußzeilenplatzhalter 3"/>
          <p:cNvSpPr>
            <a:spLocks noGrp="1"/>
          </p:cNvSpPr>
          <p:nvPr>
            <p:ph type="ftr" idx="11"/>
          </p:nvPr>
        </p:nvSpPr>
        <p:spPr/>
        <p:txBody>
          <a:bodyPr/>
          <a:lstStyle>
            <a:lvl1pPr>
              <a:defRPr/>
            </a:lvl1pPr>
          </a:lstStyle>
          <a:p>
            <a:endParaRPr lang="en-GB"/>
          </a:p>
        </p:txBody>
      </p:sp>
      <p:sp>
        <p:nvSpPr>
          <p:cNvPr id="5" name="Foliennummernplatzhalter 4"/>
          <p:cNvSpPr>
            <a:spLocks noGrp="1"/>
          </p:cNvSpPr>
          <p:nvPr>
            <p:ph type="sldNum" idx="12"/>
          </p:nvPr>
        </p:nvSpPr>
        <p:spPr/>
        <p:txBody>
          <a:bodyPr/>
          <a:lstStyle>
            <a:lvl1pPr>
              <a:defRPr/>
            </a:lvl1pPr>
          </a:lstStyle>
          <a:p>
            <a:fld id="{BD056665-09E8-A447-9C7E-61A3D5DF816C}" type="slidenum">
              <a:rPr lang="en-GB"/>
              <a:pPr/>
              <a:t>‹Nr.›</a:t>
            </a:fld>
            <a:endParaRPr lang="en-GB"/>
          </a:p>
        </p:txBody>
      </p:sp>
    </p:spTree>
    <p:extLst>
      <p:ext uri="{BB962C8B-B14F-4D97-AF65-F5344CB8AC3E}">
        <p14:creationId xmlns:p14="http://schemas.microsoft.com/office/powerpoint/2010/main" val="2409423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idx="10"/>
          </p:nvPr>
        </p:nvSpPr>
        <p:spPr/>
        <p:txBody>
          <a:bodyPr/>
          <a:lstStyle>
            <a:lvl1pPr>
              <a:defRPr/>
            </a:lvl1pPr>
          </a:lstStyle>
          <a:p>
            <a:endParaRPr lang="en-GB"/>
          </a:p>
        </p:txBody>
      </p:sp>
      <p:sp>
        <p:nvSpPr>
          <p:cNvPr id="3" name="Fußzeilenplatzhalter 2"/>
          <p:cNvSpPr>
            <a:spLocks noGrp="1"/>
          </p:cNvSpPr>
          <p:nvPr>
            <p:ph type="ftr" idx="11"/>
          </p:nvPr>
        </p:nvSpPr>
        <p:spPr/>
        <p:txBody>
          <a:bodyPr/>
          <a:lstStyle>
            <a:lvl1pPr>
              <a:defRPr/>
            </a:lvl1pPr>
          </a:lstStyle>
          <a:p>
            <a:endParaRPr lang="en-GB"/>
          </a:p>
        </p:txBody>
      </p:sp>
      <p:sp>
        <p:nvSpPr>
          <p:cNvPr id="4" name="Foliennummernplatzhalter 3"/>
          <p:cNvSpPr>
            <a:spLocks noGrp="1"/>
          </p:cNvSpPr>
          <p:nvPr>
            <p:ph type="sldNum" idx="12"/>
          </p:nvPr>
        </p:nvSpPr>
        <p:spPr/>
        <p:txBody>
          <a:bodyPr/>
          <a:lstStyle>
            <a:lvl1pPr>
              <a:defRPr/>
            </a:lvl1pPr>
          </a:lstStyle>
          <a:p>
            <a:fld id="{1B037823-7505-264B-8522-0788BE5D6735}" type="slidenum">
              <a:rPr lang="en-GB"/>
              <a:pPr/>
              <a:t>‹Nr.›</a:t>
            </a:fld>
            <a:endParaRPr lang="en-GB"/>
          </a:p>
        </p:txBody>
      </p:sp>
    </p:spTree>
    <p:extLst>
      <p:ext uri="{BB962C8B-B14F-4D97-AF65-F5344CB8AC3E}">
        <p14:creationId xmlns:p14="http://schemas.microsoft.com/office/powerpoint/2010/main" val="1931628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CH"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idx="10"/>
          </p:nvPr>
        </p:nvSpPr>
        <p:spPr/>
        <p:txBody>
          <a:bodyPr/>
          <a:lstStyle>
            <a:lvl1pPr>
              <a:defRPr/>
            </a:lvl1pPr>
          </a:lstStyle>
          <a:p>
            <a:endParaRPr lang="en-GB"/>
          </a:p>
        </p:txBody>
      </p:sp>
      <p:sp>
        <p:nvSpPr>
          <p:cNvPr id="6" name="Fußzeilenplatzhalter 5"/>
          <p:cNvSpPr>
            <a:spLocks noGrp="1"/>
          </p:cNvSpPr>
          <p:nvPr>
            <p:ph type="ftr" idx="11"/>
          </p:nvPr>
        </p:nvSpPr>
        <p:spPr/>
        <p:txBody>
          <a:bodyPr/>
          <a:lstStyle>
            <a:lvl1pPr>
              <a:defRPr/>
            </a:lvl1pPr>
          </a:lstStyle>
          <a:p>
            <a:endParaRPr lang="en-GB"/>
          </a:p>
        </p:txBody>
      </p:sp>
      <p:sp>
        <p:nvSpPr>
          <p:cNvPr id="7" name="Foliennummernplatzhalter 6"/>
          <p:cNvSpPr>
            <a:spLocks noGrp="1"/>
          </p:cNvSpPr>
          <p:nvPr>
            <p:ph type="sldNum" idx="12"/>
          </p:nvPr>
        </p:nvSpPr>
        <p:spPr/>
        <p:txBody>
          <a:bodyPr/>
          <a:lstStyle>
            <a:lvl1pPr>
              <a:defRPr/>
            </a:lvl1pPr>
          </a:lstStyle>
          <a:p>
            <a:fld id="{B8866AB1-880B-F847-BC7E-761200FE16BA}" type="slidenum">
              <a:rPr lang="en-GB"/>
              <a:pPr/>
              <a:t>‹Nr.›</a:t>
            </a:fld>
            <a:endParaRPr lang="en-GB"/>
          </a:p>
        </p:txBody>
      </p:sp>
    </p:spTree>
    <p:extLst>
      <p:ext uri="{BB962C8B-B14F-4D97-AF65-F5344CB8AC3E}">
        <p14:creationId xmlns:p14="http://schemas.microsoft.com/office/powerpoint/2010/main" val="4250693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CH"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idx="10"/>
          </p:nvPr>
        </p:nvSpPr>
        <p:spPr/>
        <p:txBody>
          <a:bodyPr/>
          <a:lstStyle>
            <a:lvl1pPr>
              <a:defRPr/>
            </a:lvl1pPr>
          </a:lstStyle>
          <a:p>
            <a:endParaRPr lang="en-GB"/>
          </a:p>
        </p:txBody>
      </p:sp>
      <p:sp>
        <p:nvSpPr>
          <p:cNvPr id="6" name="Fußzeilenplatzhalter 5"/>
          <p:cNvSpPr>
            <a:spLocks noGrp="1"/>
          </p:cNvSpPr>
          <p:nvPr>
            <p:ph type="ftr" idx="11"/>
          </p:nvPr>
        </p:nvSpPr>
        <p:spPr/>
        <p:txBody>
          <a:bodyPr/>
          <a:lstStyle>
            <a:lvl1pPr>
              <a:defRPr/>
            </a:lvl1pPr>
          </a:lstStyle>
          <a:p>
            <a:endParaRPr lang="en-GB"/>
          </a:p>
        </p:txBody>
      </p:sp>
      <p:sp>
        <p:nvSpPr>
          <p:cNvPr id="7" name="Foliennummernplatzhalter 6"/>
          <p:cNvSpPr>
            <a:spLocks noGrp="1"/>
          </p:cNvSpPr>
          <p:nvPr>
            <p:ph type="sldNum" idx="12"/>
          </p:nvPr>
        </p:nvSpPr>
        <p:spPr/>
        <p:txBody>
          <a:bodyPr/>
          <a:lstStyle>
            <a:lvl1pPr>
              <a:defRPr/>
            </a:lvl1pPr>
          </a:lstStyle>
          <a:p>
            <a:fld id="{1B85ED82-BD26-6E46-A1DB-6B71DFDCE5E7}" type="slidenum">
              <a:rPr lang="en-GB"/>
              <a:pPr/>
              <a:t>‹Nr.›</a:t>
            </a:fld>
            <a:endParaRPr lang="en-GB"/>
          </a:p>
        </p:txBody>
      </p:sp>
    </p:spTree>
    <p:extLst>
      <p:ext uri="{BB962C8B-B14F-4D97-AF65-F5344CB8AC3E}">
        <p14:creationId xmlns:p14="http://schemas.microsoft.com/office/powerpoint/2010/main" val="23986915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981200"/>
            <a:ext cx="7769225"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7" name="Rectangle 3"/>
          <p:cNvSpPr>
            <a:spLocks noGrp="1" noChangeArrowheads="1"/>
          </p:cNvSpPr>
          <p:nvPr>
            <p:ph type="dt"/>
          </p:nvPr>
        </p:nvSpPr>
        <p:spPr bwMode="auto">
          <a:xfrm>
            <a:off x="685800" y="6248400"/>
            <a:ext cx="19018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mn-lt"/>
              </a:defRPr>
            </a:lvl1pPr>
          </a:lstStyle>
          <a:p>
            <a:endParaRPr lang="en-GB"/>
          </a:p>
        </p:txBody>
      </p:sp>
      <p:sp>
        <p:nvSpPr>
          <p:cNvPr id="1028" name="Rectangle 4"/>
          <p:cNvSpPr>
            <a:spLocks noGrp="1" noChangeArrowheads="1"/>
          </p:cNvSpPr>
          <p:nvPr>
            <p:ph type="ftr"/>
          </p:nvPr>
        </p:nvSpPr>
        <p:spPr bwMode="auto">
          <a:xfrm>
            <a:off x="3124200" y="6248400"/>
            <a:ext cx="28924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lgn="ct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mn-lt"/>
              </a:defRPr>
            </a:lvl1pPr>
          </a:lstStyle>
          <a:p>
            <a:endParaRPr lang="en-GB"/>
          </a:p>
        </p:txBody>
      </p:sp>
      <p:sp>
        <p:nvSpPr>
          <p:cNvPr id="1029" name="Rectangle 5"/>
          <p:cNvSpPr>
            <a:spLocks noGrp="1" noChangeArrowheads="1"/>
          </p:cNvSpPr>
          <p:nvPr>
            <p:ph type="sldNum"/>
          </p:nvPr>
        </p:nvSpPr>
        <p:spPr bwMode="auto">
          <a:xfrm>
            <a:off x="6553200" y="6248400"/>
            <a:ext cx="19018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mn-lt"/>
              </a:defRPr>
            </a:lvl1pPr>
          </a:lstStyle>
          <a:p>
            <a:fld id="{69E7A054-F8E2-7543-8D1D-B77522C302A4}" type="slidenum">
              <a:rPr lang="en-GB"/>
              <a:pPr/>
              <a:t>‹Nr.›</a:t>
            </a:fld>
            <a:endParaRPr lang="en-GB"/>
          </a:p>
        </p:txBody>
      </p:sp>
      <p:grpSp>
        <p:nvGrpSpPr>
          <p:cNvPr id="12" name="Gruppierung 11"/>
          <p:cNvGrpSpPr/>
          <p:nvPr userDrawn="1"/>
        </p:nvGrpSpPr>
        <p:grpSpPr>
          <a:xfrm>
            <a:off x="0" y="69301"/>
            <a:ext cx="9184698" cy="693774"/>
            <a:chOff x="0" y="69301"/>
            <a:chExt cx="9184698" cy="693774"/>
          </a:xfrm>
        </p:grpSpPr>
        <p:pic>
          <p:nvPicPr>
            <p:cNvPr id="13" name="Picture 12" descr="uzh_eth_logo_d_pos.eps"/>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uppierung 13"/>
            <p:cNvGrpSpPr/>
            <p:nvPr/>
          </p:nvGrpSpPr>
          <p:grpSpPr>
            <a:xfrm>
              <a:off x="6585684" y="383542"/>
              <a:ext cx="2599014" cy="247504"/>
              <a:chOff x="160468" y="834079"/>
              <a:chExt cx="2599014" cy="247504"/>
            </a:xfrm>
          </p:grpSpPr>
          <p:cxnSp>
            <p:nvCxnSpPr>
              <p:cNvPr id="16" name="Gerade Verbindung 15"/>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17" name="Textfeld 16"/>
              <p:cNvSpPr txBox="1"/>
              <p:nvPr/>
            </p:nvSpPr>
            <p:spPr>
              <a:xfrm>
                <a:off x="160468" y="834079"/>
                <a:ext cx="2599014" cy="247504"/>
              </a:xfrm>
              <a:prstGeom prst="rect">
                <a:avLst/>
              </a:prstGeom>
              <a:noFill/>
            </p:spPr>
            <p:txBody>
              <a:bodyPr wrap="none" rtlCol="0">
                <a:spAutoFit/>
              </a:bodyPr>
              <a:lstStyle/>
              <a:p>
                <a:r>
                  <a:rPr lang="de-DE" sz="1100" b="1" dirty="0" smtClean="0">
                    <a:solidFill>
                      <a:srgbClr val="000000"/>
                    </a:solidFill>
                    <a:latin typeface="Arial"/>
                    <a:cs typeface="Arial"/>
                  </a:rPr>
                  <a:t>Life Science </a:t>
                </a:r>
                <a:r>
                  <a:rPr lang="de-DE" sz="1100" b="1" dirty="0" err="1" smtClean="0">
                    <a:solidFill>
                      <a:srgbClr val="000000"/>
                    </a:solidFill>
                    <a:latin typeface="Arial"/>
                    <a:cs typeface="Arial"/>
                  </a:rPr>
                  <a:t>Zurich</a:t>
                </a:r>
                <a:r>
                  <a:rPr lang="de-DE" sz="1100" b="1" dirty="0" smtClean="0">
                    <a:solidFill>
                      <a:srgbClr val="000000"/>
                    </a:solidFill>
                    <a:latin typeface="Arial"/>
                    <a:cs typeface="Arial"/>
                  </a:rPr>
                  <a:t> Learning Center</a:t>
                </a:r>
                <a:endParaRPr lang="de-DE" sz="1100" b="1" dirty="0">
                  <a:solidFill>
                    <a:srgbClr val="000000"/>
                  </a:solidFill>
                  <a:latin typeface="Arial"/>
                  <a:cs typeface="Arial"/>
                </a:endParaRPr>
              </a:p>
            </p:txBody>
          </p:sp>
        </p:grpSp>
        <p:cxnSp>
          <p:nvCxnSpPr>
            <p:cNvPr id="15" name="Gerade Verbindung 14"/>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p:titleStyle>
    <p:bodyStyle>
      <a:lvl1pPr marL="339725" indent="-339725" algn="l" defTabSz="449263" rtl="0" fontAlgn="base">
        <a:lnSpc>
          <a:spcPct val="90000"/>
        </a:lnSpc>
        <a:spcBef>
          <a:spcPts val="800"/>
        </a:spcBef>
        <a:spcAft>
          <a:spcPct val="0"/>
        </a:spcAft>
        <a:buClr>
          <a:srgbClr val="000000"/>
        </a:buClr>
        <a:buSzPct val="100000"/>
        <a:buFont typeface="Times New Roman" charset="0"/>
        <a:buChar char="•"/>
        <a:defRPr sz="3200">
          <a:solidFill>
            <a:srgbClr val="000000"/>
          </a:solidFill>
          <a:latin typeface="+mn-lt"/>
          <a:ea typeface="+mn-ea"/>
          <a:cs typeface="+mn-cs"/>
        </a:defRPr>
      </a:lvl1pPr>
      <a:lvl2pPr marL="739775" indent="-282575" algn="l" defTabSz="449263" rtl="0" fontAlgn="base">
        <a:lnSpc>
          <a:spcPct val="90000"/>
        </a:lnSpc>
        <a:spcBef>
          <a:spcPts val="700"/>
        </a:spcBef>
        <a:spcAft>
          <a:spcPct val="0"/>
        </a:spcAft>
        <a:buClr>
          <a:srgbClr val="000000"/>
        </a:buClr>
        <a:buSzPct val="100000"/>
        <a:buFont typeface="Times New Roman" charset="0"/>
        <a:buChar char="–"/>
        <a:defRPr sz="2800">
          <a:solidFill>
            <a:srgbClr val="000000"/>
          </a:solidFill>
          <a:latin typeface="+mn-lt"/>
          <a:ea typeface="Arial Unicode MS" charset="0"/>
          <a:cs typeface="+mn-cs"/>
        </a:defRPr>
      </a:lvl2pPr>
      <a:lvl3pPr marL="1143000" indent="-228600" algn="l" defTabSz="449263" rtl="0" fontAlgn="base">
        <a:lnSpc>
          <a:spcPct val="90000"/>
        </a:lnSpc>
        <a:spcBef>
          <a:spcPts val="600"/>
        </a:spcBef>
        <a:spcAft>
          <a:spcPct val="0"/>
        </a:spcAft>
        <a:buClr>
          <a:srgbClr val="000000"/>
        </a:buClr>
        <a:buSzPct val="100000"/>
        <a:buFont typeface="Times New Roman" charset="0"/>
        <a:buChar char="•"/>
        <a:defRPr sz="2400">
          <a:solidFill>
            <a:srgbClr val="000000"/>
          </a:solidFill>
          <a:latin typeface="+mn-lt"/>
          <a:ea typeface="Arial Unicode MS" charset="0"/>
          <a:cs typeface="+mn-cs"/>
        </a:defRPr>
      </a:lvl3pPr>
      <a:lvl4pPr marL="1600200" indent="-228600" algn="l" defTabSz="449263" rtl="0" fontAlgn="base">
        <a:lnSpc>
          <a:spcPct val="90000"/>
        </a:lnSpc>
        <a:spcBef>
          <a:spcPts val="500"/>
        </a:spcBef>
        <a:spcAft>
          <a:spcPct val="0"/>
        </a:spcAft>
        <a:buClr>
          <a:srgbClr val="000000"/>
        </a:buClr>
        <a:buSzPct val="100000"/>
        <a:buFont typeface="Times New Roman" charset="0"/>
        <a:buChar char="–"/>
        <a:defRPr sz="2000">
          <a:solidFill>
            <a:srgbClr val="000000"/>
          </a:solidFill>
          <a:latin typeface="+mn-lt"/>
          <a:ea typeface="Arial Unicode MS" charset="0"/>
          <a:cs typeface="+mn-cs"/>
        </a:defRPr>
      </a:lvl4pPr>
      <a:lvl5pPr marL="2057400" indent="-228600" algn="l" defTabSz="449263" rtl="0" fontAlgn="base">
        <a:lnSpc>
          <a:spcPct val="90000"/>
        </a:lnSpc>
        <a:spcBef>
          <a:spcPts val="500"/>
        </a:spcBef>
        <a:spcAft>
          <a:spcPct val="0"/>
        </a:spcAft>
        <a:buClr>
          <a:srgbClr val="000000"/>
        </a:buClr>
        <a:buSzPct val="100000"/>
        <a:buFont typeface="Times New Roman" charset="0"/>
        <a:buChar char="»"/>
        <a:defRPr sz="2000">
          <a:solidFill>
            <a:srgbClr val="000000"/>
          </a:solidFill>
          <a:latin typeface="+mn-lt"/>
          <a:ea typeface="Arial Unicode MS" charset="0"/>
          <a:cs typeface="+mn-cs"/>
        </a:defRPr>
      </a:lvl5pPr>
      <a:lvl6pPr marL="2514600" indent="-228600" algn="l" defTabSz="449263" rtl="0" fontAlgn="base">
        <a:lnSpc>
          <a:spcPct val="90000"/>
        </a:lnSpc>
        <a:spcBef>
          <a:spcPts val="500"/>
        </a:spcBef>
        <a:spcAft>
          <a:spcPct val="0"/>
        </a:spcAft>
        <a:buClr>
          <a:srgbClr val="000000"/>
        </a:buClr>
        <a:buSzPct val="100000"/>
        <a:buFont typeface="Times New Roman" charset="0"/>
        <a:buChar char="»"/>
        <a:defRPr sz="2000">
          <a:solidFill>
            <a:srgbClr val="000000"/>
          </a:solidFill>
          <a:latin typeface="+mn-lt"/>
          <a:ea typeface="Arial Unicode MS" charset="0"/>
          <a:cs typeface="+mn-cs"/>
        </a:defRPr>
      </a:lvl6pPr>
      <a:lvl7pPr marL="2971800" indent="-228600" algn="l" defTabSz="449263" rtl="0" fontAlgn="base">
        <a:lnSpc>
          <a:spcPct val="90000"/>
        </a:lnSpc>
        <a:spcBef>
          <a:spcPts val="500"/>
        </a:spcBef>
        <a:spcAft>
          <a:spcPct val="0"/>
        </a:spcAft>
        <a:buClr>
          <a:srgbClr val="000000"/>
        </a:buClr>
        <a:buSzPct val="100000"/>
        <a:buFont typeface="Times New Roman" charset="0"/>
        <a:buChar char="»"/>
        <a:defRPr sz="2000">
          <a:solidFill>
            <a:srgbClr val="000000"/>
          </a:solidFill>
          <a:latin typeface="+mn-lt"/>
          <a:ea typeface="Arial Unicode MS" charset="0"/>
          <a:cs typeface="+mn-cs"/>
        </a:defRPr>
      </a:lvl7pPr>
      <a:lvl8pPr marL="3429000" indent="-228600" algn="l" defTabSz="449263" rtl="0" fontAlgn="base">
        <a:lnSpc>
          <a:spcPct val="90000"/>
        </a:lnSpc>
        <a:spcBef>
          <a:spcPts val="500"/>
        </a:spcBef>
        <a:spcAft>
          <a:spcPct val="0"/>
        </a:spcAft>
        <a:buClr>
          <a:srgbClr val="000000"/>
        </a:buClr>
        <a:buSzPct val="100000"/>
        <a:buFont typeface="Times New Roman" charset="0"/>
        <a:buChar char="»"/>
        <a:defRPr sz="2000">
          <a:solidFill>
            <a:srgbClr val="000000"/>
          </a:solidFill>
          <a:latin typeface="+mn-lt"/>
          <a:ea typeface="Arial Unicode MS" charset="0"/>
          <a:cs typeface="+mn-cs"/>
        </a:defRPr>
      </a:lvl8pPr>
      <a:lvl9pPr marL="3886200" indent="-228600" algn="l" defTabSz="449263" rtl="0" fontAlgn="base">
        <a:lnSpc>
          <a:spcPct val="90000"/>
        </a:lnSpc>
        <a:spcBef>
          <a:spcPts val="500"/>
        </a:spcBef>
        <a:spcAft>
          <a:spcPct val="0"/>
        </a:spcAft>
        <a:buClr>
          <a:srgbClr val="000000"/>
        </a:buClr>
        <a:buSzPct val="100000"/>
        <a:buFont typeface="Times New Roman" charset="0"/>
        <a:buChar char="»"/>
        <a:defRPr sz="2000">
          <a:solidFill>
            <a:srgbClr val="000000"/>
          </a:solidFill>
          <a:latin typeface="+mn-lt"/>
          <a:ea typeface="Arial Unicode MS" charset="0"/>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1.bin"/><Relationship Id="rId5" Type="http://schemas.openxmlformats.org/officeDocument/2006/relationships/image" Target="../media/image14.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2.bin"/><Relationship Id="rId5" Type="http://schemas.openxmlformats.org/officeDocument/2006/relationships/image" Target="../media/image15.png"/><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2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image" Target="../media/image2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 Id="rId3" Type="http://schemas.openxmlformats.org/officeDocument/2006/relationships/image" Target="../media/image23.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 Id="rId3" Type="http://schemas.openxmlformats.org/officeDocument/2006/relationships/image" Target="../media/image21.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 Id="rId3" Type="http://schemas.openxmlformats.org/officeDocument/2006/relationships/image" Target="../media/image20.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 Id="rId3" Type="http://schemas.openxmlformats.org/officeDocument/2006/relationships/image" Target="../media/image1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 Id="rId3" Type="http://schemas.openxmlformats.org/officeDocument/2006/relationships/image" Target="../media/image2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 Id="rId3" Type="http://schemas.openxmlformats.org/officeDocument/2006/relationships/image" Target="../media/image2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3.xml"/><Relationship Id="rId3" Type="http://schemas.openxmlformats.org/officeDocument/2006/relationships/image" Target="../media/image2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 Id="rId3" Type="http://schemas.openxmlformats.org/officeDocument/2006/relationships/image" Target="../media/image2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 Id="rId3" Type="http://schemas.openxmlformats.org/officeDocument/2006/relationships/image" Target="../media/image2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 Id="rId3" Type="http://schemas.openxmlformats.org/officeDocument/2006/relationships/image" Target="../media/image2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 Id="rId3" Type="http://schemas.openxmlformats.org/officeDocument/2006/relationships/image" Target="../media/image2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 Id="rId3" Type="http://schemas.openxmlformats.org/officeDocument/2006/relationships/image" Target="../media/image2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 Id="rId3" Type="http://schemas.openxmlformats.org/officeDocument/2006/relationships/image" Target="../media/image2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0.xml"/><Relationship Id="rId3" Type="http://schemas.openxmlformats.org/officeDocument/2006/relationships/image" Target="../media/image2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6.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8.xml"/><Relationship Id="rId3" Type="http://schemas.openxmlformats.org/officeDocument/2006/relationships/image" Target="../media/image30.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9.xml"/><Relationship Id="rId3" Type="http://schemas.openxmlformats.org/officeDocument/2006/relationships/image" Target="../media/image3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0.xml"/><Relationship Id="rId3" Type="http://schemas.openxmlformats.org/officeDocument/2006/relationships/image" Target="../media/image3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1.xml"/><Relationship Id="rId3" Type="http://schemas.openxmlformats.org/officeDocument/2006/relationships/image" Target="../media/image3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2.xml"/><Relationship Id="rId3" Type="http://schemas.openxmlformats.org/officeDocument/2006/relationships/image" Target="../media/image3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3.xml"/><Relationship Id="rId3" Type="http://schemas.openxmlformats.org/officeDocument/2006/relationships/image" Target="../media/image3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4.xml"/><Relationship Id="rId3" Type="http://schemas.openxmlformats.org/officeDocument/2006/relationships/image" Target="../media/image3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5.xml"/><Relationship Id="rId3" Type="http://schemas.openxmlformats.org/officeDocument/2006/relationships/image" Target="../media/image3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6.xml"/><Relationship Id="rId3" Type="http://schemas.openxmlformats.org/officeDocument/2006/relationships/image" Target="../media/image35.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7.xml"/><Relationship Id="rId3" Type="http://schemas.openxmlformats.org/officeDocument/2006/relationships/image" Target="../media/image3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8.xml"/><Relationship Id="rId3" Type="http://schemas.openxmlformats.org/officeDocument/2006/relationships/image" Target="../media/image3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9.xml"/><Relationship Id="rId3" Type="http://schemas.openxmlformats.org/officeDocument/2006/relationships/image" Target="../media/image3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0.xml"/><Relationship Id="rId3" Type="http://schemas.openxmlformats.org/officeDocument/2006/relationships/image" Target="../media/image36.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1.xml"/><Relationship Id="rId3" Type="http://schemas.openxmlformats.org/officeDocument/2006/relationships/image" Target="../media/image36.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2.xml"/><Relationship Id="rId3" Type="http://schemas.openxmlformats.org/officeDocument/2006/relationships/image" Target="../media/image37.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3.xml"/><Relationship Id="rId3"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447800" y="1905000"/>
            <a:ext cx="6096000" cy="1808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gn="ctr" eaLnBrk="1" hangingPunct="1">
              <a:lnSpc>
                <a:spcPct val="100000"/>
              </a:lnSpc>
              <a:spcBef>
                <a:spcPts val="2000"/>
              </a:spcBef>
              <a:buFont typeface="Arial" charset="0"/>
              <a:buNone/>
            </a:pPr>
            <a:endParaRPr lang="en-GB" sz="3200" b="1">
              <a:latin typeface="Arial" charset="0"/>
            </a:endParaRPr>
          </a:p>
          <a:p>
            <a:pPr algn="ctr" eaLnBrk="1" hangingPunct="1">
              <a:lnSpc>
                <a:spcPct val="100000"/>
              </a:lnSpc>
              <a:spcBef>
                <a:spcPts val="2000"/>
              </a:spcBef>
              <a:buFont typeface="Arial" charset="0"/>
              <a:buNone/>
            </a:pPr>
            <a:r>
              <a:rPr lang="en-GB" sz="3200" b="1">
                <a:effectLst>
                  <a:outerShdw blurRad="38100" dist="38100" dir="2700000" algn="tl">
                    <a:srgbClr val="DDDDDD"/>
                  </a:outerShdw>
                </a:effectLst>
                <a:latin typeface="Arial" charset="0"/>
              </a:rPr>
              <a:t>Life Science Learning Center (LSLC)</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9" name="Text Box 3"/>
          <p:cNvSpPr txBox="1">
            <a:spLocks noChangeArrowheads="1"/>
          </p:cNvSpPr>
          <p:nvPr/>
        </p:nvSpPr>
        <p:spPr bwMode="auto">
          <a:xfrm>
            <a:off x="685800" y="2204864"/>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gn="ctr" eaLnBrk="1" hangingPunct="1">
              <a:lnSpc>
                <a:spcPct val="100000"/>
              </a:lnSpc>
              <a:buClr>
                <a:srgbClr val="333399"/>
              </a:buClr>
            </a:pPr>
            <a:r>
              <a:rPr lang="en-GB" sz="3200" b="1" dirty="0" smtClean="0">
                <a:solidFill>
                  <a:srgbClr val="333399"/>
                </a:solidFill>
                <a:latin typeface="Calibri"/>
                <a:cs typeface="Calibri"/>
              </a:rPr>
              <a:t>Genetic Modification:</a:t>
            </a:r>
          </a:p>
          <a:p>
            <a:pPr algn="ctr" eaLnBrk="1" hangingPunct="1">
              <a:lnSpc>
                <a:spcPct val="100000"/>
              </a:lnSpc>
              <a:buClr>
                <a:srgbClr val="333399"/>
              </a:buClr>
            </a:pPr>
            <a:r>
              <a:rPr lang="en-GB" sz="3200" b="1" dirty="0" smtClean="0">
                <a:solidFill>
                  <a:srgbClr val="333399"/>
                </a:solidFill>
                <a:latin typeface="Calibri"/>
                <a:cs typeface="Calibri"/>
              </a:rPr>
              <a:t>How </a:t>
            </a:r>
            <a:r>
              <a:rPr lang="en-GB" sz="3200" b="1" dirty="0">
                <a:solidFill>
                  <a:srgbClr val="333399"/>
                </a:solidFill>
                <a:latin typeface="Calibri"/>
                <a:cs typeface="Calibri"/>
              </a:rPr>
              <a:t>can I get additional information </a:t>
            </a:r>
            <a:r>
              <a:rPr lang="en-GB" sz="3200" b="1" dirty="0" smtClean="0">
                <a:solidFill>
                  <a:srgbClr val="333399"/>
                </a:solidFill>
                <a:latin typeface="Calibri"/>
                <a:cs typeface="Calibri"/>
              </a:rPr>
              <a:t>in </a:t>
            </a:r>
            <a:r>
              <a:rPr lang="en-GB" sz="3200" b="1" dirty="0">
                <a:solidFill>
                  <a:srgbClr val="333399"/>
                </a:solidFill>
                <a:latin typeface="Calibri"/>
                <a:cs typeface="Calibri"/>
              </a:rPr>
              <a:t>bacteria?</a:t>
            </a:r>
            <a:endParaRPr lang="en-GB" sz="3200" dirty="0">
              <a:solidFill>
                <a:srgbClr val="333399"/>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2" name="Picture 2"/>
          <p:cNvPicPr>
            <a:picLocks noChangeAspect="1" noChangeArrowheads="1"/>
          </p:cNvPicPr>
          <p:nvPr/>
        </p:nvPicPr>
        <p:blipFill>
          <a:blip r:embed="rId3">
            <a:extLst>
              <a:ext uri="{28A0092B-C50C-407E-A947-70E740481C1C}">
                <a14:useLocalDpi xmlns:a14="http://schemas.microsoft.com/office/drawing/2010/main" val="0"/>
              </a:ext>
            </a:extLst>
          </a:blip>
          <a:srcRect b="6471"/>
          <a:stretch>
            <a:fillRect/>
          </a:stretch>
        </p:blipFill>
        <p:spPr bwMode="auto">
          <a:xfrm>
            <a:off x="1475656" y="3067266"/>
            <a:ext cx="5904656" cy="3681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30405" name="Text Box 5"/>
          <p:cNvSpPr txBox="1">
            <a:spLocks noChangeArrowheads="1"/>
          </p:cNvSpPr>
          <p:nvPr/>
        </p:nvSpPr>
        <p:spPr bwMode="auto">
          <a:xfrm>
            <a:off x="5068738" y="5193621"/>
            <a:ext cx="1303462" cy="539635"/>
          </a:xfrm>
          <a:prstGeom prst="rect">
            <a:avLst/>
          </a:prstGeom>
          <a:noFill/>
          <a:ln>
            <a:noFill/>
          </a:ln>
          <a:effectLst/>
          <a:extLst/>
        </p:spPr>
        <p:txBody>
          <a:bodyPr wrap="none">
            <a:spAutoFit/>
          </a:bodyPr>
          <a:lstStyle/>
          <a:p>
            <a:r>
              <a:rPr lang="de-CH" sz="1600" b="1" dirty="0" err="1">
                <a:latin typeface="Calibri"/>
                <a:cs typeface="Calibri"/>
              </a:rPr>
              <a:t>Bacterial</a:t>
            </a:r>
            <a:r>
              <a:rPr lang="de-CH" sz="1600" b="1" dirty="0">
                <a:latin typeface="Calibri"/>
                <a:cs typeface="Calibri"/>
              </a:rPr>
              <a:t> </a:t>
            </a:r>
            <a:endParaRPr lang="de-CH" sz="1600" b="1" dirty="0" smtClean="0">
              <a:latin typeface="Calibri"/>
              <a:cs typeface="Calibri"/>
            </a:endParaRPr>
          </a:p>
          <a:p>
            <a:r>
              <a:rPr lang="de-CH" sz="1600" b="1" dirty="0" err="1" smtClean="0">
                <a:latin typeface="Calibri"/>
                <a:cs typeface="Calibri"/>
              </a:rPr>
              <a:t>chromosome</a:t>
            </a:r>
            <a:endParaRPr lang="en-GB" sz="1600" b="1" dirty="0">
              <a:latin typeface="Calibri"/>
              <a:cs typeface="Calibri"/>
            </a:endParaRPr>
          </a:p>
        </p:txBody>
      </p:sp>
      <p:sp>
        <p:nvSpPr>
          <p:cNvPr id="230406" name="Text Box 6"/>
          <p:cNvSpPr txBox="1">
            <a:spLocks noChangeArrowheads="1"/>
          </p:cNvSpPr>
          <p:nvPr/>
        </p:nvSpPr>
        <p:spPr bwMode="auto">
          <a:xfrm>
            <a:off x="2555776" y="4718918"/>
            <a:ext cx="855723" cy="318036"/>
          </a:xfrm>
          <a:prstGeom prst="rect">
            <a:avLst/>
          </a:prstGeom>
          <a:noFill/>
          <a:ln>
            <a:noFill/>
          </a:ln>
          <a:effectLst/>
          <a:extLst/>
        </p:spPr>
        <p:txBody>
          <a:bodyPr wrap="none">
            <a:spAutoFit/>
          </a:bodyPr>
          <a:lstStyle/>
          <a:p>
            <a:r>
              <a:rPr lang="de-CH" sz="1600" b="1" dirty="0" err="1">
                <a:latin typeface="Calibri"/>
                <a:cs typeface="Calibri"/>
              </a:rPr>
              <a:t>plasmid</a:t>
            </a:r>
            <a:endParaRPr lang="en-GB" sz="1600" b="1" dirty="0">
              <a:latin typeface="Calibri"/>
              <a:cs typeface="Calibri"/>
            </a:endParaRPr>
          </a:p>
        </p:txBody>
      </p:sp>
      <p:sp>
        <p:nvSpPr>
          <p:cNvPr id="230407" name="Line 7"/>
          <p:cNvSpPr>
            <a:spLocks noChangeShapeType="1"/>
          </p:cNvSpPr>
          <p:nvPr/>
        </p:nvSpPr>
        <p:spPr bwMode="auto">
          <a:xfrm flipV="1">
            <a:off x="3153880" y="4437112"/>
            <a:ext cx="360040" cy="288032"/>
          </a:xfrm>
          <a:prstGeom prst="line">
            <a:avLst/>
          </a:prstGeom>
          <a:noFill/>
          <a:ln w="28575"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30408" name="Rectangle 8"/>
          <p:cNvSpPr>
            <a:spLocks noChangeArrowheads="1"/>
          </p:cNvSpPr>
          <p:nvPr/>
        </p:nvSpPr>
        <p:spPr bwMode="auto">
          <a:xfrm>
            <a:off x="2514772" y="3035440"/>
            <a:ext cx="3641404" cy="346249"/>
          </a:xfrm>
          <a:prstGeom prst="rect">
            <a:avLst/>
          </a:prstGeom>
          <a:noFill/>
          <a:ln>
            <a:noFill/>
          </a:ln>
          <a:effectLst/>
          <a:extLst/>
        </p:spPr>
        <p:txBody>
          <a:bodyPr wrap="none">
            <a:spAutoFit/>
          </a:bodyPr>
          <a:lstStyle/>
          <a:p>
            <a:r>
              <a:rPr lang="de-CH" sz="1800" b="1" dirty="0" err="1">
                <a:latin typeface="Calibri"/>
                <a:cs typeface="Calibri"/>
              </a:rPr>
              <a:t>Bacterial</a:t>
            </a:r>
            <a:r>
              <a:rPr lang="de-CH" sz="1800" b="1" dirty="0">
                <a:latin typeface="Calibri"/>
                <a:cs typeface="Calibri"/>
              </a:rPr>
              <a:t> </a:t>
            </a:r>
            <a:r>
              <a:rPr lang="de-CH" sz="1800" b="1" dirty="0" err="1">
                <a:latin typeface="Calibri"/>
                <a:cs typeface="Calibri"/>
              </a:rPr>
              <a:t>sex</a:t>
            </a:r>
            <a:r>
              <a:rPr lang="de-CH" sz="1800" b="1" dirty="0">
                <a:latin typeface="Calibri"/>
                <a:cs typeface="Calibri"/>
              </a:rPr>
              <a:t>: </a:t>
            </a:r>
            <a:r>
              <a:rPr lang="de-CH" sz="1800" b="1" dirty="0" err="1">
                <a:latin typeface="Calibri"/>
                <a:cs typeface="Calibri"/>
              </a:rPr>
              <a:t>exchange</a:t>
            </a:r>
            <a:r>
              <a:rPr lang="de-CH" sz="1800" b="1" dirty="0">
                <a:latin typeface="Calibri"/>
                <a:cs typeface="Calibri"/>
              </a:rPr>
              <a:t> </a:t>
            </a:r>
            <a:r>
              <a:rPr lang="de-CH" sz="1800" b="1" dirty="0" err="1">
                <a:latin typeface="Calibri"/>
                <a:cs typeface="Calibri"/>
              </a:rPr>
              <a:t>of</a:t>
            </a:r>
            <a:r>
              <a:rPr lang="de-CH" sz="1800" b="1" dirty="0">
                <a:latin typeface="Calibri"/>
                <a:cs typeface="Calibri"/>
              </a:rPr>
              <a:t> a </a:t>
            </a:r>
            <a:r>
              <a:rPr lang="de-CH" sz="1800" b="1" dirty="0" err="1">
                <a:latin typeface="Calibri"/>
                <a:cs typeface="Calibri"/>
              </a:rPr>
              <a:t>plasmid</a:t>
            </a:r>
            <a:endParaRPr lang="en-GB" sz="1800" b="1" dirty="0">
              <a:latin typeface="Calibri"/>
              <a:cs typeface="Calibri"/>
            </a:endParaRPr>
          </a:p>
        </p:txBody>
      </p:sp>
      <p:sp>
        <p:nvSpPr>
          <p:cNvPr id="10" name="Rechteck 9"/>
          <p:cNvSpPr/>
          <p:nvPr/>
        </p:nvSpPr>
        <p:spPr>
          <a:xfrm>
            <a:off x="179512" y="1391402"/>
            <a:ext cx="8964488" cy="1631216"/>
          </a:xfrm>
          <a:prstGeom prst="rect">
            <a:avLst/>
          </a:prstGeom>
        </p:spPr>
        <p:txBody>
          <a:bodyPr wrap="square">
            <a:spAutoFit/>
          </a:bodyPr>
          <a:lstStyle/>
          <a:p>
            <a:pPr marL="342900" indent="-342900">
              <a:lnSpc>
                <a:spcPct val="100000"/>
              </a:lnSpc>
              <a:buFontTx/>
              <a:buChar char="-"/>
            </a:pPr>
            <a:r>
              <a:rPr lang="de-DE" sz="2000" dirty="0" err="1">
                <a:solidFill>
                  <a:schemeClr val="tx1"/>
                </a:solidFill>
                <a:latin typeface="Calibri"/>
                <a:cs typeface="Calibri"/>
              </a:rPr>
              <a:t>a</a:t>
            </a:r>
            <a:r>
              <a:rPr lang="de-DE" sz="2000" dirty="0" err="1" smtClean="0">
                <a:solidFill>
                  <a:schemeClr val="tx1"/>
                </a:solidFill>
                <a:latin typeface="Calibri"/>
                <a:cs typeface="Calibri"/>
              </a:rPr>
              <a:t>re</a:t>
            </a:r>
            <a:r>
              <a:rPr lang="de-DE" sz="2000" dirty="0" smtClean="0">
                <a:solidFill>
                  <a:schemeClr val="tx1"/>
                </a:solidFill>
                <a:latin typeface="Calibri"/>
                <a:cs typeface="Calibri"/>
              </a:rPr>
              <a:t> </a:t>
            </a:r>
            <a:r>
              <a:rPr lang="de-DE" sz="2000" b="1" dirty="0" err="1" smtClean="0">
                <a:solidFill>
                  <a:schemeClr val="tx1"/>
                </a:solidFill>
                <a:latin typeface="Calibri"/>
                <a:cs typeface="Calibri"/>
              </a:rPr>
              <a:t>small</a:t>
            </a:r>
            <a:r>
              <a:rPr lang="de-DE" sz="2000" b="1" dirty="0" smtClean="0">
                <a:solidFill>
                  <a:schemeClr val="tx1"/>
                </a:solidFill>
                <a:latin typeface="Calibri"/>
                <a:cs typeface="Calibri"/>
              </a:rPr>
              <a:t> </a:t>
            </a:r>
            <a:r>
              <a:rPr lang="de-DE" sz="2000" b="1" dirty="0">
                <a:solidFill>
                  <a:schemeClr val="tx1"/>
                </a:solidFill>
                <a:latin typeface="Calibri"/>
                <a:cs typeface="Calibri"/>
              </a:rPr>
              <a:t>DNA </a:t>
            </a:r>
            <a:r>
              <a:rPr lang="de-DE" sz="2000" b="1" dirty="0" err="1" smtClean="0">
                <a:solidFill>
                  <a:schemeClr val="tx1"/>
                </a:solidFill>
                <a:latin typeface="Calibri"/>
                <a:cs typeface="Calibri"/>
              </a:rPr>
              <a:t>molecules</a:t>
            </a:r>
            <a:r>
              <a:rPr lang="de-DE" sz="2000" b="1" dirty="0" smtClean="0">
                <a:solidFill>
                  <a:schemeClr val="tx1"/>
                </a:solidFill>
                <a:latin typeface="Calibri"/>
                <a:cs typeface="Calibri"/>
              </a:rPr>
              <a:t> </a:t>
            </a:r>
            <a:r>
              <a:rPr lang="de-DE" sz="2000" dirty="0" err="1">
                <a:solidFill>
                  <a:schemeClr val="tx1"/>
                </a:solidFill>
                <a:latin typeface="Calibri"/>
                <a:cs typeface="Calibri"/>
              </a:rPr>
              <a:t>within</a:t>
            </a:r>
            <a:r>
              <a:rPr lang="de-DE" sz="2000" dirty="0">
                <a:solidFill>
                  <a:schemeClr val="tx1"/>
                </a:solidFill>
                <a:latin typeface="Calibri"/>
                <a:cs typeface="Calibri"/>
              </a:rPr>
              <a:t> a </a:t>
            </a:r>
            <a:r>
              <a:rPr lang="de-DE" sz="2000" dirty="0" err="1">
                <a:solidFill>
                  <a:schemeClr val="tx1"/>
                </a:solidFill>
                <a:latin typeface="Calibri"/>
                <a:cs typeface="Calibri"/>
              </a:rPr>
              <a:t>cell</a:t>
            </a:r>
            <a:r>
              <a:rPr lang="de-DE" sz="2000" dirty="0">
                <a:solidFill>
                  <a:schemeClr val="tx1"/>
                </a:solidFill>
                <a:latin typeface="Calibri"/>
                <a:cs typeface="Calibri"/>
              </a:rPr>
              <a:t> </a:t>
            </a:r>
            <a:endParaRPr lang="de-DE" sz="2000" dirty="0" smtClean="0">
              <a:solidFill>
                <a:schemeClr val="tx1"/>
              </a:solidFill>
              <a:latin typeface="Calibri"/>
              <a:cs typeface="Calibri"/>
            </a:endParaRPr>
          </a:p>
          <a:p>
            <a:pPr marL="342900" indent="-342900">
              <a:lnSpc>
                <a:spcPct val="100000"/>
              </a:lnSpc>
              <a:buFontTx/>
              <a:buChar char="-"/>
            </a:pPr>
            <a:r>
              <a:rPr lang="de-DE" sz="2000" dirty="0" err="1">
                <a:solidFill>
                  <a:schemeClr val="tx1"/>
                </a:solidFill>
                <a:latin typeface="Calibri"/>
                <a:cs typeface="Calibri"/>
              </a:rPr>
              <a:t>are</a:t>
            </a:r>
            <a:r>
              <a:rPr lang="de-DE" sz="2000" dirty="0">
                <a:solidFill>
                  <a:schemeClr val="tx1"/>
                </a:solidFill>
                <a:latin typeface="Calibri"/>
                <a:cs typeface="Calibri"/>
              </a:rPr>
              <a:t> </a:t>
            </a:r>
            <a:r>
              <a:rPr lang="de-DE" sz="2000" dirty="0" err="1">
                <a:solidFill>
                  <a:schemeClr val="tx1"/>
                </a:solidFill>
                <a:latin typeface="Calibri"/>
                <a:cs typeface="Calibri"/>
              </a:rPr>
              <a:t>most</a:t>
            </a:r>
            <a:r>
              <a:rPr lang="de-DE" sz="2000" dirty="0">
                <a:solidFill>
                  <a:schemeClr val="tx1"/>
                </a:solidFill>
                <a:latin typeface="Calibri"/>
                <a:cs typeface="Calibri"/>
              </a:rPr>
              <a:t> </a:t>
            </a:r>
            <a:r>
              <a:rPr lang="de-DE" sz="2000" dirty="0" err="1">
                <a:solidFill>
                  <a:schemeClr val="tx1"/>
                </a:solidFill>
                <a:latin typeface="Calibri"/>
                <a:cs typeface="Calibri"/>
              </a:rPr>
              <a:t>commonly</a:t>
            </a:r>
            <a:r>
              <a:rPr lang="de-DE" sz="2000" dirty="0">
                <a:solidFill>
                  <a:schemeClr val="tx1"/>
                </a:solidFill>
                <a:latin typeface="Calibri"/>
                <a:cs typeface="Calibri"/>
              </a:rPr>
              <a:t> </a:t>
            </a:r>
            <a:r>
              <a:rPr lang="de-DE" sz="2000" dirty="0" err="1">
                <a:solidFill>
                  <a:schemeClr val="tx1"/>
                </a:solidFill>
                <a:latin typeface="Calibri"/>
                <a:cs typeface="Calibri"/>
              </a:rPr>
              <a:t>found</a:t>
            </a:r>
            <a:r>
              <a:rPr lang="de-DE" sz="2000" dirty="0">
                <a:solidFill>
                  <a:schemeClr val="tx1"/>
                </a:solidFill>
                <a:latin typeface="Calibri"/>
                <a:cs typeface="Calibri"/>
              </a:rPr>
              <a:t> </a:t>
            </a:r>
            <a:r>
              <a:rPr lang="de-DE" sz="2000" dirty="0" err="1">
                <a:solidFill>
                  <a:schemeClr val="tx1"/>
                </a:solidFill>
                <a:latin typeface="Calibri"/>
                <a:cs typeface="Calibri"/>
              </a:rPr>
              <a:t>as</a:t>
            </a:r>
            <a:r>
              <a:rPr lang="de-DE" sz="2000" dirty="0">
                <a:solidFill>
                  <a:schemeClr val="tx1"/>
                </a:solidFill>
                <a:latin typeface="Calibri"/>
                <a:cs typeface="Calibri"/>
              </a:rPr>
              <a:t> </a:t>
            </a:r>
            <a:r>
              <a:rPr lang="de-DE" sz="2000" b="1" dirty="0" err="1">
                <a:solidFill>
                  <a:schemeClr val="tx1"/>
                </a:solidFill>
                <a:latin typeface="Calibri"/>
                <a:cs typeface="Calibri"/>
              </a:rPr>
              <a:t>circular</a:t>
            </a:r>
            <a:r>
              <a:rPr lang="de-DE" sz="2000" dirty="0">
                <a:solidFill>
                  <a:schemeClr val="tx1"/>
                </a:solidFill>
                <a:latin typeface="Calibri"/>
                <a:cs typeface="Calibri"/>
              </a:rPr>
              <a:t>, </a:t>
            </a:r>
            <a:r>
              <a:rPr lang="de-DE" sz="2000" b="1" dirty="0">
                <a:solidFill>
                  <a:schemeClr val="tx1"/>
                </a:solidFill>
                <a:latin typeface="Calibri"/>
                <a:cs typeface="Calibri"/>
              </a:rPr>
              <a:t>double-</a:t>
            </a:r>
            <a:r>
              <a:rPr lang="de-DE" sz="2000" b="1" dirty="0" err="1">
                <a:solidFill>
                  <a:schemeClr val="tx1"/>
                </a:solidFill>
                <a:latin typeface="Calibri"/>
                <a:cs typeface="Calibri"/>
              </a:rPr>
              <a:t>stranded</a:t>
            </a:r>
            <a:r>
              <a:rPr lang="de-DE" sz="2000" b="1" dirty="0">
                <a:solidFill>
                  <a:schemeClr val="tx1"/>
                </a:solidFill>
                <a:latin typeface="Calibri"/>
                <a:cs typeface="Calibri"/>
              </a:rPr>
              <a:t> DNA </a:t>
            </a:r>
            <a:r>
              <a:rPr lang="de-DE" sz="2000" b="1" dirty="0" err="1">
                <a:solidFill>
                  <a:schemeClr val="tx1"/>
                </a:solidFill>
                <a:latin typeface="Calibri"/>
                <a:cs typeface="Calibri"/>
              </a:rPr>
              <a:t>molecules</a:t>
            </a:r>
            <a:r>
              <a:rPr lang="de-DE" sz="2000" b="1" dirty="0">
                <a:solidFill>
                  <a:schemeClr val="tx1"/>
                </a:solidFill>
                <a:latin typeface="Calibri"/>
                <a:cs typeface="Calibri"/>
              </a:rPr>
              <a:t> in </a:t>
            </a:r>
            <a:r>
              <a:rPr lang="de-DE" sz="2000" b="1" dirty="0" err="1" smtClean="0">
                <a:solidFill>
                  <a:schemeClr val="tx1"/>
                </a:solidFill>
                <a:latin typeface="Calibri"/>
                <a:cs typeface="Calibri"/>
              </a:rPr>
              <a:t>bacteria</a:t>
            </a:r>
            <a:endParaRPr lang="de-DE" sz="2000" dirty="0">
              <a:solidFill>
                <a:schemeClr val="tx1"/>
              </a:solidFill>
              <a:latin typeface="Calibri"/>
              <a:cs typeface="Calibri"/>
            </a:endParaRPr>
          </a:p>
          <a:p>
            <a:pPr marL="342900" indent="-342900">
              <a:lnSpc>
                <a:spcPct val="100000"/>
              </a:lnSpc>
              <a:buFontTx/>
              <a:buChar char="-"/>
            </a:pPr>
            <a:r>
              <a:rPr lang="de-DE" sz="2000" dirty="0" err="1" smtClean="0">
                <a:solidFill>
                  <a:schemeClr val="tx1"/>
                </a:solidFill>
                <a:latin typeface="Calibri"/>
                <a:cs typeface="Calibri"/>
              </a:rPr>
              <a:t>are</a:t>
            </a:r>
            <a:r>
              <a:rPr lang="de-DE" sz="2000" dirty="0" smtClean="0">
                <a:solidFill>
                  <a:schemeClr val="tx1"/>
                </a:solidFill>
                <a:latin typeface="Calibri"/>
                <a:cs typeface="Calibri"/>
              </a:rPr>
              <a:t> </a:t>
            </a:r>
            <a:r>
              <a:rPr lang="de-DE" sz="2000" dirty="0" err="1">
                <a:solidFill>
                  <a:schemeClr val="tx1"/>
                </a:solidFill>
                <a:latin typeface="Calibri"/>
                <a:cs typeface="Calibri"/>
              </a:rPr>
              <a:t>physically</a:t>
            </a:r>
            <a:r>
              <a:rPr lang="de-DE" sz="2000" dirty="0">
                <a:solidFill>
                  <a:schemeClr val="tx1"/>
                </a:solidFill>
                <a:latin typeface="Calibri"/>
                <a:cs typeface="Calibri"/>
              </a:rPr>
              <a:t> </a:t>
            </a:r>
            <a:r>
              <a:rPr lang="de-DE" sz="2000" b="1" dirty="0" err="1">
                <a:solidFill>
                  <a:schemeClr val="tx1"/>
                </a:solidFill>
                <a:latin typeface="Calibri"/>
                <a:cs typeface="Calibri"/>
              </a:rPr>
              <a:t>separated</a:t>
            </a:r>
            <a:r>
              <a:rPr lang="de-DE" sz="2000" b="1" dirty="0">
                <a:solidFill>
                  <a:schemeClr val="tx1"/>
                </a:solidFill>
                <a:latin typeface="Calibri"/>
                <a:cs typeface="Calibri"/>
              </a:rPr>
              <a:t> </a:t>
            </a:r>
            <a:r>
              <a:rPr lang="de-DE" sz="2000" b="1" dirty="0" err="1">
                <a:solidFill>
                  <a:schemeClr val="tx1"/>
                </a:solidFill>
                <a:latin typeface="Calibri"/>
                <a:cs typeface="Calibri"/>
              </a:rPr>
              <a:t>from</a:t>
            </a:r>
            <a:r>
              <a:rPr lang="de-DE" sz="2000" b="1" dirty="0">
                <a:solidFill>
                  <a:schemeClr val="tx1"/>
                </a:solidFill>
                <a:latin typeface="Calibri"/>
                <a:cs typeface="Calibri"/>
              </a:rPr>
              <a:t> </a:t>
            </a:r>
            <a:r>
              <a:rPr lang="de-DE" sz="2000" b="1" dirty="0" err="1" smtClean="0">
                <a:solidFill>
                  <a:schemeClr val="tx1"/>
                </a:solidFill>
                <a:latin typeface="Calibri"/>
                <a:cs typeface="Calibri"/>
              </a:rPr>
              <a:t>chromosomal</a:t>
            </a:r>
            <a:r>
              <a:rPr lang="de-DE" sz="2000" b="1" dirty="0" smtClean="0">
                <a:solidFill>
                  <a:schemeClr val="tx1"/>
                </a:solidFill>
                <a:latin typeface="Calibri"/>
                <a:cs typeface="Calibri"/>
              </a:rPr>
              <a:t> DNA </a:t>
            </a:r>
          </a:p>
          <a:p>
            <a:pPr marL="342900" indent="-342900">
              <a:lnSpc>
                <a:spcPct val="100000"/>
              </a:lnSpc>
              <a:buFontTx/>
              <a:buChar char="-"/>
            </a:pPr>
            <a:r>
              <a:rPr lang="de-DE" sz="2000" dirty="0" err="1" smtClean="0">
                <a:solidFill>
                  <a:schemeClr val="tx1"/>
                </a:solidFill>
                <a:latin typeface="Calibri"/>
                <a:cs typeface="Calibri"/>
              </a:rPr>
              <a:t>can</a:t>
            </a:r>
            <a:r>
              <a:rPr lang="de-DE" sz="2000" dirty="0" smtClean="0">
                <a:solidFill>
                  <a:schemeClr val="tx1"/>
                </a:solidFill>
                <a:latin typeface="Calibri"/>
                <a:cs typeface="Calibri"/>
              </a:rPr>
              <a:t> </a:t>
            </a:r>
            <a:r>
              <a:rPr lang="de-DE" sz="2000" dirty="0" err="1">
                <a:solidFill>
                  <a:schemeClr val="tx1"/>
                </a:solidFill>
                <a:latin typeface="Calibri"/>
                <a:cs typeface="Calibri"/>
              </a:rPr>
              <a:t>replicate</a:t>
            </a:r>
            <a:r>
              <a:rPr lang="de-DE" sz="2000" dirty="0">
                <a:solidFill>
                  <a:schemeClr val="tx1"/>
                </a:solidFill>
                <a:latin typeface="Calibri"/>
                <a:cs typeface="Calibri"/>
              </a:rPr>
              <a:t> </a:t>
            </a:r>
            <a:r>
              <a:rPr lang="de-DE" sz="2000" b="1" dirty="0" err="1" smtClean="0">
                <a:solidFill>
                  <a:schemeClr val="tx1"/>
                </a:solidFill>
                <a:latin typeface="Calibri"/>
                <a:cs typeface="Calibri"/>
              </a:rPr>
              <a:t>independently</a:t>
            </a:r>
            <a:endParaRPr lang="de-DE" sz="2000" b="1" dirty="0" smtClean="0">
              <a:solidFill>
                <a:schemeClr val="tx1"/>
              </a:solidFill>
              <a:latin typeface="Calibri"/>
              <a:cs typeface="Calibri"/>
            </a:endParaRPr>
          </a:p>
        </p:txBody>
      </p:sp>
      <p:sp>
        <p:nvSpPr>
          <p:cNvPr id="3" name="Geschweifte Klammer links 2"/>
          <p:cNvSpPr/>
          <p:nvPr/>
        </p:nvSpPr>
        <p:spPr bwMode="auto">
          <a:xfrm rot="14387114">
            <a:off x="5224725" y="4228031"/>
            <a:ext cx="208607" cy="1692644"/>
          </a:xfrm>
          <a:prstGeom prst="leftBrace">
            <a:avLst/>
          </a:prstGeom>
          <a:noFill/>
          <a:ln w="28575"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Times New Roman" charset="0"/>
              <a:buNone/>
              <a:tabLst/>
            </a:pPr>
            <a:endParaRPr kumimoji="0" lang="de-DE" sz="400" b="0" i="0" u="none" strike="noStrike" cap="none" normalizeH="0" baseline="0">
              <a:ln>
                <a:noFill/>
              </a:ln>
              <a:solidFill>
                <a:srgbClr val="000000"/>
              </a:solidFill>
              <a:effectLst/>
              <a:latin typeface="Times New Roman" charset="0"/>
              <a:ea typeface="ＭＳ Ｐゴシック" charset="0"/>
              <a:cs typeface="Arial Unicode MS" charset="0"/>
            </a:endParaRPr>
          </a:p>
        </p:txBody>
      </p:sp>
      <p:sp>
        <p:nvSpPr>
          <p:cNvPr id="13" name="Rectangle 1"/>
          <p:cNvSpPr txBox="1">
            <a:spLocks noChangeArrowheads="1"/>
          </p:cNvSpPr>
          <p:nvPr/>
        </p:nvSpPr>
        <p:spPr>
          <a:xfrm>
            <a:off x="685800" y="332656"/>
            <a:ext cx="7772400" cy="1143000"/>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smtClean="0">
                <a:latin typeface="Calibri"/>
                <a:cs typeface="Calibri"/>
              </a:rPr>
              <a:t/>
            </a:r>
            <a:br>
              <a:rPr lang="en-GB" sz="3200" dirty="0" smtClean="0">
                <a:latin typeface="Calibri"/>
                <a:cs typeface="Calibri"/>
              </a:rPr>
            </a:br>
            <a:r>
              <a:rPr lang="de-CH" sz="3200" b="1" dirty="0" smtClean="0">
                <a:solidFill>
                  <a:srgbClr val="333399"/>
                </a:solidFill>
                <a:effectLst>
                  <a:outerShdw blurRad="38100" dist="38100" dir="2700000" algn="tl">
                    <a:srgbClr val="DDDDDD"/>
                  </a:outerShdw>
                </a:effectLst>
                <a:latin typeface="Calibri"/>
                <a:cs typeface="Calibri"/>
              </a:rPr>
              <a:t>Plasmids:</a:t>
            </a:r>
            <a:endParaRPr lang="en-GB" sz="32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612"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543312"/>
            <a:ext cx="3816424" cy="2910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8611" name="Picture 19"/>
          <p:cNvPicPr>
            <a:picLocks noChangeAspect="1" noChangeArrowheads="1"/>
          </p:cNvPicPr>
          <p:nvPr/>
        </p:nvPicPr>
        <p:blipFill>
          <a:blip r:embed="rId4">
            <a:extLst>
              <a:ext uri="{28A0092B-C50C-407E-A947-70E740481C1C}">
                <a14:useLocalDpi xmlns:a14="http://schemas.microsoft.com/office/drawing/2010/main" val="0"/>
              </a:ext>
            </a:extLst>
          </a:blip>
          <a:srcRect t="13715"/>
          <a:stretch>
            <a:fillRect/>
          </a:stretch>
        </p:blipFill>
        <p:spPr bwMode="auto">
          <a:xfrm>
            <a:off x="179512" y="1981200"/>
            <a:ext cx="4370388" cy="4400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38613" name="Picture 21"/>
          <p:cNvPicPr>
            <a:picLocks noChangeAspect="1" noChangeArrowheads="1"/>
          </p:cNvPicPr>
          <p:nvPr/>
        </p:nvPicPr>
        <p:blipFill>
          <a:blip r:embed="rId4">
            <a:extLst>
              <a:ext uri="{28A0092B-C50C-407E-A947-70E740481C1C}">
                <a14:useLocalDpi xmlns:a14="http://schemas.microsoft.com/office/drawing/2010/main" val="0"/>
              </a:ext>
            </a:extLst>
          </a:blip>
          <a:srcRect l="26154" t="49573" r="28514" b="20544"/>
          <a:stretch>
            <a:fillRect/>
          </a:stretch>
        </p:blipFill>
        <p:spPr bwMode="auto">
          <a:xfrm>
            <a:off x="1148592" y="2991044"/>
            <a:ext cx="2362200" cy="1524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38614" name="Text Box 22"/>
          <p:cNvSpPr txBox="1">
            <a:spLocks noChangeArrowheads="1"/>
          </p:cNvSpPr>
          <p:nvPr/>
        </p:nvSpPr>
        <p:spPr bwMode="auto">
          <a:xfrm>
            <a:off x="789112" y="3962400"/>
            <a:ext cx="3124200" cy="42068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de-CH">
                <a:latin typeface="Tahoma" charset="0"/>
              </a:rPr>
              <a:t>size: app. 4000 bp</a:t>
            </a:r>
            <a:endParaRPr lang="en-GB">
              <a:latin typeface="Tahoma" charset="0"/>
            </a:endParaRPr>
          </a:p>
        </p:txBody>
      </p:sp>
      <p:sp>
        <p:nvSpPr>
          <p:cNvPr id="10" name="Rechteck 9"/>
          <p:cNvSpPr/>
          <p:nvPr/>
        </p:nvSpPr>
        <p:spPr>
          <a:xfrm>
            <a:off x="4572000" y="1988840"/>
            <a:ext cx="4572000" cy="1779975"/>
          </a:xfrm>
          <a:prstGeom prst="rect">
            <a:avLst/>
          </a:prstGeom>
        </p:spPr>
        <p:txBody>
          <a:bodyPr wrap="square">
            <a:spAutoFit/>
          </a:bodyPr>
          <a:lstStyle/>
          <a:p>
            <a:pPr marL="342900" indent="-342900">
              <a:lnSpc>
                <a:spcPct val="110000"/>
              </a:lnSpc>
              <a:buFontTx/>
              <a:buChar char="-"/>
            </a:pPr>
            <a:r>
              <a:rPr lang="de-DE" sz="2000" dirty="0" err="1">
                <a:solidFill>
                  <a:schemeClr val="tx1"/>
                </a:solidFill>
                <a:latin typeface="Calibri"/>
                <a:cs typeface="Calibri"/>
              </a:rPr>
              <a:t>often</a:t>
            </a:r>
            <a:r>
              <a:rPr lang="de-DE" sz="2000" dirty="0">
                <a:solidFill>
                  <a:schemeClr val="tx1"/>
                </a:solidFill>
                <a:latin typeface="Calibri"/>
                <a:cs typeface="Calibri"/>
              </a:rPr>
              <a:t> carry genes </a:t>
            </a:r>
            <a:r>
              <a:rPr lang="de-DE" sz="2000" dirty="0" err="1">
                <a:solidFill>
                  <a:schemeClr val="tx1"/>
                </a:solidFill>
                <a:latin typeface="Calibri"/>
                <a:cs typeface="Calibri"/>
              </a:rPr>
              <a:t>that</a:t>
            </a:r>
            <a:r>
              <a:rPr lang="de-DE" sz="2000" dirty="0">
                <a:solidFill>
                  <a:schemeClr val="tx1"/>
                </a:solidFill>
                <a:latin typeface="Calibri"/>
                <a:cs typeface="Calibri"/>
              </a:rPr>
              <a:t> </a:t>
            </a:r>
            <a:r>
              <a:rPr lang="de-DE" sz="2000" dirty="0" err="1">
                <a:solidFill>
                  <a:schemeClr val="tx1"/>
                </a:solidFill>
                <a:latin typeface="Calibri"/>
                <a:cs typeface="Calibri"/>
              </a:rPr>
              <a:t>may</a:t>
            </a:r>
            <a:r>
              <a:rPr lang="de-DE" sz="2000" dirty="0">
                <a:solidFill>
                  <a:schemeClr val="tx1"/>
                </a:solidFill>
                <a:latin typeface="Calibri"/>
                <a:cs typeface="Calibri"/>
              </a:rPr>
              <a:t> </a:t>
            </a:r>
            <a:r>
              <a:rPr lang="de-DE" sz="2000" b="1" dirty="0" err="1">
                <a:solidFill>
                  <a:schemeClr val="tx1"/>
                </a:solidFill>
                <a:latin typeface="Calibri"/>
                <a:cs typeface="Calibri"/>
              </a:rPr>
              <a:t>benefit</a:t>
            </a:r>
            <a:r>
              <a:rPr lang="de-DE" sz="2000" dirty="0">
                <a:solidFill>
                  <a:schemeClr val="tx1"/>
                </a:solidFill>
                <a:latin typeface="Calibri"/>
                <a:cs typeface="Calibri"/>
              </a:rPr>
              <a:t> </a:t>
            </a:r>
            <a:r>
              <a:rPr lang="de-DE" sz="2000" dirty="0" err="1">
                <a:solidFill>
                  <a:schemeClr val="tx1"/>
                </a:solidFill>
                <a:latin typeface="Calibri"/>
                <a:cs typeface="Calibri"/>
              </a:rPr>
              <a:t>the</a:t>
            </a:r>
            <a:r>
              <a:rPr lang="de-DE" sz="2000" dirty="0">
                <a:solidFill>
                  <a:schemeClr val="tx1"/>
                </a:solidFill>
                <a:latin typeface="Calibri"/>
                <a:cs typeface="Calibri"/>
              </a:rPr>
              <a:t> </a:t>
            </a:r>
            <a:r>
              <a:rPr lang="de-DE" sz="2000" dirty="0" err="1">
                <a:solidFill>
                  <a:schemeClr val="tx1"/>
                </a:solidFill>
                <a:latin typeface="Calibri"/>
                <a:cs typeface="Calibri"/>
              </a:rPr>
              <a:t>survival</a:t>
            </a:r>
            <a:r>
              <a:rPr lang="de-DE" sz="2000" dirty="0">
                <a:solidFill>
                  <a:schemeClr val="tx1"/>
                </a:solidFill>
                <a:latin typeface="Calibri"/>
                <a:cs typeface="Calibri"/>
              </a:rPr>
              <a:t> </a:t>
            </a:r>
            <a:r>
              <a:rPr lang="de-DE" sz="2000" dirty="0" err="1">
                <a:solidFill>
                  <a:schemeClr val="tx1"/>
                </a:solidFill>
                <a:latin typeface="Calibri"/>
                <a:cs typeface="Calibri"/>
              </a:rPr>
              <a:t>of</a:t>
            </a:r>
            <a:r>
              <a:rPr lang="de-DE" sz="2000" dirty="0">
                <a:solidFill>
                  <a:schemeClr val="tx1"/>
                </a:solidFill>
                <a:latin typeface="Calibri"/>
                <a:cs typeface="Calibri"/>
              </a:rPr>
              <a:t> </a:t>
            </a:r>
            <a:r>
              <a:rPr lang="de-DE" sz="2000" dirty="0" err="1">
                <a:solidFill>
                  <a:schemeClr val="tx1"/>
                </a:solidFill>
                <a:latin typeface="Calibri"/>
                <a:cs typeface="Calibri"/>
              </a:rPr>
              <a:t>the</a:t>
            </a:r>
            <a:r>
              <a:rPr lang="de-DE" sz="2000" dirty="0">
                <a:solidFill>
                  <a:schemeClr val="tx1"/>
                </a:solidFill>
                <a:latin typeface="Calibri"/>
                <a:cs typeface="Calibri"/>
              </a:rPr>
              <a:t> </a:t>
            </a:r>
            <a:r>
              <a:rPr lang="de-DE" sz="2000" dirty="0" err="1">
                <a:solidFill>
                  <a:schemeClr val="tx1"/>
                </a:solidFill>
                <a:latin typeface="Calibri"/>
                <a:cs typeface="Calibri"/>
              </a:rPr>
              <a:t>organism</a:t>
            </a:r>
            <a:r>
              <a:rPr lang="de-DE" sz="2000" dirty="0">
                <a:solidFill>
                  <a:schemeClr val="tx1"/>
                </a:solidFill>
                <a:latin typeface="Calibri"/>
                <a:cs typeface="Calibri"/>
              </a:rPr>
              <a:t>, </a:t>
            </a:r>
            <a:r>
              <a:rPr lang="de-DE" sz="2000" dirty="0" err="1">
                <a:solidFill>
                  <a:schemeClr val="tx1"/>
                </a:solidFill>
                <a:latin typeface="Calibri"/>
                <a:cs typeface="Calibri"/>
              </a:rPr>
              <a:t>for</a:t>
            </a:r>
            <a:r>
              <a:rPr lang="de-DE" sz="2000" dirty="0">
                <a:solidFill>
                  <a:schemeClr val="tx1"/>
                </a:solidFill>
                <a:latin typeface="Calibri"/>
                <a:cs typeface="Calibri"/>
              </a:rPr>
              <a:t> </a:t>
            </a:r>
            <a:r>
              <a:rPr lang="de-DE" sz="2000" dirty="0" err="1">
                <a:solidFill>
                  <a:schemeClr val="tx1"/>
                </a:solidFill>
                <a:latin typeface="Calibri"/>
                <a:cs typeface="Calibri"/>
              </a:rPr>
              <a:t>example</a:t>
            </a:r>
            <a:r>
              <a:rPr lang="de-DE" sz="2000" dirty="0">
                <a:solidFill>
                  <a:schemeClr val="tx1"/>
                </a:solidFill>
                <a:latin typeface="Calibri"/>
                <a:cs typeface="Calibri"/>
              </a:rPr>
              <a:t> </a:t>
            </a:r>
            <a:r>
              <a:rPr lang="de-DE" sz="2000" b="1" dirty="0" err="1">
                <a:solidFill>
                  <a:schemeClr val="tx1"/>
                </a:solidFill>
                <a:latin typeface="Calibri"/>
                <a:cs typeface="Calibri"/>
              </a:rPr>
              <a:t>antibiotic</a:t>
            </a:r>
            <a:r>
              <a:rPr lang="de-DE" sz="2000" b="1" dirty="0">
                <a:solidFill>
                  <a:schemeClr val="tx1"/>
                </a:solidFill>
                <a:latin typeface="Calibri"/>
                <a:cs typeface="Calibri"/>
              </a:rPr>
              <a:t> </a:t>
            </a:r>
            <a:r>
              <a:rPr lang="de-DE" sz="2000" b="1" dirty="0" err="1">
                <a:solidFill>
                  <a:schemeClr val="tx1"/>
                </a:solidFill>
                <a:latin typeface="Calibri"/>
                <a:cs typeface="Calibri"/>
              </a:rPr>
              <a:t>resistance</a:t>
            </a:r>
            <a:r>
              <a:rPr lang="de-DE" sz="2000" dirty="0">
                <a:solidFill>
                  <a:schemeClr val="tx1"/>
                </a:solidFill>
                <a:latin typeface="Calibri"/>
                <a:cs typeface="Calibri"/>
              </a:rPr>
              <a:t>.</a:t>
            </a:r>
          </a:p>
          <a:p>
            <a:pPr marL="342900" indent="-342900">
              <a:lnSpc>
                <a:spcPct val="110000"/>
              </a:lnSpc>
              <a:buFontTx/>
              <a:buChar char="-"/>
            </a:pPr>
            <a:r>
              <a:rPr lang="de-CH" sz="2000" dirty="0" err="1">
                <a:solidFill>
                  <a:schemeClr val="tx1"/>
                </a:solidFill>
                <a:latin typeface="Calibri"/>
                <a:cs typeface="Calibri"/>
              </a:rPr>
              <a:t>can</a:t>
            </a:r>
            <a:r>
              <a:rPr lang="de-CH" sz="2000" dirty="0">
                <a:solidFill>
                  <a:schemeClr val="tx1"/>
                </a:solidFill>
                <a:latin typeface="Calibri"/>
                <a:cs typeface="Calibri"/>
              </a:rPr>
              <a:t> </a:t>
            </a:r>
            <a:r>
              <a:rPr lang="de-CH" sz="2000" dirty="0" err="1">
                <a:solidFill>
                  <a:schemeClr val="tx1"/>
                </a:solidFill>
                <a:latin typeface="Calibri"/>
                <a:cs typeface="Calibri"/>
              </a:rPr>
              <a:t>be</a:t>
            </a:r>
            <a:r>
              <a:rPr lang="de-CH" sz="2000" dirty="0">
                <a:solidFill>
                  <a:schemeClr val="tx1"/>
                </a:solidFill>
                <a:latin typeface="Calibri"/>
                <a:cs typeface="Calibri"/>
              </a:rPr>
              <a:t> </a:t>
            </a:r>
            <a:r>
              <a:rPr lang="de-CH" sz="2000" dirty="0" err="1">
                <a:solidFill>
                  <a:schemeClr val="tx1"/>
                </a:solidFill>
                <a:latin typeface="Calibri"/>
                <a:cs typeface="Calibri"/>
              </a:rPr>
              <a:t>used</a:t>
            </a:r>
            <a:r>
              <a:rPr lang="de-CH" sz="2000" dirty="0">
                <a:solidFill>
                  <a:schemeClr val="tx1"/>
                </a:solidFill>
                <a:latin typeface="Calibri"/>
                <a:cs typeface="Calibri"/>
              </a:rPr>
              <a:t> </a:t>
            </a:r>
            <a:r>
              <a:rPr lang="de-CH" sz="2000" dirty="0" err="1">
                <a:solidFill>
                  <a:schemeClr val="tx1"/>
                </a:solidFill>
                <a:latin typeface="Calibri"/>
                <a:cs typeface="Calibri"/>
              </a:rPr>
              <a:t>as</a:t>
            </a:r>
            <a:r>
              <a:rPr lang="de-CH" sz="2000" dirty="0">
                <a:solidFill>
                  <a:schemeClr val="tx1"/>
                </a:solidFill>
                <a:latin typeface="Calibri"/>
                <a:cs typeface="Calibri"/>
              </a:rPr>
              <a:t> </a:t>
            </a:r>
            <a:r>
              <a:rPr lang="de-CH" sz="2000" dirty="0" err="1">
                <a:solidFill>
                  <a:schemeClr val="tx1"/>
                </a:solidFill>
                <a:latin typeface="Calibri"/>
                <a:cs typeface="Calibri"/>
              </a:rPr>
              <a:t>transport</a:t>
            </a:r>
            <a:r>
              <a:rPr lang="de-CH" sz="2000" dirty="0">
                <a:solidFill>
                  <a:schemeClr val="tx1"/>
                </a:solidFill>
                <a:latin typeface="Calibri"/>
                <a:cs typeface="Calibri"/>
              </a:rPr>
              <a:t> </a:t>
            </a:r>
            <a:r>
              <a:rPr lang="de-CH" sz="2000" dirty="0" err="1">
                <a:solidFill>
                  <a:schemeClr val="tx1"/>
                </a:solidFill>
                <a:latin typeface="Calibri"/>
                <a:cs typeface="Calibri"/>
              </a:rPr>
              <a:t>vehicles</a:t>
            </a:r>
            <a:r>
              <a:rPr lang="de-CH" sz="2000" dirty="0">
                <a:solidFill>
                  <a:schemeClr val="tx1"/>
                </a:solidFill>
                <a:latin typeface="Calibri"/>
                <a:cs typeface="Calibri"/>
              </a:rPr>
              <a:t> (</a:t>
            </a:r>
            <a:r>
              <a:rPr lang="de-CH" sz="2000" b="1" dirty="0" err="1">
                <a:solidFill>
                  <a:schemeClr val="tx1"/>
                </a:solidFill>
                <a:latin typeface="Calibri"/>
                <a:cs typeface="Calibri"/>
              </a:rPr>
              <a:t>vectors</a:t>
            </a:r>
            <a:r>
              <a:rPr lang="de-CH" sz="2000" dirty="0">
                <a:solidFill>
                  <a:schemeClr val="tx1"/>
                </a:solidFill>
                <a:latin typeface="Calibri"/>
                <a:cs typeface="Calibri"/>
              </a:rPr>
              <a:t>) </a:t>
            </a:r>
            <a:r>
              <a:rPr lang="de-CH" sz="2000" dirty="0" err="1">
                <a:solidFill>
                  <a:schemeClr val="tx1"/>
                </a:solidFill>
                <a:latin typeface="Calibri"/>
                <a:cs typeface="Calibri"/>
              </a:rPr>
              <a:t>for</a:t>
            </a:r>
            <a:r>
              <a:rPr lang="de-CH" sz="2000" dirty="0">
                <a:solidFill>
                  <a:schemeClr val="tx1"/>
                </a:solidFill>
                <a:latin typeface="Calibri"/>
                <a:cs typeface="Calibri"/>
              </a:rPr>
              <a:t> </a:t>
            </a:r>
            <a:r>
              <a:rPr lang="de-CH" sz="2000" dirty="0" err="1">
                <a:solidFill>
                  <a:schemeClr val="tx1"/>
                </a:solidFill>
                <a:latin typeface="Calibri"/>
                <a:cs typeface="Calibri"/>
              </a:rPr>
              <a:t>foreign</a:t>
            </a:r>
            <a:r>
              <a:rPr lang="de-CH" sz="2000" dirty="0">
                <a:solidFill>
                  <a:schemeClr val="tx1"/>
                </a:solidFill>
                <a:latin typeface="Calibri"/>
                <a:cs typeface="Calibri"/>
              </a:rPr>
              <a:t> </a:t>
            </a:r>
            <a:r>
              <a:rPr lang="de-CH" sz="2000" dirty="0" smtClean="0">
                <a:solidFill>
                  <a:schemeClr val="tx1"/>
                </a:solidFill>
                <a:latin typeface="Calibri"/>
                <a:cs typeface="Calibri"/>
              </a:rPr>
              <a:t>genes</a:t>
            </a:r>
            <a:endParaRPr lang="de-DE" sz="2000" dirty="0">
              <a:solidFill>
                <a:schemeClr val="tx1"/>
              </a:solidFill>
              <a:latin typeface="Calibri"/>
              <a:cs typeface="Calibri"/>
            </a:endParaRPr>
          </a:p>
        </p:txBody>
      </p:sp>
      <p:sp>
        <p:nvSpPr>
          <p:cNvPr id="11" name="Rectangle 1"/>
          <p:cNvSpPr txBox="1">
            <a:spLocks noChangeArrowheads="1"/>
          </p:cNvSpPr>
          <p:nvPr/>
        </p:nvSpPr>
        <p:spPr>
          <a:xfrm>
            <a:off x="685800" y="413792"/>
            <a:ext cx="7772400" cy="1143000"/>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smtClean="0">
                <a:latin typeface="Calibri"/>
                <a:cs typeface="Calibri"/>
              </a:rPr>
              <a:t/>
            </a:r>
            <a:br>
              <a:rPr lang="en-GB" sz="3200" dirty="0" smtClean="0">
                <a:latin typeface="Calibri"/>
                <a:cs typeface="Calibri"/>
              </a:rPr>
            </a:br>
            <a:r>
              <a:rPr lang="de-CH" sz="3200" b="1" dirty="0" smtClean="0">
                <a:solidFill>
                  <a:srgbClr val="333399"/>
                </a:solidFill>
                <a:effectLst>
                  <a:outerShdw blurRad="38100" dist="38100" dir="2700000" algn="tl">
                    <a:srgbClr val="DDDDDD"/>
                  </a:outerShdw>
                </a:effectLst>
                <a:latin typeface="Calibri"/>
                <a:cs typeface="Calibri"/>
              </a:rPr>
              <a:t>Plasmids:</a:t>
            </a:r>
            <a:endParaRPr lang="en-GB" sz="32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3" name="Rectangle 5"/>
          <p:cNvSpPr>
            <a:spLocks noChangeArrowheads="1"/>
          </p:cNvSpPr>
          <p:nvPr/>
        </p:nvSpPr>
        <p:spPr bwMode="auto">
          <a:xfrm>
            <a:off x="0" y="1954845"/>
            <a:ext cx="9144000" cy="3418371"/>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GB" sz="800" dirty="0">
                <a:solidFill>
                  <a:srgbClr val="000000"/>
                </a:solidFill>
                <a:cs typeface="Times New Roman" charset="0"/>
              </a:rPr>
              <a:t>AGCGCCCAATACGCAAACCGCCTCTCCCCGCGCGTTGGCCGATTCATTAATGCAGCTGGCACGACAGGTTTCCCGACTGGAAAGCGGGCAGTGAGCGCAACGCAATTAATGTGAGTTAGCTCACTCATTAGGCACCCCAGGCTTTACACTTTATGCTTCCGGCTCGTATGTTGTGTGGAATTGTGAGCGGATAACAATTTCACACAGGAAACAGCTATGACCATGATTACGCC</a:t>
            </a:r>
            <a:r>
              <a:rPr lang="en-GB" sz="800" b="1" dirty="0">
                <a:solidFill>
                  <a:srgbClr val="000000"/>
                </a:solidFill>
                <a:cs typeface="Times New Roman" charset="0"/>
              </a:rPr>
              <a:t>AAGCTT</a:t>
            </a:r>
            <a:r>
              <a:rPr lang="en-GB" sz="800" dirty="0">
                <a:solidFill>
                  <a:srgbClr val="000000"/>
                </a:solidFill>
                <a:cs typeface="Times New Roman" charset="0"/>
              </a:rPr>
              <a:t>GGTACCGAGCTCGGATCCACTAGTAACGGCCGCCAGTGTGCTG</a:t>
            </a:r>
            <a:r>
              <a:rPr lang="en-GB" sz="800" b="1" dirty="0">
                <a:solidFill>
                  <a:srgbClr val="000000"/>
                </a:solidFill>
                <a:cs typeface="Times New Roman" charset="0"/>
              </a:rPr>
              <a:t>GAATTC</a:t>
            </a:r>
            <a:r>
              <a:rPr lang="en-GB" sz="800" dirty="0">
                <a:solidFill>
                  <a:srgbClr val="000000"/>
                </a:solidFill>
                <a:cs typeface="Times New Roman" charset="0"/>
              </a:rPr>
              <a:t>GCCCTTAAGGGC</a:t>
            </a:r>
            <a:r>
              <a:rPr lang="en-GB" sz="800" b="1" dirty="0">
                <a:solidFill>
                  <a:srgbClr val="000000"/>
                </a:solidFill>
                <a:cs typeface="Times New Roman" charset="0"/>
              </a:rPr>
              <a:t>GAATTC</a:t>
            </a:r>
            <a:r>
              <a:rPr lang="en-GB" sz="800" dirty="0">
                <a:solidFill>
                  <a:srgbClr val="000000"/>
                </a:solidFill>
                <a:cs typeface="Times New Roman" charset="0"/>
              </a:rPr>
              <a:t>TGCAGATATCCATCACACTG</a:t>
            </a:r>
            <a:r>
              <a:rPr lang="en-GB" sz="800" b="1" dirty="0">
                <a:solidFill>
                  <a:srgbClr val="000000"/>
                </a:solidFill>
                <a:cs typeface="Times New Roman" charset="0"/>
              </a:rPr>
              <a:t>GCGGCCGC</a:t>
            </a:r>
            <a:r>
              <a:rPr lang="en-GB" sz="800" dirty="0">
                <a:solidFill>
                  <a:srgbClr val="000000"/>
                </a:solidFill>
                <a:cs typeface="Times New Roman" charset="0"/>
              </a:rPr>
              <a:t>TCGAGCATGCATCTAGAGGGCCCAATTCGCCCTATAGTGAGTCGTATTACAATTCACTGGCCGTCGTTTTACAACGTCGTGACTGGGAAAACCCTGGCGTTACCCAACTTAATCGCCTTGCAGCACATCCCCCTTTCGCCAGCTGGCGTAATAGCGAAGAGGCCCGCACCGATCGCCCTTCCCAACAGTTGCGCAGCCTGAATGGCGAATGGGACGCGCCCTGTAGCGGCGCATTAAGCGCGGCGGGTGTGGTGGTTACGCGCAGCGTGACCGCTACACTTGCCAGCGCCCTAGCGCCCGCTCCTTTCGCTTTCTTCCCTTCCTTTCTCGCCACGTTCGCCGGCTTTCCCCGTCAAGCTCTAAATCGGGGGCTCCCTTTAGGGTTCCGATTTAGAGCTTTACGGCACCTCGACCGCAAAAAACTTGATTTGGGTGATGGTTCACGTAGTGGGCCATCGCCCTGATAGACGGTTTTTCGCCCTTTGACGTTGGAGTCCACGTTCTTTAATAGTGGACTCTTGTTCCAAACTGGAACAACACTCAACCCTATCGCGGTCTATTCTTTTGATTTATAAGGGATTTTGCCGATTTCGGCCTATTGGTTAAAAAATGAGCTGATTTAACAAATTCAGGGCGCAAGGGCTGCTAAAGGAACCGGAACACGTAGAAAGCCAGTCCGCAGAAACGGTGCTGACCCCGGATGAATGTCAGCTACTGGGCTATCTGGACAAGGGAAAACGCAAGCGCAAAGAGAAAGCAGGTAGCTTGCAGTGGGCTTACATGGCGATAGCTAGACTGGGCGGTTTTATGGACAGCAAGCGAACCGGAATTGCCAGCTGGGGCGCCCTCTGGTAAGGTTGGGAAGCCCTGCAAAGTAAACTGGATGGCTTTCTTGCCGCCAAGGATCTGATGGCGCAGGGGATCAAGATCTGATCAAGAGACAGGATGAGGATCGTTTCGCATGATTGAACAAGATGGATTGCACGCAGGTTCTCCGGCCGCTTGGGTGGAGAGGCTATTCGGCTATGACTGGGCACAACAGACAATCGGCTGCTCTGATGCCGCCGTGTTCCGGCTGTCAGCGCAGGGGCGCCCGGTTCTTTTTGTCAAGACCGACCTGTCCGGTGCCCTGAATGAACTGCAGGACGAGGCAGCGCGGCTATCGTGGCTGGCCACGACGGGCGTTCCTTGCGCAGCTGTGCTCGACGTTGTCACTGAAGCGGGAAGGGACTGGCTGCTATTGGGCGAAGTGCCGGGGCAGGATCTCCTGTCATCTCGCCTTGCTCCTGCCGAGAAAGTATCCATCATGGCTGATGCAATGCGGCGGCTGCATACGCTTGATCCGGCTACCTGCCCATTCGACCACCAAGCGAAACATCGCATCGAGCGAGCACGTACTCGGATGGAAGCCGGTCTTGTCGATCAGGATGATCTGGACGAAGAGCATCAGGGGCTCGCGCCAGCCGAACTGTTCGCCAGGCTCAAGGCGCGCATGCCCGACGGCGAGGATCTCGTCGTGATCCATGGCGATGCCTGCTTGCCGAATATCATGGTGGAAAATGGCCGCTTTTCTGGATTCAACGACTGTGGCCGGCTGGGTGTGGCGGACCGCTATCAGGACATAGCGTTGGATACCCGTGATATTGCTGAAGAGCTTGGCGGCGAATGGGCTGACCGCTTCCTCGTGCTTTACGGTATCGCCGCTCCCGATTCGCAGCGCATCGCCTTCTATCGCCTTCTTGACGAGTTCTTCTGAATTGAAAAAGGAAGAGTATGAGTATTCAACATTTCCGTGTCGCCCTTATTCCCTTTTTTGCGGCATTTTGCCTTCCTGTTTTTGCTCACCCAGAAACGCTGGTGAAAGTAAAAGATGCTGAAGATCAGTTGGGTGCACGAGTGGGTTACATCGAACTGGATCTCAACAGCGGTAAGATCCTTGAGAGTTTTCGCCCCGAAGAACGTTTTCCAATGATGAGCACTTTTAAAGTTCTGCTATGTCATACACTATTATCCCGTATTGACGCCGGGCAAGAGCAACTCGGTCGCCGGGCGCGGTATTCTCAGAATGACTTGGTTGAGTACTCACCAGTCACAGAAAAGCATCTTACGGATGGCATGACAGTAAGAGAATTATGCAGTGCTGCCATAACCATGAGTGATAACACTGCGGCCAACTTACTTCTGACAACGATCGGAGGACCGAAGGAGCTAACCGCTTTTTTGCACAACATGGGGGATCATGTAACTCGCCTTGATCGTTGGGAACCGGAGCTGAATGAAGCCATACCAAACGACGAGAGTGACACCACGATGCCTGTAGCAATGCCAACAACGTTGCGCAAACTATTAACTGGCGAACTACTTACTCTAGCTTCCCGGCAACAATTAATAGACTGGATGGAGGCGGATAAAGTTGCAGGACCACTTCTGCGCTCGGCCCTTCCGGCTGGCTGGTTTATTGCTGATAAATCTGGAGCCGGTGAGCGTGGGTCTCGCGGTATCATTGCAGCACTGGGGCCAGATGGTAAGCCCTCCCGTATCGTAGTTATCTACACGACGGGGAGTCAGGCAACTATGGATGAACGAAATAGACAGATCGCTGAGATAGGTGCCTCACTGATTAAGCATTGGTAACTGTCAGACCAAGTTTACTCATATATACTTTAGATTGATTTAAAACTTCATTTTTAATTTAAAAGGATCTAGGTGAAGATCCTTTTTGATAATCTCATGACCAAAATCCCTTAACGTGAGTTTTCGTTCCACTGAGCGTCAGACCCCGTAGAAAAGATCAAAGGATCTTCTTGAGATCCTTTTTTTCTGCGCGTAATCTGCTGCTTGCAAACAAAAAAACCACCGCTACCAGCGGTGGTTTGTTTGCCGGATCAAGAGCTACCAACTCTTTTTCCGAAGGTAACTGGCTTCAGCAGAGCGCAGATACCAAATACTGTCCTTCTAGTGTAGCCGTAGTTAGGCCACCACTTCAAGAACTCTGTAGCACCGCCTACATACCTCGCTCTGCTAATCCTGTTACCAGTGGCTGCTGCCAGTGGCGATAAGTCGTGTCTTACCGGGTTGGACTCAAGACGATAGTTACCGGATAAGGCGCAGCGGTCGGGCTGAACGGGGGGTTCGTGCACACAGCCCAGCTTGGAGCGAACGACCTACACCGAACTGAGATACCTACAGCGTGAGCATTGAGAAAGCGCCACGCTTCCCGAAGGGAGAAAGGCGGACAGGTATCCGGTAAGCGGCAGGGTCGGAACAGGAGAGCGCACGAGGGAGCTTCCAGGGGGAAACGCCTGGTATCTTTATAGTCCTGTCGGGTTTCGCCACCTCTGACTTGAGCGTCGATTTTTGTGATGCTCGTCAGGGGGGCGGAGCCTATGGAAAAACGCCAGCAACGCGGCCTTTTTACGGTTCCTGGCCTTTTGCTGGCCTTTTGCTCACATGTTCTTTCCTGCGTTATCCCCTGATTCTGTGGATAACCGTATTACCGCCTTTGAGTGAGCTGATACCGCTCGCCGCAGCCGAACGACCGAGCGCAGCGAGTCAGTGAGCGAGGAAGCGGAAG</a:t>
            </a:r>
            <a:r>
              <a:rPr lang="en-GB" sz="800" dirty="0">
                <a:solidFill>
                  <a:srgbClr val="000000"/>
                </a:solidFill>
              </a:rPr>
              <a:t> </a:t>
            </a:r>
          </a:p>
        </p:txBody>
      </p:sp>
      <p:sp>
        <p:nvSpPr>
          <p:cNvPr id="242691" name="Rectangle 3"/>
          <p:cNvSpPr>
            <a:spLocks noChangeArrowheads="1"/>
          </p:cNvSpPr>
          <p:nvPr/>
        </p:nvSpPr>
        <p:spPr bwMode="auto">
          <a:xfrm>
            <a:off x="2052638" y="1209675"/>
            <a:ext cx="9144000" cy="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de-DE"/>
          </a:p>
        </p:txBody>
      </p:sp>
      <p:sp>
        <p:nvSpPr>
          <p:cNvPr id="7" name="Rectangle 1"/>
          <p:cNvSpPr txBox="1">
            <a:spLocks noChangeArrowheads="1"/>
          </p:cNvSpPr>
          <p:nvPr/>
        </p:nvSpPr>
        <p:spPr>
          <a:xfrm>
            <a:off x="685800" y="548680"/>
            <a:ext cx="7772400" cy="1143000"/>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smtClean="0">
                <a:latin typeface="Calibri"/>
                <a:cs typeface="Calibri"/>
              </a:rPr>
              <a:t/>
            </a:r>
            <a:br>
              <a:rPr lang="en-GB" sz="3200" dirty="0" smtClean="0">
                <a:latin typeface="Calibri"/>
                <a:cs typeface="Calibri"/>
              </a:rPr>
            </a:br>
            <a:r>
              <a:rPr lang="de-CH" sz="3200" b="1" dirty="0" smtClean="0">
                <a:solidFill>
                  <a:srgbClr val="333399"/>
                </a:solidFill>
                <a:effectLst>
                  <a:outerShdw blurRad="38100" dist="38100" dir="2700000" algn="tl">
                    <a:srgbClr val="DDDDDD"/>
                  </a:outerShdw>
                </a:effectLst>
                <a:latin typeface="Calibri"/>
                <a:cs typeface="Calibri"/>
              </a:rPr>
              <a:t>Plasmids</a:t>
            </a:r>
          </a:p>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CH" sz="1800" b="1" dirty="0" err="1" smtClean="0">
                <a:solidFill>
                  <a:srgbClr val="333399"/>
                </a:solidFill>
                <a:effectLst>
                  <a:outerShdw blurRad="38100" dist="38100" dir="2700000" algn="tl">
                    <a:srgbClr val="DDDDDD"/>
                  </a:outerShdw>
                </a:effectLst>
                <a:latin typeface="Calibri"/>
                <a:cs typeface="Calibri"/>
              </a:rPr>
              <a:t>Example</a:t>
            </a:r>
            <a:r>
              <a:rPr lang="de-CH" sz="1800" b="1" dirty="0" smtClean="0">
                <a:solidFill>
                  <a:srgbClr val="333399"/>
                </a:solidFill>
                <a:effectLst>
                  <a:outerShdw blurRad="38100" dist="38100" dir="2700000" algn="tl">
                    <a:srgbClr val="DDDDDD"/>
                  </a:outerShdw>
                </a:effectLst>
                <a:latin typeface="Calibri"/>
                <a:cs typeface="Calibri"/>
              </a:rPr>
              <a:t>: DNA </a:t>
            </a:r>
            <a:r>
              <a:rPr lang="de-CH" sz="1800" b="1" dirty="0" err="1" smtClean="0">
                <a:solidFill>
                  <a:srgbClr val="333399"/>
                </a:solidFill>
                <a:effectLst>
                  <a:outerShdw blurRad="38100" dist="38100" dir="2700000" algn="tl">
                    <a:srgbClr val="DDDDDD"/>
                  </a:outerShdw>
                </a:effectLst>
                <a:latin typeface="Calibri"/>
                <a:cs typeface="Calibri"/>
              </a:rPr>
              <a:t>Sequence</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of</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the</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plasmid</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pcR</a:t>
            </a:r>
            <a:r>
              <a:rPr lang="de-CH" sz="1800" b="1" dirty="0" smtClean="0">
                <a:solidFill>
                  <a:srgbClr val="333399"/>
                </a:solidFill>
                <a:effectLst>
                  <a:outerShdw blurRad="38100" dist="38100" dir="2700000" algn="tl">
                    <a:srgbClr val="DDDDDD"/>
                  </a:outerShdw>
                </a:effectLst>
                <a:latin typeface="Calibri"/>
                <a:cs typeface="Calibri"/>
              </a:rPr>
              <a:t> 2.0“</a:t>
            </a:r>
            <a:endParaRPr lang="en-GB" sz="18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68" name="Rectangle 28"/>
          <p:cNvSpPr>
            <a:spLocks noChangeArrowheads="1"/>
          </p:cNvSpPr>
          <p:nvPr/>
        </p:nvSpPr>
        <p:spPr bwMode="auto">
          <a:xfrm>
            <a:off x="2052638" y="1209675"/>
            <a:ext cx="9144000"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de-DE">
              <a:latin typeface="Calibri"/>
              <a:cs typeface="Calibri"/>
            </a:endParaRPr>
          </a:p>
        </p:txBody>
      </p:sp>
      <p:pic>
        <p:nvPicPr>
          <p:cNvPr id="240667" name="Picture 27"/>
          <p:cNvPicPr>
            <a:picLocks noChangeAspect="1" noChangeArrowheads="1"/>
          </p:cNvPicPr>
          <p:nvPr/>
        </p:nvPicPr>
        <p:blipFill>
          <a:blip r:embed="rId3">
            <a:extLst>
              <a:ext uri="{28A0092B-C50C-407E-A947-70E740481C1C}">
                <a14:useLocalDpi xmlns:a14="http://schemas.microsoft.com/office/drawing/2010/main" val="0"/>
              </a:ext>
            </a:extLst>
          </a:blip>
          <a:srcRect l="11424" t="10817" r="17549" b="5739"/>
          <a:stretch>
            <a:fillRect/>
          </a:stretch>
        </p:blipFill>
        <p:spPr bwMode="auto">
          <a:xfrm>
            <a:off x="1828800" y="1905000"/>
            <a:ext cx="5038725" cy="4438650"/>
          </a:xfrm>
          <a:prstGeom prst="rect">
            <a:avLst/>
          </a:prstGeom>
          <a:noFill/>
          <a:extLst>
            <a:ext uri="{909E8E84-426E-40dd-AFC4-6F175D3DCCD1}">
              <a14:hiddenFill xmlns:a14="http://schemas.microsoft.com/office/drawing/2010/main">
                <a:solidFill>
                  <a:srgbClr val="FFFFFF"/>
                </a:solidFill>
              </a14:hiddenFill>
            </a:ext>
          </a:extLst>
        </p:spPr>
      </p:pic>
      <p:sp>
        <p:nvSpPr>
          <p:cNvPr id="240669" name="Text Box 29"/>
          <p:cNvSpPr txBox="1">
            <a:spLocks noChangeArrowheads="1"/>
          </p:cNvSpPr>
          <p:nvPr/>
        </p:nvSpPr>
        <p:spPr bwMode="auto">
          <a:xfrm>
            <a:off x="6096000" y="4724400"/>
            <a:ext cx="2743200" cy="2092881"/>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de-CH" b="1" dirty="0">
                <a:solidFill>
                  <a:schemeClr val="tx1"/>
                </a:solidFill>
                <a:latin typeface="Calibri"/>
                <a:cs typeface="Calibri"/>
              </a:rPr>
              <a:t>5 min </a:t>
            </a:r>
            <a:r>
              <a:rPr lang="de-CH" b="1" dirty="0" err="1">
                <a:solidFill>
                  <a:schemeClr val="tx1"/>
                </a:solidFill>
                <a:latin typeface="Calibri"/>
                <a:cs typeface="Calibri"/>
              </a:rPr>
              <a:t>for</a:t>
            </a:r>
            <a:r>
              <a:rPr lang="de-CH" b="1" dirty="0">
                <a:solidFill>
                  <a:schemeClr val="tx1"/>
                </a:solidFill>
                <a:latin typeface="Calibri"/>
                <a:cs typeface="Calibri"/>
              </a:rPr>
              <a:t> </a:t>
            </a:r>
          </a:p>
          <a:p>
            <a:r>
              <a:rPr lang="de-CH" b="1" dirty="0" err="1" smtClean="0">
                <a:solidFill>
                  <a:schemeClr val="tx1"/>
                </a:solidFill>
                <a:latin typeface="Calibri"/>
                <a:cs typeface="Calibri"/>
              </a:rPr>
              <a:t>brain</a:t>
            </a:r>
            <a:r>
              <a:rPr lang="de-CH" b="1" dirty="0" smtClean="0">
                <a:solidFill>
                  <a:schemeClr val="tx1"/>
                </a:solidFill>
                <a:latin typeface="Calibri"/>
                <a:cs typeface="Calibri"/>
              </a:rPr>
              <a:t> </a:t>
            </a:r>
            <a:r>
              <a:rPr lang="de-CH" b="1" dirty="0" err="1" smtClean="0">
                <a:solidFill>
                  <a:schemeClr val="tx1"/>
                </a:solidFill>
                <a:latin typeface="Calibri"/>
                <a:cs typeface="Calibri"/>
              </a:rPr>
              <a:t>challenge</a:t>
            </a:r>
            <a:r>
              <a:rPr lang="de-CH" b="1" dirty="0" smtClean="0">
                <a:solidFill>
                  <a:schemeClr val="tx1"/>
                </a:solidFill>
                <a:latin typeface="Calibri"/>
                <a:cs typeface="Calibri"/>
              </a:rPr>
              <a:t> </a:t>
            </a:r>
            <a:r>
              <a:rPr lang="de-CH" b="1" dirty="0">
                <a:solidFill>
                  <a:schemeClr val="tx1"/>
                </a:solidFill>
                <a:latin typeface="Calibri"/>
                <a:cs typeface="Calibri"/>
              </a:rPr>
              <a:t>1</a:t>
            </a:r>
          </a:p>
          <a:p>
            <a:r>
              <a:rPr lang="de-CH" b="1" dirty="0">
                <a:solidFill>
                  <a:schemeClr val="tx1"/>
                </a:solidFill>
                <a:latin typeface="Calibri"/>
                <a:cs typeface="Calibri"/>
              </a:rPr>
              <a:t>a, b, c.</a:t>
            </a:r>
          </a:p>
          <a:p>
            <a:endParaRPr lang="de-CH" b="1" dirty="0">
              <a:solidFill>
                <a:schemeClr val="tx1"/>
              </a:solidFill>
              <a:latin typeface="Calibri"/>
              <a:cs typeface="Calibri"/>
            </a:endParaRPr>
          </a:p>
          <a:p>
            <a:r>
              <a:rPr lang="de-CH" b="1" dirty="0" err="1">
                <a:solidFill>
                  <a:schemeClr val="tx1"/>
                </a:solidFill>
                <a:latin typeface="Calibri"/>
                <a:cs typeface="Calibri"/>
              </a:rPr>
              <a:t>When</a:t>
            </a:r>
            <a:r>
              <a:rPr lang="de-CH" b="1" dirty="0">
                <a:solidFill>
                  <a:schemeClr val="tx1"/>
                </a:solidFill>
                <a:latin typeface="Calibri"/>
                <a:cs typeface="Calibri"/>
              </a:rPr>
              <a:t> </a:t>
            </a:r>
            <a:r>
              <a:rPr lang="de-CH" b="1" dirty="0" err="1">
                <a:solidFill>
                  <a:schemeClr val="tx1"/>
                </a:solidFill>
                <a:latin typeface="Calibri"/>
                <a:cs typeface="Calibri"/>
              </a:rPr>
              <a:t>done</a:t>
            </a:r>
            <a:r>
              <a:rPr lang="de-CH" b="1" dirty="0">
                <a:solidFill>
                  <a:schemeClr val="tx1"/>
                </a:solidFill>
                <a:latin typeface="Calibri"/>
                <a:cs typeface="Calibri"/>
              </a:rPr>
              <a:t>, </a:t>
            </a:r>
            <a:r>
              <a:rPr lang="de-CH" b="1" dirty="0" err="1">
                <a:solidFill>
                  <a:schemeClr val="tx1"/>
                </a:solidFill>
                <a:latin typeface="Calibri"/>
                <a:cs typeface="Calibri"/>
              </a:rPr>
              <a:t>start</a:t>
            </a:r>
            <a:r>
              <a:rPr lang="de-CH" b="1" dirty="0">
                <a:solidFill>
                  <a:schemeClr val="tx1"/>
                </a:solidFill>
                <a:latin typeface="Calibri"/>
                <a:cs typeface="Calibri"/>
              </a:rPr>
              <a:t> </a:t>
            </a:r>
            <a:r>
              <a:rPr lang="de-CH" b="1" dirty="0" err="1">
                <a:solidFill>
                  <a:schemeClr val="tx1"/>
                </a:solidFill>
                <a:latin typeface="Calibri"/>
                <a:cs typeface="Calibri"/>
              </a:rPr>
              <a:t>with</a:t>
            </a:r>
            <a:r>
              <a:rPr lang="de-CH" b="1" dirty="0">
                <a:solidFill>
                  <a:schemeClr val="tx1"/>
                </a:solidFill>
                <a:latin typeface="Calibri"/>
                <a:cs typeface="Calibri"/>
              </a:rPr>
              <a:t> d, </a:t>
            </a:r>
            <a:r>
              <a:rPr lang="de-CH" b="1" dirty="0" err="1">
                <a:solidFill>
                  <a:schemeClr val="tx1"/>
                </a:solidFill>
                <a:latin typeface="Calibri"/>
                <a:cs typeface="Calibri"/>
              </a:rPr>
              <a:t>e</a:t>
            </a:r>
            <a:endParaRPr lang="en-GB" b="1" dirty="0">
              <a:solidFill>
                <a:schemeClr val="tx1"/>
              </a:solidFill>
              <a:latin typeface="Calibri"/>
              <a:cs typeface="Calibri"/>
            </a:endParaRPr>
          </a:p>
        </p:txBody>
      </p:sp>
      <p:sp>
        <p:nvSpPr>
          <p:cNvPr id="240670" name="AutoShape 30"/>
          <p:cNvSpPr>
            <a:spLocks noChangeArrowheads="1"/>
          </p:cNvSpPr>
          <p:nvPr/>
        </p:nvSpPr>
        <p:spPr bwMode="auto">
          <a:xfrm>
            <a:off x="5486400" y="5486400"/>
            <a:ext cx="533400" cy="533400"/>
          </a:xfrm>
          <a:prstGeom prst="rightArrow">
            <a:avLst>
              <a:gd name="adj1" fmla="val 50000"/>
              <a:gd name="adj2" fmla="val 25000"/>
            </a:avLst>
          </a:prstGeom>
          <a:solidFill>
            <a:srgbClr val="00B8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8" name="Rectangle 1"/>
          <p:cNvSpPr txBox="1">
            <a:spLocks noChangeArrowheads="1"/>
          </p:cNvSpPr>
          <p:nvPr/>
        </p:nvSpPr>
        <p:spPr>
          <a:xfrm>
            <a:off x="685800" y="260648"/>
            <a:ext cx="7772400" cy="1143000"/>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smtClean="0">
                <a:latin typeface="Calibri"/>
                <a:cs typeface="Calibri"/>
              </a:rPr>
              <a:t/>
            </a:r>
            <a:br>
              <a:rPr lang="en-GB" sz="3200" dirty="0" smtClean="0">
                <a:latin typeface="Calibri"/>
                <a:cs typeface="Calibri"/>
              </a:rPr>
            </a:br>
            <a:r>
              <a:rPr lang="de-CH" sz="3200" b="1" dirty="0" smtClean="0">
                <a:solidFill>
                  <a:srgbClr val="333399"/>
                </a:solidFill>
                <a:effectLst>
                  <a:outerShdw blurRad="38100" dist="38100" dir="2700000" algn="tl">
                    <a:srgbClr val="DDDDDD"/>
                  </a:outerShdw>
                </a:effectLst>
                <a:latin typeface="Calibri"/>
                <a:cs typeface="Calibri"/>
              </a:rPr>
              <a:t>Plasmids</a:t>
            </a:r>
          </a:p>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CH" sz="1800" b="1" dirty="0" err="1" smtClean="0">
                <a:solidFill>
                  <a:srgbClr val="333399"/>
                </a:solidFill>
                <a:effectLst>
                  <a:outerShdw blurRad="38100" dist="38100" dir="2700000" algn="tl">
                    <a:srgbClr val="DDDDDD"/>
                  </a:outerShdw>
                </a:effectLst>
                <a:latin typeface="Calibri"/>
                <a:cs typeface="Calibri"/>
              </a:rPr>
              <a:t>Example</a:t>
            </a:r>
            <a:r>
              <a:rPr lang="de-CH" sz="1800" b="1" dirty="0" smtClean="0">
                <a:solidFill>
                  <a:srgbClr val="333399"/>
                </a:solidFill>
                <a:effectLst>
                  <a:outerShdw blurRad="38100" dist="38100" dir="2700000" algn="tl">
                    <a:srgbClr val="DDDDDD"/>
                  </a:outerShdw>
                </a:effectLst>
                <a:latin typeface="Calibri"/>
                <a:cs typeface="Calibri"/>
              </a:rPr>
              <a:t>: DNA </a:t>
            </a:r>
            <a:r>
              <a:rPr lang="de-CH" sz="1800" b="1" dirty="0" err="1" smtClean="0">
                <a:solidFill>
                  <a:srgbClr val="333399"/>
                </a:solidFill>
                <a:effectLst>
                  <a:outerShdw blurRad="38100" dist="38100" dir="2700000" algn="tl">
                    <a:srgbClr val="DDDDDD"/>
                  </a:outerShdw>
                </a:effectLst>
                <a:latin typeface="Calibri"/>
                <a:cs typeface="Calibri"/>
              </a:rPr>
              <a:t>Sequence</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of</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the</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plasmid</a:t>
            </a:r>
            <a:r>
              <a:rPr lang="de-CH" sz="1800" b="1" dirty="0" smtClean="0">
                <a:solidFill>
                  <a:srgbClr val="333399"/>
                </a:solidFill>
                <a:effectLst>
                  <a:outerShdw blurRad="38100" dist="38100" dir="2700000" algn="tl">
                    <a:srgbClr val="DDDDDD"/>
                  </a:outerShdw>
                </a:effectLst>
                <a:latin typeface="Calibri"/>
                <a:cs typeface="Calibri"/>
              </a:rPr>
              <a:t> „</a:t>
            </a:r>
            <a:r>
              <a:rPr lang="de-CH" sz="1800" b="1" dirty="0" err="1" smtClean="0">
                <a:solidFill>
                  <a:srgbClr val="333399"/>
                </a:solidFill>
                <a:effectLst>
                  <a:outerShdw blurRad="38100" dist="38100" dir="2700000" algn="tl">
                    <a:srgbClr val="DDDDDD"/>
                  </a:outerShdw>
                </a:effectLst>
                <a:latin typeface="Calibri"/>
                <a:cs typeface="Calibri"/>
              </a:rPr>
              <a:t>pcR</a:t>
            </a:r>
            <a:r>
              <a:rPr lang="de-CH" sz="1800" b="1" dirty="0" smtClean="0">
                <a:solidFill>
                  <a:srgbClr val="333399"/>
                </a:solidFill>
                <a:effectLst>
                  <a:outerShdw blurRad="38100" dist="38100" dir="2700000" algn="tl">
                    <a:srgbClr val="DDDDDD"/>
                  </a:outerShdw>
                </a:effectLst>
                <a:latin typeface="Calibri"/>
                <a:cs typeface="Calibri"/>
              </a:rPr>
              <a:t> 2.0“</a:t>
            </a:r>
            <a:endParaRPr lang="en-GB" sz="18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533400" y="762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latin typeface="Calibri"/>
                <a:cs typeface="Calibri"/>
              </a:rPr>
              <a:t>Answer </a:t>
            </a:r>
            <a:r>
              <a:rPr lang="en-GB" sz="3200" b="1" dirty="0" smtClean="0">
                <a:solidFill>
                  <a:srgbClr val="333399"/>
                </a:solidFill>
                <a:effectLst>
                  <a:outerShdw blurRad="38100" dist="38100" dir="2700000" algn="tl">
                    <a:srgbClr val="DDDDDD"/>
                  </a:outerShdw>
                </a:effectLst>
                <a:latin typeface="Calibri"/>
                <a:cs typeface="Calibri"/>
              </a:rPr>
              <a:t>brain challenge </a:t>
            </a:r>
            <a:r>
              <a:rPr lang="de-DE" sz="3200" b="1" dirty="0">
                <a:solidFill>
                  <a:srgbClr val="333399"/>
                </a:solidFill>
                <a:effectLst>
                  <a:outerShdw blurRad="38100" dist="38100" dir="2700000" algn="tl">
                    <a:srgbClr val="DDDDDD"/>
                  </a:outerShdw>
                </a:effectLst>
                <a:latin typeface="Calibri"/>
                <a:cs typeface="Calibri"/>
              </a:rPr>
              <a:t>1 </a:t>
            </a:r>
            <a:r>
              <a:rPr lang="de-DE" sz="3200" b="1" dirty="0" err="1">
                <a:solidFill>
                  <a:srgbClr val="333399"/>
                </a:solidFill>
                <a:effectLst>
                  <a:outerShdw blurRad="38100" dist="38100" dir="2700000" algn="tl">
                    <a:srgbClr val="DDDDDD"/>
                  </a:outerShdw>
                </a:effectLst>
                <a:latin typeface="Calibri"/>
                <a:cs typeface="Calibri"/>
              </a:rPr>
              <a:t>a,b,c</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201742" name="Rectangle 14"/>
          <p:cNvSpPr>
            <a:spLocks noChangeArrowheads="1"/>
          </p:cNvSpPr>
          <p:nvPr/>
        </p:nvSpPr>
        <p:spPr bwMode="auto">
          <a:xfrm>
            <a:off x="381000" y="1772816"/>
            <a:ext cx="8655496" cy="344966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457200" indent="-457200">
              <a:buFont typeface="Arial" charset="0"/>
              <a:buAutoNum type="alphaLcParenR"/>
            </a:pPr>
            <a:r>
              <a:rPr lang="en-US" sz="2200" dirty="0" smtClean="0">
                <a:solidFill>
                  <a:schemeClr val="tx1"/>
                </a:solidFill>
                <a:latin typeface="Calibri"/>
                <a:cs typeface="Calibri"/>
              </a:rPr>
              <a:t>The plasmid consists of </a:t>
            </a:r>
            <a:r>
              <a:rPr lang="is-IS" sz="2200" dirty="0" smtClean="0">
                <a:solidFill>
                  <a:schemeClr val="tx1"/>
                </a:solidFill>
                <a:latin typeface="Calibri"/>
                <a:cs typeface="Calibri"/>
              </a:rPr>
              <a:t>….</a:t>
            </a:r>
            <a:r>
              <a:rPr lang="en-US" sz="2200" dirty="0">
                <a:solidFill>
                  <a:srgbClr val="C8130C"/>
                </a:solidFill>
                <a:latin typeface="Calibri"/>
                <a:cs typeface="Calibri"/>
              </a:rPr>
              <a:t> </a:t>
            </a:r>
            <a:r>
              <a:rPr lang="en-US" sz="2200" dirty="0" err="1" smtClean="0">
                <a:solidFill>
                  <a:schemeClr val="tx1"/>
                </a:solidFill>
                <a:latin typeface="Calibri"/>
                <a:cs typeface="Calibri"/>
              </a:rPr>
              <a:t>bp</a:t>
            </a:r>
            <a:r>
              <a:rPr lang="en-US" sz="2200" dirty="0" smtClean="0">
                <a:solidFill>
                  <a:schemeClr val="tx1"/>
                </a:solidFill>
                <a:latin typeface="Calibri"/>
                <a:cs typeface="Calibri"/>
              </a:rPr>
              <a:t> ? (</a:t>
            </a:r>
            <a:r>
              <a:rPr lang="en-US" sz="2200" dirty="0" smtClean="0">
                <a:solidFill>
                  <a:srgbClr val="C8130C"/>
                </a:solidFill>
                <a:latin typeface="Calibri"/>
                <a:cs typeface="Calibri"/>
              </a:rPr>
              <a:t>3931bp</a:t>
            </a:r>
            <a:r>
              <a:rPr lang="en-US" sz="2200" dirty="0" smtClean="0">
                <a:solidFill>
                  <a:srgbClr val="000000"/>
                </a:solidFill>
                <a:latin typeface="Calibri"/>
                <a:cs typeface="Calibri"/>
              </a:rPr>
              <a:t>)</a:t>
            </a:r>
            <a:endParaRPr lang="en-US" sz="2200" dirty="0">
              <a:solidFill>
                <a:srgbClr val="000000"/>
              </a:solidFill>
              <a:latin typeface="Calibri"/>
              <a:cs typeface="Calibri"/>
            </a:endParaRPr>
          </a:p>
          <a:p>
            <a:pPr marL="457200" indent="-457200">
              <a:buFont typeface="Arial" charset="0"/>
              <a:buAutoNum type="alphaLcParenR"/>
            </a:pPr>
            <a:endParaRPr lang="en-US" sz="2200" dirty="0">
              <a:solidFill>
                <a:srgbClr val="C8130C"/>
              </a:solidFill>
              <a:latin typeface="Calibri"/>
              <a:cs typeface="Calibri"/>
            </a:endParaRPr>
          </a:p>
          <a:p>
            <a:pPr marL="457200" indent="-457200">
              <a:buFont typeface="Arial" charset="0"/>
              <a:buAutoNum type="alphaLcParenR"/>
            </a:pPr>
            <a:r>
              <a:rPr lang="en-US" sz="2200" dirty="0">
                <a:solidFill>
                  <a:schemeClr val="tx1"/>
                </a:solidFill>
                <a:latin typeface="Calibri"/>
                <a:cs typeface="Calibri"/>
              </a:rPr>
              <a:t>How many resistance genes are </a:t>
            </a:r>
            <a:r>
              <a:rPr lang="en-US" sz="2200" dirty="0" smtClean="0">
                <a:solidFill>
                  <a:schemeClr val="tx1"/>
                </a:solidFill>
                <a:latin typeface="Calibri"/>
                <a:cs typeface="Calibri"/>
              </a:rPr>
              <a:t>on </a:t>
            </a:r>
            <a:r>
              <a:rPr lang="en-US" sz="2200" dirty="0">
                <a:solidFill>
                  <a:schemeClr val="tx1"/>
                </a:solidFill>
                <a:latin typeface="Calibri"/>
                <a:cs typeface="Calibri"/>
              </a:rPr>
              <a:t>the </a:t>
            </a:r>
            <a:r>
              <a:rPr lang="en-US" sz="2200" dirty="0" smtClean="0">
                <a:solidFill>
                  <a:schemeClr val="tx1"/>
                </a:solidFill>
                <a:latin typeface="Calibri"/>
                <a:cs typeface="Calibri"/>
              </a:rPr>
              <a:t>plasmid ? </a:t>
            </a:r>
            <a:r>
              <a:rPr lang="en-US" sz="2200" dirty="0">
                <a:solidFill>
                  <a:schemeClr val="tx1"/>
                </a:solidFill>
                <a:latin typeface="Calibri"/>
                <a:cs typeface="Calibri"/>
              </a:rPr>
              <a:t>H</a:t>
            </a:r>
            <a:r>
              <a:rPr lang="en-US" sz="2200" dirty="0" smtClean="0">
                <a:solidFill>
                  <a:schemeClr val="tx1"/>
                </a:solidFill>
                <a:latin typeface="Calibri"/>
                <a:cs typeface="Calibri"/>
              </a:rPr>
              <a:t>ow </a:t>
            </a:r>
            <a:r>
              <a:rPr lang="en-US" sz="2200" dirty="0">
                <a:solidFill>
                  <a:schemeClr val="tx1"/>
                </a:solidFill>
                <a:latin typeface="Calibri"/>
                <a:cs typeface="Calibri"/>
              </a:rPr>
              <a:t>are they </a:t>
            </a:r>
            <a:r>
              <a:rPr lang="en-US" sz="2200" dirty="0" smtClean="0">
                <a:solidFill>
                  <a:schemeClr val="tx1"/>
                </a:solidFill>
                <a:latin typeface="Calibri"/>
                <a:cs typeface="Calibri"/>
              </a:rPr>
              <a:t>called</a:t>
            </a:r>
            <a:r>
              <a:rPr lang="en-US" sz="2200" dirty="0">
                <a:solidFill>
                  <a:schemeClr val="tx1"/>
                </a:solidFill>
                <a:latin typeface="Calibri"/>
                <a:cs typeface="Calibri"/>
              </a:rPr>
              <a:t>?</a:t>
            </a:r>
          </a:p>
          <a:p>
            <a:pPr marL="457200" indent="-457200">
              <a:buFont typeface="Arial" charset="0"/>
              <a:buNone/>
            </a:pPr>
            <a:r>
              <a:rPr lang="en-US" sz="2200" dirty="0">
                <a:solidFill>
                  <a:srgbClr val="C8130C"/>
                </a:solidFill>
                <a:latin typeface="Calibri"/>
                <a:cs typeface="Calibri"/>
              </a:rPr>
              <a:t>	</a:t>
            </a:r>
            <a:r>
              <a:rPr lang="en-US" sz="2200" dirty="0" smtClean="0">
                <a:solidFill>
                  <a:srgbClr val="000000"/>
                </a:solidFill>
                <a:latin typeface="Calibri"/>
                <a:cs typeface="Calibri"/>
              </a:rPr>
              <a:t>(</a:t>
            </a:r>
            <a:r>
              <a:rPr lang="en-US" sz="2200" dirty="0" smtClean="0">
                <a:solidFill>
                  <a:srgbClr val="C8130C"/>
                </a:solidFill>
                <a:latin typeface="Calibri"/>
                <a:cs typeface="Calibri"/>
              </a:rPr>
              <a:t>2</a:t>
            </a:r>
            <a:r>
              <a:rPr lang="en-US" sz="2200" dirty="0">
                <a:solidFill>
                  <a:srgbClr val="C8130C"/>
                </a:solidFill>
                <a:latin typeface="Calibri"/>
                <a:cs typeface="Calibri"/>
              </a:rPr>
              <a:t>, ampicillin and </a:t>
            </a:r>
            <a:r>
              <a:rPr lang="en-US" sz="2200" dirty="0" smtClean="0">
                <a:solidFill>
                  <a:srgbClr val="C8130C"/>
                </a:solidFill>
                <a:latin typeface="Calibri"/>
                <a:cs typeface="Calibri"/>
              </a:rPr>
              <a:t>kanamycin</a:t>
            </a:r>
            <a:r>
              <a:rPr lang="en-US" sz="2200" dirty="0" smtClean="0">
                <a:solidFill>
                  <a:srgbClr val="000000"/>
                </a:solidFill>
                <a:latin typeface="Calibri"/>
                <a:cs typeface="Calibri"/>
              </a:rPr>
              <a:t>)</a:t>
            </a:r>
            <a:endParaRPr lang="en-US" sz="2200" dirty="0">
              <a:solidFill>
                <a:srgbClr val="000000"/>
              </a:solidFill>
              <a:latin typeface="Calibri"/>
              <a:cs typeface="Calibri"/>
            </a:endParaRPr>
          </a:p>
          <a:p>
            <a:pPr marL="457200" indent="-457200">
              <a:buFont typeface="Arial" charset="0"/>
              <a:buNone/>
            </a:pPr>
            <a:endParaRPr lang="en-US" sz="2200" dirty="0">
              <a:solidFill>
                <a:srgbClr val="C8130C"/>
              </a:solidFill>
              <a:latin typeface="Calibri"/>
              <a:cs typeface="Calibri"/>
            </a:endParaRPr>
          </a:p>
          <a:p>
            <a:pPr marL="457200" indent="-457200">
              <a:buFont typeface="Arial" charset="0"/>
              <a:buAutoNum type="alphaLcParenR" startAt="3"/>
            </a:pPr>
            <a:r>
              <a:rPr lang="de-DE" sz="2200" i="1" dirty="0" err="1">
                <a:solidFill>
                  <a:schemeClr val="tx1"/>
                </a:solidFill>
                <a:latin typeface="Calibri"/>
                <a:cs typeface="Calibri"/>
              </a:rPr>
              <a:t>pUC</a:t>
            </a:r>
            <a:r>
              <a:rPr lang="de-DE" sz="2200" i="1" dirty="0">
                <a:solidFill>
                  <a:schemeClr val="tx1"/>
                </a:solidFill>
                <a:latin typeface="Calibri"/>
                <a:cs typeface="Calibri"/>
              </a:rPr>
              <a:t> </a:t>
            </a:r>
            <a:r>
              <a:rPr lang="de-DE" sz="2200" i="1" dirty="0" err="1">
                <a:solidFill>
                  <a:schemeClr val="tx1"/>
                </a:solidFill>
                <a:latin typeface="Calibri"/>
                <a:cs typeface="Calibri"/>
              </a:rPr>
              <a:t>ori</a:t>
            </a:r>
            <a:r>
              <a:rPr lang="de-DE" sz="2200" dirty="0">
                <a:solidFill>
                  <a:schemeClr val="tx1"/>
                </a:solidFill>
                <a:latin typeface="Calibri"/>
                <a:cs typeface="Calibri"/>
              </a:rPr>
              <a:t> </a:t>
            </a:r>
            <a:r>
              <a:rPr lang="de-DE" sz="2200" dirty="0" err="1">
                <a:solidFill>
                  <a:schemeClr val="tx1"/>
                </a:solidFill>
                <a:latin typeface="Calibri"/>
                <a:cs typeface="Calibri"/>
              </a:rPr>
              <a:t>is</a:t>
            </a:r>
            <a:r>
              <a:rPr lang="de-DE" sz="2200" dirty="0">
                <a:solidFill>
                  <a:schemeClr val="tx1"/>
                </a:solidFill>
                <a:latin typeface="Calibri"/>
                <a:cs typeface="Calibri"/>
              </a:rPr>
              <a:t> a </a:t>
            </a:r>
            <a:r>
              <a:rPr lang="de-DE" sz="2200" dirty="0" err="1">
                <a:solidFill>
                  <a:schemeClr val="tx1"/>
                </a:solidFill>
                <a:latin typeface="Calibri"/>
                <a:cs typeface="Calibri"/>
              </a:rPr>
              <a:t>sequence</a:t>
            </a:r>
            <a:r>
              <a:rPr lang="de-DE" sz="2200" dirty="0">
                <a:solidFill>
                  <a:schemeClr val="tx1"/>
                </a:solidFill>
                <a:latin typeface="Calibri"/>
                <a:cs typeface="Calibri"/>
              </a:rPr>
              <a:t> </a:t>
            </a:r>
            <a:r>
              <a:rPr lang="de-DE" sz="2200" dirty="0" err="1">
                <a:solidFill>
                  <a:schemeClr val="tx1"/>
                </a:solidFill>
                <a:latin typeface="Calibri"/>
                <a:cs typeface="Calibri"/>
              </a:rPr>
              <a:t>that</a:t>
            </a:r>
            <a:r>
              <a:rPr lang="de-DE" sz="2200" dirty="0">
                <a:solidFill>
                  <a:schemeClr val="tx1"/>
                </a:solidFill>
                <a:latin typeface="Calibri"/>
                <a:cs typeface="Calibri"/>
              </a:rPr>
              <a:t> </a:t>
            </a:r>
            <a:r>
              <a:rPr lang="de-DE" sz="2200" dirty="0" err="1">
                <a:solidFill>
                  <a:schemeClr val="tx1"/>
                </a:solidFill>
                <a:latin typeface="Calibri"/>
                <a:cs typeface="Calibri"/>
              </a:rPr>
              <a:t>is</a:t>
            </a:r>
            <a:r>
              <a:rPr lang="de-DE" sz="2200" dirty="0">
                <a:solidFill>
                  <a:schemeClr val="tx1"/>
                </a:solidFill>
                <a:latin typeface="Calibri"/>
                <a:cs typeface="Calibri"/>
              </a:rPr>
              <a:t> </a:t>
            </a:r>
            <a:r>
              <a:rPr lang="de-DE" sz="2200" dirty="0" err="1">
                <a:solidFill>
                  <a:schemeClr val="tx1"/>
                </a:solidFill>
                <a:latin typeface="Calibri"/>
                <a:cs typeface="Calibri"/>
              </a:rPr>
              <a:t>recognized</a:t>
            </a:r>
            <a:r>
              <a:rPr lang="de-DE" sz="2200" dirty="0">
                <a:solidFill>
                  <a:schemeClr val="tx1"/>
                </a:solidFill>
                <a:latin typeface="Calibri"/>
                <a:cs typeface="Calibri"/>
              </a:rPr>
              <a:t> </a:t>
            </a:r>
            <a:r>
              <a:rPr lang="de-DE" sz="2200" dirty="0" err="1">
                <a:solidFill>
                  <a:schemeClr val="tx1"/>
                </a:solidFill>
                <a:latin typeface="Calibri"/>
                <a:cs typeface="Calibri"/>
              </a:rPr>
              <a:t>as</a:t>
            </a:r>
            <a:r>
              <a:rPr lang="de-DE" sz="2200" dirty="0">
                <a:solidFill>
                  <a:schemeClr val="tx1"/>
                </a:solidFill>
                <a:latin typeface="Calibri"/>
                <a:cs typeface="Calibri"/>
              </a:rPr>
              <a:t> </a:t>
            </a:r>
            <a:r>
              <a:rPr lang="de-DE" sz="2200" dirty="0" err="1">
                <a:solidFill>
                  <a:schemeClr val="tx1"/>
                </a:solidFill>
                <a:latin typeface="Calibri"/>
                <a:cs typeface="Calibri"/>
              </a:rPr>
              <a:t>starting</a:t>
            </a:r>
            <a:r>
              <a:rPr lang="de-DE" sz="2200" dirty="0">
                <a:solidFill>
                  <a:schemeClr val="tx1"/>
                </a:solidFill>
                <a:latin typeface="Calibri"/>
                <a:cs typeface="Calibri"/>
              </a:rPr>
              <a:t> </a:t>
            </a:r>
            <a:r>
              <a:rPr lang="de-DE" sz="2200" dirty="0" err="1">
                <a:solidFill>
                  <a:schemeClr val="tx1"/>
                </a:solidFill>
                <a:latin typeface="Calibri"/>
                <a:cs typeface="Calibri"/>
              </a:rPr>
              <a:t>point</a:t>
            </a:r>
            <a:r>
              <a:rPr lang="de-DE" sz="2200" dirty="0">
                <a:solidFill>
                  <a:schemeClr val="tx1"/>
                </a:solidFill>
                <a:latin typeface="Calibri"/>
                <a:cs typeface="Calibri"/>
              </a:rPr>
              <a:t> </a:t>
            </a:r>
            <a:r>
              <a:rPr lang="de-DE" sz="2200" dirty="0" err="1">
                <a:solidFill>
                  <a:schemeClr val="tx1"/>
                </a:solidFill>
                <a:latin typeface="Calibri"/>
                <a:cs typeface="Calibri"/>
              </a:rPr>
              <a:t>for</a:t>
            </a:r>
            <a:r>
              <a:rPr lang="de-DE" sz="2200" dirty="0">
                <a:solidFill>
                  <a:schemeClr val="tx1"/>
                </a:solidFill>
                <a:latin typeface="Calibri"/>
                <a:cs typeface="Calibri"/>
              </a:rPr>
              <a:t> </a:t>
            </a:r>
            <a:r>
              <a:rPr lang="de-DE" sz="2200" dirty="0" err="1">
                <a:solidFill>
                  <a:schemeClr val="tx1"/>
                </a:solidFill>
                <a:latin typeface="Calibri"/>
                <a:cs typeface="Calibri"/>
              </a:rPr>
              <a:t>replication</a:t>
            </a:r>
            <a:r>
              <a:rPr lang="de-DE" sz="2200" dirty="0">
                <a:solidFill>
                  <a:schemeClr val="tx1"/>
                </a:solidFill>
                <a:latin typeface="Calibri"/>
                <a:cs typeface="Calibri"/>
              </a:rPr>
              <a:t> </a:t>
            </a:r>
            <a:r>
              <a:rPr lang="de-DE" sz="2200" dirty="0" err="1">
                <a:solidFill>
                  <a:schemeClr val="tx1"/>
                </a:solidFill>
                <a:latin typeface="Calibri"/>
                <a:cs typeface="Calibri"/>
              </a:rPr>
              <a:t>of</a:t>
            </a:r>
            <a:r>
              <a:rPr lang="de-DE" sz="2200" dirty="0">
                <a:solidFill>
                  <a:schemeClr val="tx1"/>
                </a:solidFill>
                <a:latin typeface="Calibri"/>
                <a:cs typeface="Calibri"/>
              </a:rPr>
              <a:t> </a:t>
            </a:r>
            <a:r>
              <a:rPr lang="de-DE" sz="2200" dirty="0" err="1">
                <a:solidFill>
                  <a:schemeClr val="tx1"/>
                </a:solidFill>
                <a:latin typeface="Calibri"/>
                <a:cs typeface="Calibri"/>
              </a:rPr>
              <a:t>the</a:t>
            </a:r>
            <a:r>
              <a:rPr lang="de-DE" sz="2200" dirty="0">
                <a:solidFill>
                  <a:schemeClr val="tx1"/>
                </a:solidFill>
                <a:latin typeface="Calibri"/>
                <a:cs typeface="Calibri"/>
              </a:rPr>
              <a:t> </a:t>
            </a:r>
            <a:r>
              <a:rPr lang="de-DE" sz="2200" dirty="0" err="1">
                <a:solidFill>
                  <a:schemeClr val="tx1"/>
                </a:solidFill>
                <a:latin typeface="Calibri"/>
                <a:cs typeface="Calibri"/>
              </a:rPr>
              <a:t>plasmid</a:t>
            </a:r>
            <a:r>
              <a:rPr lang="de-DE" sz="2200" dirty="0">
                <a:solidFill>
                  <a:schemeClr val="tx1"/>
                </a:solidFill>
                <a:latin typeface="Calibri"/>
                <a:cs typeface="Calibri"/>
              </a:rPr>
              <a:t>. After a </a:t>
            </a:r>
            <a:r>
              <a:rPr lang="de-DE" sz="2200" dirty="0" err="1">
                <a:solidFill>
                  <a:schemeClr val="tx1"/>
                </a:solidFill>
                <a:latin typeface="Calibri"/>
                <a:cs typeface="Calibri"/>
              </a:rPr>
              <a:t>short</a:t>
            </a:r>
            <a:r>
              <a:rPr lang="de-DE" sz="2200" dirty="0">
                <a:solidFill>
                  <a:schemeClr val="tx1"/>
                </a:solidFill>
                <a:latin typeface="Calibri"/>
                <a:cs typeface="Calibri"/>
              </a:rPr>
              <a:t> time, </a:t>
            </a:r>
            <a:r>
              <a:rPr lang="de-DE" sz="2200" dirty="0" err="1">
                <a:solidFill>
                  <a:schemeClr val="tx1"/>
                </a:solidFill>
                <a:latin typeface="Calibri"/>
                <a:cs typeface="Calibri"/>
              </a:rPr>
              <a:t>up</a:t>
            </a:r>
            <a:r>
              <a:rPr lang="de-DE" sz="2200" dirty="0">
                <a:solidFill>
                  <a:schemeClr val="tx1"/>
                </a:solidFill>
                <a:latin typeface="Calibri"/>
                <a:cs typeface="Calibri"/>
              </a:rPr>
              <a:t> </a:t>
            </a:r>
            <a:r>
              <a:rPr lang="de-DE" sz="2200" dirty="0" err="1">
                <a:solidFill>
                  <a:schemeClr val="tx1"/>
                </a:solidFill>
                <a:latin typeface="Calibri"/>
                <a:cs typeface="Calibri"/>
              </a:rPr>
              <a:t>to</a:t>
            </a:r>
            <a:r>
              <a:rPr lang="de-DE" sz="2200" dirty="0">
                <a:solidFill>
                  <a:schemeClr val="tx1"/>
                </a:solidFill>
                <a:latin typeface="Calibri"/>
                <a:cs typeface="Calibri"/>
              </a:rPr>
              <a:t> 500 </a:t>
            </a:r>
            <a:r>
              <a:rPr lang="de-DE" sz="2200" dirty="0" err="1">
                <a:solidFill>
                  <a:schemeClr val="tx1"/>
                </a:solidFill>
                <a:latin typeface="Calibri"/>
                <a:cs typeface="Calibri"/>
              </a:rPr>
              <a:t>copies</a:t>
            </a:r>
            <a:r>
              <a:rPr lang="de-DE" sz="2200" dirty="0">
                <a:solidFill>
                  <a:schemeClr val="tx1"/>
                </a:solidFill>
                <a:latin typeface="Calibri"/>
                <a:cs typeface="Calibri"/>
              </a:rPr>
              <a:t> </a:t>
            </a:r>
            <a:r>
              <a:rPr lang="de-DE" sz="2200" dirty="0" err="1">
                <a:solidFill>
                  <a:schemeClr val="tx1"/>
                </a:solidFill>
                <a:latin typeface="Calibri"/>
                <a:cs typeface="Calibri"/>
              </a:rPr>
              <a:t>of</a:t>
            </a:r>
            <a:r>
              <a:rPr lang="de-DE" sz="2200" dirty="0">
                <a:solidFill>
                  <a:schemeClr val="tx1"/>
                </a:solidFill>
                <a:latin typeface="Calibri"/>
                <a:cs typeface="Calibri"/>
              </a:rPr>
              <a:t> </a:t>
            </a:r>
            <a:r>
              <a:rPr lang="de-DE" sz="2200" dirty="0" err="1">
                <a:solidFill>
                  <a:schemeClr val="tx1"/>
                </a:solidFill>
                <a:latin typeface="Calibri"/>
                <a:cs typeface="Calibri"/>
              </a:rPr>
              <a:t>the</a:t>
            </a:r>
            <a:r>
              <a:rPr lang="de-DE" sz="2200" dirty="0">
                <a:solidFill>
                  <a:schemeClr val="tx1"/>
                </a:solidFill>
                <a:latin typeface="Calibri"/>
                <a:cs typeface="Calibri"/>
              </a:rPr>
              <a:t> same </a:t>
            </a:r>
            <a:r>
              <a:rPr lang="de-DE" sz="2200" dirty="0" err="1">
                <a:solidFill>
                  <a:schemeClr val="tx1"/>
                </a:solidFill>
                <a:latin typeface="Calibri"/>
                <a:cs typeface="Calibri"/>
              </a:rPr>
              <a:t>plasmid</a:t>
            </a:r>
            <a:r>
              <a:rPr lang="de-DE" sz="2200" dirty="0">
                <a:solidFill>
                  <a:schemeClr val="tx1"/>
                </a:solidFill>
                <a:latin typeface="Calibri"/>
                <a:cs typeface="Calibri"/>
              </a:rPr>
              <a:t> </a:t>
            </a:r>
            <a:r>
              <a:rPr lang="de-DE" sz="2200" dirty="0" err="1">
                <a:solidFill>
                  <a:schemeClr val="tx1"/>
                </a:solidFill>
                <a:latin typeface="Calibri"/>
                <a:cs typeface="Calibri"/>
              </a:rPr>
              <a:t>can</a:t>
            </a:r>
            <a:r>
              <a:rPr lang="de-DE" sz="2200" dirty="0">
                <a:solidFill>
                  <a:schemeClr val="tx1"/>
                </a:solidFill>
                <a:latin typeface="Calibri"/>
                <a:cs typeface="Calibri"/>
              </a:rPr>
              <a:t> </a:t>
            </a:r>
            <a:r>
              <a:rPr lang="de-DE" sz="2200" dirty="0" err="1">
                <a:solidFill>
                  <a:schemeClr val="tx1"/>
                </a:solidFill>
                <a:latin typeface="Calibri"/>
                <a:cs typeface="Calibri"/>
              </a:rPr>
              <a:t>accumulate</a:t>
            </a:r>
            <a:r>
              <a:rPr lang="de-DE" sz="2200" dirty="0">
                <a:solidFill>
                  <a:schemeClr val="tx1"/>
                </a:solidFill>
                <a:latin typeface="Calibri"/>
                <a:cs typeface="Calibri"/>
              </a:rPr>
              <a:t> in a </a:t>
            </a:r>
            <a:r>
              <a:rPr lang="de-DE" sz="2200" dirty="0" err="1">
                <a:solidFill>
                  <a:schemeClr val="tx1"/>
                </a:solidFill>
                <a:latin typeface="Calibri"/>
                <a:cs typeface="Calibri"/>
              </a:rPr>
              <a:t>single</a:t>
            </a:r>
            <a:r>
              <a:rPr lang="de-DE" sz="2200" dirty="0">
                <a:solidFill>
                  <a:schemeClr val="tx1"/>
                </a:solidFill>
                <a:latin typeface="Calibri"/>
                <a:cs typeface="Calibri"/>
              </a:rPr>
              <a:t> </a:t>
            </a:r>
            <a:r>
              <a:rPr lang="de-DE" sz="2200" dirty="0" err="1">
                <a:solidFill>
                  <a:schemeClr val="tx1"/>
                </a:solidFill>
                <a:latin typeface="Calibri"/>
                <a:cs typeface="Calibri"/>
              </a:rPr>
              <a:t>bacterial</a:t>
            </a:r>
            <a:r>
              <a:rPr lang="de-DE" sz="2200" dirty="0">
                <a:solidFill>
                  <a:schemeClr val="tx1"/>
                </a:solidFill>
                <a:latin typeface="Calibri"/>
                <a:cs typeface="Calibri"/>
              </a:rPr>
              <a:t> </a:t>
            </a:r>
            <a:r>
              <a:rPr lang="de-DE" sz="2200" dirty="0" err="1">
                <a:solidFill>
                  <a:schemeClr val="tx1"/>
                </a:solidFill>
                <a:latin typeface="Calibri"/>
                <a:cs typeface="Calibri"/>
              </a:rPr>
              <a:t>cell</a:t>
            </a:r>
            <a:r>
              <a:rPr lang="de-DE" sz="2200" dirty="0">
                <a:solidFill>
                  <a:schemeClr val="tx1"/>
                </a:solidFill>
                <a:latin typeface="Calibri"/>
                <a:cs typeface="Calibri"/>
              </a:rPr>
              <a:t>! </a:t>
            </a:r>
            <a:r>
              <a:rPr lang="de-DE" sz="2200" dirty="0" err="1">
                <a:solidFill>
                  <a:schemeClr val="tx1"/>
                </a:solidFill>
                <a:latin typeface="Calibri"/>
                <a:cs typeface="Calibri"/>
              </a:rPr>
              <a:t>What</a:t>
            </a:r>
            <a:r>
              <a:rPr lang="de-DE" sz="2200" dirty="0">
                <a:solidFill>
                  <a:schemeClr val="tx1"/>
                </a:solidFill>
                <a:latin typeface="Calibri"/>
                <a:cs typeface="Calibri"/>
              </a:rPr>
              <a:t> </a:t>
            </a:r>
            <a:r>
              <a:rPr lang="de-DE" sz="2200" dirty="0" err="1">
                <a:solidFill>
                  <a:schemeClr val="tx1"/>
                </a:solidFill>
                <a:latin typeface="Calibri"/>
                <a:cs typeface="Calibri"/>
              </a:rPr>
              <a:t>practical</a:t>
            </a:r>
            <a:r>
              <a:rPr lang="de-DE" sz="2200" dirty="0">
                <a:solidFill>
                  <a:schemeClr val="tx1"/>
                </a:solidFill>
                <a:latin typeface="Calibri"/>
                <a:cs typeface="Calibri"/>
              </a:rPr>
              <a:t> </a:t>
            </a:r>
            <a:r>
              <a:rPr lang="de-DE" sz="2200" dirty="0" err="1">
                <a:solidFill>
                  <a:schemeClr val="tx1"/>
                </a:solidFill>
                <a:latin typeface="Calibri"/>
                <a:cs typeface="Calibri"/>
              </a:rPr>
              <a:t>benefits</a:t>
            </a:r>
            <a:r>
              <a:rPr lang="de-DE" sz="2200" dirty="0">
                <a:solidFill>
                  <a:schemeClr val="tx1"/>
                </a:solidFill>
                <a:latin typeface="Calibri"/>
                <a:cs typeface="Calibri"/>
              </a:rPr>
              <a:t> </a:t>
            </a:r>
            <a:r>
              <a:rPr lang="de-DE" sz="2200" dirty="0" err="1">
                <a:solidFill>
                  <a:schemeClr val="tx1"/>
                </a:solidFill>
                <a:latin typeface="Calibri"/>
                <a:cs typeface="Calibri"/>
              </a:rPr>
              <a:t>could</a:t>
            </a:r>
            <a:r>
              <a:rPr lang="de-DE" sz="2200" dirty="0">
                <a:solidFill>
                  <a:schemeClr val="tx1"/>
                </a:solidFill>
                <a:latin typeface="Calibri"/>
                <a:cs typeface="Calibri"/>
              </a:rPr>
              <a:t> </a:t>
            </a:r>
            <a:r>
              <a:rPr lang="de-DE" sz="2200" dirty="0" err="1">
                <a:solidFill>
                  <a:schemeClr val="tx1"/>
                </a:solidFill>
                <a:latin typeface="Calibri"/>
                <a:cs typeface="Calibri"/>
              </a:rPr>
              <a:t>this</a:t>
            </a:r>
            <a:r>
              <a:rPr lang="de-DE" sz="2200" dirty="0">
                <a:solidFill>
                  <a:schemeClr val="tx1"/>
                </a:solidFill>
                <a:latin typeface="Calibri"/>
                <a:cs typeface="Calibri"/>
              </a:rPr>
              <a:t> </a:t>
            </a:r>
            <a:r>
              <a:rPr lang="de-DE" sz="2200" dirty="0" err="1">
                <a:solidFill>
                  <a:schemeClr val="tx1"/>
                </a:solidFill>
                <a:latin typeface="Calibri"/>
                <a:cs typeface="Calibri"/>
              </a:rPr>
              <a:t>have</a:t>
            </a:r>
            <a:r>
              <a:rPr lang="de-DE" sz="2200" dirty="0">
                <a:solidFill>
                  <a:schemeClr val="tx1"/>
                </a:solidFill>
                <a:latin typeface="Calibri"/>
                <a:cs typeface="Calibri"/>
              </a:rPr>
              <a:t> </a:t>
            </a:r>
            <a:r>
              <a:rPr lang="de-DE" sz="2200" dirty="0" err="1">
                <a:solidFill>
                  <a:schemeClr val="tx1"/>
                </a:solidFill>
                <a:latin typeface="Calibri"/>
                <a:cs typeface="Calibri"/>
              </a:rPr>
              <a:t>for</a:t>
            </a:r>
            <a:r>
              <a:rPr lang="de-DE" sz="2200" dirty="0">
                <a:solidFill>
                  <a:schemeClr val="tx1"/>
                </a:solidFill>
                <a:latin typeface="Calibri"/>
                <a:cs typeface="Calibri"/>
              </a:rPr>
              <a:t> </a:t>
            </a:r>
            <a:r>
              <a:rPr lang="de-DE" sz="2200" dirty="0" err="1">
                <a:solidFill>
                  <a:schemeClr val="tx1"/>
                </a:solidFill>
                <a:latin typeface="Calibri"/>
                <a:cs typeface="Calibri"/>
              </a:rPr>
              <a:t>genetic</a:t>
            </a:r>
            <a:r>
              <a:rPr lang="de-DE" sz="2200" dirty="0">
                <a:solidFill>
                  <a:schemeClr val="tx1"/>
                </a:solidFill>
                <a:latin typeface="Calibri"/>
                <a:cs typeface="Calibri"/>
              </a:rPr>
              <a:t> </a:t>
            </a:r>
            <a:r>
              <a:rPr lang="de-DE" sz="2200" dirty="0" err="1">
                <a:solidFill>
                  <a:schemeClr val="tx1"/>
                </a:solidFill>
                <a:latin typeface="Calibri"/>
                <a:cs typeface="Calibri"/>
              </a:rPr>
              <a:t>engineering</a:t>
            </a:r>
            <a:r>
              <a:rPr lang="de-DE" sz="2200" dirty="0">
                <a:solidFill>
                  <a:schemeClr val="tx1"/>
                </a:solidFill>
                <a:latin typeface="Calibri"/>
                <a:cs typeface="Calibri"/>
              </a:rPr>
              <a:t> ?</a:t>
            </a:r>
            <a:r>
              <a:rPr lang="de-CH" sz="2000" dirty="0">
                <a:solidFill>
                  <a:schemeClr val="tx1"/>
                </a:solidFill>
              </a:rPr>
              <a:t> </a:t>
            </a:r>
            <a:r>
              <a:rPr lang="en-US" sz="2200" dirty="0">
                <a:solidFill>
                  <a:srgbClr val="C8130C"/>
                </a:solidFill>
                <a:latin typeface="Calibri"/>
                <a:cs typeface="Calibri"/>
              </a:rPr>
              <a:t>	Huge amounts of gene product (protein, e.g. insulin) can be obtained fast and efficiently....</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4" name="Rectangle 14"/>
          <p:cNvSpPr>
            <a:spLocks noChangeArrowheads="1"/>
          </p:cNvSpPr>
          <p:nvPr/>
        </p:nvSpPr>
        <p:spPr bwMode="auto">
          <a:xfrm>
            <a:off x="457200" y="228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eaLnBrk="1" hangingPunct="1"/>
            <a:r>
              <a:rPr lang="en-US" sz="3200" dirty="0">
                <a:solidFill>
                  <a:srgbClr val="000000"/>
                </a:solidFill>
                <a:latin typeface="Calibri"/>
                <a:cs typeface="Calibri"/>
              </a:rPr>
              <a:t/>
            </a:r>
            <a:br>
              <a:rPr lang="en-US" sz="3200" dirty="0">
                <a:solidFill>
                  <a:srgbClr val="000000"/>
                </a:solidFill>
                <a:latin typeface="Calibri"/>
                <a:cs typeface="Calibri"/>
              </a:rPr>
            </a:br>
            <a:r>
              <a:rPr lang="en-US" sz="3200" dirty="0">
                <a:solidFill>
                  <a:srgbClr val="000000"/>
                </a:solidFill>
                <a:latin typeface="Calibri"/>
                <a:cs typeface="Calibri"/>
              </a:rPr>
              <a:t/>
            </a:r>
            <a:br>
              <a:rPr lang="en-US" sz="3200" dirty="0">
                <a:solidFill>
                  <a:srgbClr val="000000"/>
                </a:solidFill>
                <a:latin typeface="Calibri"/>
                <a:cs typeface="Calibri"/>
              </a:rPr>
            </a:br>
            <a:r>
              <a:rPr lang="en-US" sz="3200" dirty="0">
                <a:solidFill>
                  <a:srgbClr val="000000"/>
                </a:solidFill>
                <a:latin typeface="Calibri"/>
                <a:cs typeface="Calibri"/>
              </a:rPr>
              <a:t/>
            </a:r>
            <a:br>
              <a:rPr lang="en-US" sz="3200" dirty="0">
                <a:solidFill>
                  <a:srgbClr val="000000"/>
                </a:solidFill>
                <a:latin typeface="Calibri"/>
                <a:cs typeface="Calibri"/>
              </a:rPr>
            </a:br>
            <a:r>
              <a:rPr lang="en-US" sz="3200" b="1" dirty="0" smtClean="0">
                <a:solidFill>
                  <a:schemeClr val="accent2"/>
                </a:solidFill>
                <a:effectLst>
                  <a:outerShdw blurRad="38100" dist="38100" dir="2700000" algn="tl">
                    <a:srgbClr val="DDDDDD"/>
                  </a:outerShdw>
                </a:effectLst>
                <a:latin typeface="Calibri"/>
                <a:cs typeface="Calibri"/>
              </a:rPr>
              <a:t>How do I insert a gene into a plasmid ?</a:t>
            </a:r>
            <a:r>
              <a:rPr lang="en-US" sz="3200" dirty="0">
                <a:solidFill>
                  <a:srgbClr val="000000"/>
                </a:solidFill>
                <a:latin typeface="Calibri"/>
                <a:cs typeface="Calibri"/>
              </a:rPr>
              <a:t/>
            </a:r>
            <a:br>
              <a:rPr lang="en-US" sz="3200" dirty="0">
                <a:solidFill>
                  <a:srgbClr val="000000"/>
                </a:solidFill>
                <a:latin typeface="Calibri"/>
                <a:cs typeface="Calibri"/>
              </a:rPr>
            </a:br>
            <a:endParaRPr lang="en-US" sz="3200" dirty="0">
              <a:solidFill>
                <a:srgbClr val="000000"/>
              </a:solidFill>
              <a:latin typeface="Calibri"/>
              <a:cs typeface="Calibri"/>
            </a:endParaRPr>
          </a:p>
        </p:txBody>
      </p:sp>
      <p:graphicFrame>
        <p:nvGraphicFramePr>
          <p:cNvPr id="20505" name="Object 25"/>
          <p:cNvGraphicFramePr>
            <a:graphicFrameLocks noChangeAspect="1"/>
          </p:cNvGraphicFramePr>
          <p:nvPr>
            <p:extLst>
              <p:ext uri="{D42A27DB-BD31-4B8C-83A1-F6EECF244321}">
                <p14:modId xmlns:p14="http://schemas.microsoft.com/office/powerpoint/2010/main" val="337742287"/>
              </p:ext>
            </p:extLst>
          </p:nvPr>
        </p:nvGraphicFramePr>
        <p:xfrm>
          <a:off x="685800" y="3376613"/>
          <a:ext cx="7696200" cy="2543175"/>
        </p:xfrm>
        <a:graphic>
          <a:graphicData uri="http://schemas.openxmlformats.org/presentationml/2006/ole">
            <mc:AlternateContent xmlns:mc="http://schemas.openxmlformats.org/markup-compatibility/2006">
              <mc:Choice xmlns:v="urn:schemas-microsoft-com:vml" Requires="v">
                <p:oleObj spid="_x0000_s20585" name="Document" r:id="rId4" imgW="5486400" imgH="1795272" progId="Word.Document.8">
                  <p:embed/>
                </p:oleObj>
              </mc:Choice>
              <mc:Fallback>
                <p:oleObj name="Document" r:id="rId4" imgW="5486400" imgH="1795272" progId="Word.Document.8">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3376613"/>
                        <a:ext cx="7696200" cy="2543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0506" name="Text Box 26"/>
          <p:cNvSpPr txBox="1">
            <a:spLocks noChangeArrowheads="1"/>
          </p:cNvSpPr>
          <p:nvPr/>
        </p:nvSpPr>
        <p:spPr bwMode="auto">
          <a:xfrm>
            <a:off x="990600" y="3429000"/>
            <a:ext cx="3101975" cy="4308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solidFill>
                  <a:srgbClr val="070AA4"/>
                </a:solidFill>
                <a:latin typeface="Calibri"/>
                <a:cs typeface="Calibri"/>
              </a:rPr>
              <a:t>Piece of DNA</a:t>
            </a:r>
            <a:endParaRPr lang="en-US">
              <a:solidFill>
                <a:schemeClr val="tx1"/>
              </a:solidFill>
              <a:latin typeface="Calibri"/>
              <a:cs typeface="Calibri"/>
            </a:endParaRPr>
          </a:p>
        </p:txBody>
      </p:sp>
      <p:sp>
        <p:nvSpPr>
          <p:cNvPr id="20507" name="Text Box 27"/>
          <p:cNvSpPr txBox="1">
            <a:spLocks noChangeArrowheads="1"/>
          </p:cNvSpPr>
          <p:nvPr/>
        </p:nvSpPr>
        <p:spPr bwMode="auto">
          <a:xfrm>
            <a:off x="1371600" y="5029200"/>
            <a:ext cx="1162999" cy="4308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chemeClr val="tx1"/>
                </a:solidFill>
                <a:latin typeface="Calibri"/>
                <a:cs typeface="Calibri"/>
              </a:rPr>
              <a:t>plasmid</a:t>
            </a:r>
            <a:endParaRPr lang="en-US">
              <a:latin typeface="Calibri"/>
              <a:cs typeface="Calibri"/>
            </a:endParaRPr>
          </a:p>
        </p:txBody>
      </p:sp>
      <p:sp>
        <p:nvSpPr>
          <p:cNvPr id="20508" name="Text Box 28"/>
          <p:cNvSpPr txBox="1">
            <a:spLocks noChangeArrowheads="1"/>
          </p:cNvSpPr>
          <p:nvPr/>
        </p:nvSpPr>
        <p:spPr bwMode="auto">
          <a:xfrm>
            <a:off x="6477000" y="4862513"/>
            <a:ext cx="1407356" cy="5955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a:solidFill>
                  <a:schemeClr val="tx1"/>
                </a:solidFill>
                <a:latin typeface="Calibri"/>
                <a:cs typeface="Calibri"/>
              </a:rPr>
              <a:t>Plasmid with </a:t>
            </a:r>
          </a:p>
          <a:p>
            <a:r>
              <a:rPr lang="en-US" sz="1800">
                <a:solidFill>
                  <a:schemeClr val="tx1"/>
                </a:solidFill>
                <a:latin typeface="Calibri"/>
                <a:cs typeface="Calibri"/>
              </a:rPr>
              <a:t>piece of DNA</a:t>
            </a:r>
            <a:endParaRPr lang="en-US" sz="1800">
              <a:latin typeface="Calibri"/>
              <a:cs typeface="Calibri"/>
            </a:endParaRPr>
          </a:p>
        </p:txBody>
      </p:sp>
      <p:sp>
        <p:nvSpPr>
          <p:cNvPr id="20509" name="Text Box 29"/>
          <p:cNvSpPr txBox="1">
            <a:spLocks noChangeArrowheads="1"/>
          </p:cNvSpPr>
          <p:nvPr/>
        </p:nvSpPr>
        <p:spPr bwMode="auto">
          <a:xfrm>
            <a:off x="2438400" y="3886200"/>
            <a:ext cx="1472128" cy="4308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chemeClr val="tx1"/>
                </a:solidFill>
                <a:latin typeface="Calibri"/>
                <a:cs typeface="Calibri"/>
              </a:rPr>
              <a:t>restriction</a:t>
            </a:r>
            <a:endParaRPr lang="en-US">
              <a:latin typeface="Calibri"/>
              <a:cs typeface="Calibri"/>
            </a:endParaRPr>
          </a:p>
        </p:txBody>
      </p:sp>
      <p:sp>
        <p:nvSpPr>
          <p:cNvPr id="20510" name="Text Box 30"/>
          <p:cNvSpPr txBox="1">
            <a:spLocks noChangeArrowheads="1"/>
          </p:cNvSpPr>
          <p:nvPr/>
        </p:nvSpPr>
        <p:spPr bwMode="auto">
          <a:xfrm>
            <a:off x="5335588" y="3886200"/>
            <a:ext cx="1113706" cy="4308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chemeClr val="tx1"/>
                </a:solidFill>
                <a:latin typeface="Calibri"/>
                <a:cs typeface="Calibri"/>
              </a:rPr>
              <a:t>ligation</a:t>
            </a:r>
            <a:endParaRPr lang="en-US">
              <a:latin typeface="Calibri"/>
              <a:cs typeface="Calibri"/>
            </a:endParaRPr>
          </a:p>
        </p:txBody>
      </p:sp>
      <p:sp>
        <p:nvSpPr>
          <p:cNvPr id="20511" name="Rectangle 31"/>
          <p:cNvSpPr>
            <a:spLocks noChangeArrowheads="1"/>
          </p:cNvSpPr>
          <p:nvPr/>
        </p:nvSpPr>
        <p:spPr bwMode="auto">
          <a:xfrm>
            <a:off x="2536722" y="2782089"/>
            <a:ext cx="3763470"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b="1" dirty="0">
                <a:solidFill>
                  <a:srgbClr val="000000"/>
                </a:solidFill>
                <a:latin typeface="Calibri"/>
                <a:cs typeface="Calibri"/>
              </a:rPr>
              <a:t>DNA is cut and ligated again</a:t>
            </a:r>
          </a:p>
        </p:txBody>
      </p:sp>
      <p:sp>
        <p:nvSpPr>
          <p:cNvPr id="20512" name="Rectangle 32"/>
          <p:cNvSpPr>
            <a:spLocks noChangeArrowheads="1"/>
          </p:cNvSpPr>
          <p:nvPr/>
        </p:nvSpPr>
        <p:spPr bwMode="auto">
          <a:xfrm>
            <a:off x="2209800" y="1452563"/>
            <a:ext cx="4208804" cy="98693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dirty="0">
                <a:solidFill>
                  <a:schemeClr val="accent2"/>
                </a:solidFill>
                <a:effectLst>
                  <a:outerShdw blurRad="38100" dist="38100" dir="2700000" algn="tl">
                    <a:srgbClr val="DDDDDD"/>
                  </a:outerShdw>
                </a:effectLst>
                <a:latin typeface="Calibri"/>
                <a:cs typeface="Calibri"/>
              </a:rPr>
              <a:t>R</a:t>
            </a:r>
            <a:r>
              <a:rPr lang="en-US" sz="3200" b="1" dirty="0" smtClean="0">
                <a:solidFill>
                  <a:schemeClr val="accent2"/>
                </a:solidFill>
                <a:effectLst>
                  <a:outerShdw blurRad="38100" dist="38100" dir="2700000" algn="tl">
                    <a:srgbClr val="DDDDDD"/>
                  </a:outerShdw>
                </a:effectLst>
                <a:latin typeface="Calibri"/>
                <a:cs typeface="Calibri"/>
              </a:rPr>
              <a:t>estriction </a:t>
            </a:r>
            <a:r>
              <a:rPr lang="en-US" sz="3200" b="1" dirty="0">
                <a:solidFill>
                  <a:schemeClr val="accent2"/>
                </a:solidFill>
                <a:effectLst>
                  <a:outerShdw blurRad="38100" dist="38100" dir="2700000" algn="tl">
                    <a:srgbClr val="DDDDDD"/>
                  </a:outerShdw>
                </a:effectLst>
                <a:latin typeface="Calibri"/>
                <a:cs typeface="Calibri"/>
              </a:rPr>
              <a:t>and </a:t>
            </a:r>
            <a:r>
              <a:rPr lang="en-US" sz="3200" b="1" dirty="0" smtClean="0">
                <a:solidFill>
                  <a:schemeClr val="accent2"/>
                </a:solidFill>
                <a:effectLst>
                  <a:outerShdw blurRad="38100" dist="38100" dir="2700000" algn="tl">
                    <a:srgbClr val="DDDDDD"/>
                  </a:outerShdw>
                </a:effectLst>
                <a:latin typeface="Calibri"/>
                <a:cs typeface="Calibri"/>
              </a:rPr>
              <a:t>Ligation</a:t>
            </a:r>
            <a:r>
              <a:rPr lang="en-US" sz="3200" dirty="0">
                <a:solidFill>
                  <a:schemeClr val="accent2"/>
                </a:solidFill>
                <a:latin typeface="Calibri"/>
                <a:cs typeface="Calibri"/>
              </a:rPr>
              <a:t/>
            </a:r>
            <a:br>
              <a:rPr lang="en-US" sz="3200" dirty="0">
                <a:solidFill>
                  <a:schemeClr val="accent2"/>
                </a:solidFill>
                <a:latin typeface="Calibri"/>
                <a:cs typeface="Calibri"/>
              </a:rPr>
            </a:br>
            <a:endParaRPr lang="en-US" sz="3200" dirty="0">
              <a:solidFill>
                <a:schemeClr val="accent2"/>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50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50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50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0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50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5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6" grpId="0" animBg="1"/>
      <p:bldP spid="20507" grpId="0" animBg="1"/>
      <p:bldP spid="20508" grpId="0" animBg="1"/>
      <p:bldP spid="20509" grpId="0" animBg="1"/>
      <p:bldP spid="20510" grpId="0" animBg="1"/>
      <p:bldP spid="20511" grpId="0"/>
      <p:bldP spid="205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4739" name="Object 3"/>
          <p:cNvGraphicFramePr>
            <a:graphicFrameLocks noChangeAspect="1"/>
          </p:cNvGraphicFramePr>
          <p:nvPr>
            <p:extLst>
              <p:ext uri="{D42A27DB-BD31-4B8C-83A1-F6EECF244321}">
                <p14:modId xmlns:p14="http://schemas.microsoft.com/office/powerpoint/2010/main" val="3112047423"/>
              </p:ext>
            </p:extLst>
          </p:nvPr>
        </p:nvGraphicFramePr>
        <p:xfrm>
          <a:off x="914400" y="2133600"/>
          <a:ext cx="7239000" cy="4481513"/>
        </p:xfrm>
        <a:graphic>
          <a:graphicData uri="http://schemas.openxmlformats.org/presentationml/2006/ole">
            <mc:AlternateContent xmlns:mc="http://schemas.openxmlformats.org/markup-compatibility/2006">
              <mc:Choice xmlns:v="urn:schemas-microsoft-com:vml" Requires="v">
                <p:oleObj spid="_x0000_s244823" name="Document" r:id="rId4" imgW="5486400" imgH="3398520" progId="Word.Document.8">
                  <p:embed/>
                </p:oleObj>
              </mc:Choice>
              <mc:Fallback>
                <p:oleObj name="Document" r:id="rId4" imgW="5486400" imgH="3398520"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133600"/>
                        <a:ext cx="7239000" cy="448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44740" name="Rectangle 4"/>
          <p:cNvSpPr>
            <a:spLocks noChangeArrowheads="1"/>
          </p:cNvSpPr>
          <p:nvPr/>
        </p:nvSpPr>
        <p:spPr bwMode="auto">
          <a:xfrm>
            <a:off x="3048000" y="2133600"/>
            <a:ext cx="914400" cy="2286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244741" name="Rectangle 5"/>
          <p:cNvSpPr>
            <a:spLocks noChangeArrowheads="1"/>
          </p:cNvSpPr>
          <p:nvPr/>
        </p:nvSpPr>
        <p:spPr bwMode="auto">
          <a:xfrm>
            <a:off x="838200" y="2819400"/>
            <a:ext cx="990600" cy="3810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244742" name="Rectangle 6"/>
          <p:cNvSpPr>
            <a:spLocks noChangeArrowheads="1"/>
          </p:cNvSpPr>
          <p:nvPr/>
        </p:nvSpPr>
        <p:spPr bwMode="auto">
          <a:xfrm>
            <a:off x="5867400" y="3581400"/>
            <a:ext cx="990600" cy="3810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244743" name="Text Box 7"/>
          <p:cNvSpPr txBox="1">
            <a:spLocks noChangeArrowheads="1"/>
          </p:cNvSpPr>
          <p:nvPr/>
        </p:nvSpPr>
        <p:spPr bwMode="auto">
          <a:xfrm>
            <a:off x="457200" y="2819400"/>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0000"/>
              </a:lnSpc>
              <a:spcBef>
                <a:spcPct val="50000"/>
              </a:spcBef>
              <a:buClrTx/>
              <a:buSzTx/>
              <a:buFontTx/>
              <a:buNone/>
            </a:pPr>
            <a:r>
              <a:rPr lang="en-US" sz="2000">
                <a:solidFill>
                  <a:schemeClr val="tx1"/>
                </a:solidFill>
                <a:latin typeface="Calibri"/>
                <a:cs typeface="Calibri"/>
              </a:rPr>
              <a:t>plasmid DNA</a:t>
            </a:r>
          </a:p>
        </p:txBody>
      </p:sp>
      <p:sp>
        <p:nvSpPr>
          <p:cNvPr id="244744" name="Text Box 8"/>
          <p:cNvSpPr txBox="1">
            <a:spLocks noChangeArrowheads="1"/>
          </p:cNvSpPr>
          <p:nvPr/>
        </p:nvSpPr>
        <p:spPr bwMode="auto">
          <a:xfrm>
            <a:off x="5943600" y="3581400"/>
            <a:ext cx="2362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0000"/>
              </a:lnSpc>
              <a:spcBef>
                <a:spcPct val="50000"/>
              </a:spcBef>
              <a:buClrTx/>
              <a:buSzTx/>
              <a:buFontTx/>
              <a:buNone/>
            </a:pPr>
            <a:r>
              <a:rPr lang="en-US" sz="2000">
                <a:solidFill>
                  <a:schemeClr val="tx1"/>
                </a:solidFill>
                <a:latin typeface="Calibri"/>
                <a:cs typeface="Calibri"/>
              </a:rPr>
              <a:t>restriction</a:t>
            </a:r>
          </a:p>
        </p:txBody>
      </p:sp>
      <p:sp>
        <p:nvSpPr>
          <p:cNvPr id="244745" name="Rectangle 9"/>
          <p:cNvSpPr>
            <a:spLocks noChangeArrowheads="1"/>
          </p:cNvSpPr>
          <p:nvPr/>
        </p:nvSpPr>
        <p:spPr bwMode="auto">
          <a:xfrm>
            <a:off x="4572000" y="5257800"/>
            <a:ext cx="990600" cy="3810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244746" name="Text Box 10"/>
          <p:cNvSpPr txBox="1">
            <a:spLocks noChangeArrowheads="1"/>
          </p:cNvSpPr>
          <p:nvPr/>
        </p:nvSpPr>
        <p:spPr bwMode="auto">
          <a:xfrm>
            <a:off x="4724400" y="5334000"/>
            <a:ext cx="2438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0000"/>
              </a:lnSpc>
              <a:spcBef>
                <a:spcPct val="50000"/>
              </a:spcBef>
              <a:buClrTx/>
              <a:buSzTx/>
              <a:buFontTx/>
              <a:buNone/>
            </a:pPr>
            <a:r>
              <a:rPr lang="en-US" sz="2000">
                <a:solidFill>
                  <a:schemeClr val="tx1"/>
                </a:solidFill>
                <a:latin typeface="Calibri"/>
                <a:cs typeface="Calibri"/>
              </a:rPr>
              <a:t>ligation</a:t>
            </a:r>
          </a:p>
        </p:txBody>
      </p:sp>
      <p:sp>
        <p:nvSpPr>
          <p:cNvPr id="244747" name="Rectangle 11"/>
          <p:cNvSpPr>
            <a:spLocks noChangeArrowheads="1"/>
          </p:cNvSpPr>
          <p:nvPr/>
        </p:nvSpPr>
        <p:spPr bwMode="auto">
          <a:xfrm>
            <a:off x="7010400" y="2743200"/>
            <a:ext cx="1219200" cy="4572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244748" name="Text Box 12"/>
          <p:cNvSpPr txBox="1">
            <a:spLocks noChangeArrowheads="1"/>
          </p:cNvSpPr>
          <p:nvPr/>
        </p:nvSpPr>
        <p:spPr bwMode="auto">
          <a:xfrm>
            <a:off x="6858000" y="2590800"/>
            <a:ext cx="2057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0000"/>
              </a:lnSpc>
              <a:spcBef>
                <a:spcPct val="50000"/>
              </a:spcBef>
              <a:buClrTx/>
              <a:buSzTx/>
              <a:buFontTx/>
              <a:buNone/>
            </a:pPr>
            <a:r>
              <a:rPr lang="en-US" sz="2000">
                <a:solidFill>
                  <a:schemeClr val="tx1"/>
                </a:solidFill>
                <a:latin typeface="Calibri"/>
                <a:cs typeface="Calibri"/>
              </a:rPr>
              <a:t>piece of DNA; e.g. insulin gene</a:t>
            </a:r>
          </a:p>
        </p:txBody>
      </p:sp>
      <p:sp>
        <p:nvSpPr>
          <p:cNvPr id="14" name="Rectangle 14"/>
          <p:cNvSpPr>
            <a:spLocks noChangeArrowheads="1"/>
          </p:cNvSpPr>
          <p:nvPr/>
        </p:nvSpPr>
        <p:spPr bwMode="auto">
          <a:xfrm>
            <a:off x="457200" y="228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eaLnBrk="1" hangingPunct="1"/>
            <a:r>
              <a:rPr lang="en-US" sz="3200" dirty="0">
                <a:solidFill>
                  <a:srgbClr val="000000"/>
                </a:solidFill>
                <a:latin typeface="Calibri"/>
                <a:cs typeface="Calibri"/>
              </a:rPr>
              <a:t/>
            </a:r>
            <a:br>
              <a:rPr lang="en-US" sz="3200" dirty="0">
                <a:solidFill>
                  <a:srgbClr val="000000"/>
                </a:solidFill>
                <a:latin typeface="Calibri"/>
                <a:cs typeface="Calibri"/>
              </a:rPr>
            </a:br>
            <a:r>
              <a:rPr lang="en-US" sz="3200" dirty="0">
                <a:solidFill>
                  <a:srgbClr val="000000"/>
                </a:solidFill>
                <a:latin typeface="Calibri"/>
                <a:cs typeface="Calibri"/>
              </a:rPr>
              <a:t/>
            </a:r>
            <a:br>
              <a:rPr lang="en-US" sz="3200" dirty="0">
                <a:solidFill>
                  <a:srgbClr val="000000"/>
                </a:solidFill>
                <a:latin typeface="Calibri"/>
                <a:cs typeface="Calibri"/>
              </a:rPr>
            </a:br>
            <a:r>
              <a:rPr lang="en-US" sz="3200" dirty="0">
                <a:solidFill>
                  <a:srgbClr val="000000"/>
                </a:solidFill>
                <a:latin typeface="Calibri"/>
                <a:cs typeface="Calibri"/>
              </a:rPr>
              <a:t/>
            </a:r>
            <a:br>
              <a:rPr lang="en-US" sz="3200" dirty="0">
                <a:solidFill>
                  <a:srgbClr val="000000"/>
                </a:solidFill>
                <a:latin typeface="Calibri"/>
                <a:cs typeface="Calibri"/>
              </a:rPr>
            </a:br>
            <a:r>
              <a:rPr lang="en-US" sz="3200" b="1" dirty="0" smtClean="0">
                <a:solidFill>
                  <a:schemeClr val="accent2"/>
                </a:solidFill>
                <a:effectLst>
                  <a:outerShdw blurRad="38100" dist="38100" dir="2700000" algn="tl">
                    <a:srgbClr val="DDDDDD"/>
                  </a:outerShdw>
                </a:effectLst>
                <a:latin typeface="Calibri"/>
                <a:cs typeface="Calibri"/>
              </a:rPr>
              <a:t>How do I insert a gene into a plasmid ?</a:t>
            </a:r>
            <a:r>
              <a:rPr lang="en-US" sz="3200" dirty="0">
                <a:solidFill>
                  <a:srgbClr val="000000"/>
                </a:solidFill>
                <a:latin typeface="Calibri"/>
                <a:cs typeface="Calibri"/>
              </a:rPr>
              <a:t/>
            </a:r>
            <a:br>
              <a:rPr lang="en-US" sz="3200" dirty="0">
                <a:solidFill>
                  <a:srgbClr val="000000"/>
                </a:solidFill>
                <a:latin typeface="Calibri"/>
                <a:cs typeface="Calibri"/>
              </a:rPr>
            </a:br>
            <a:endParaRPr lang="en-US" sz="3200" dirty="0">
              <a:solidFill>
                <a:srgbClr val="000000"/>
              </a:solidFill>
              <a:latin typeface="Calibri"/>
              <a:cs typeface="Calibri"/>
            </a:endParaRPr>
          </a:p>
        </p:txBody>
      </p:sp>
      <p:sp>
        <p:nvSpPr>
          <p:cNvPr id="15" name="Rectangle 32"/>
          <p:cNvSpPr>
            <a:spLocks noChangeArrowheads="1"/>
          </p:cNvSpPr>
          <p:nvPr/>
        </p:nvSpPr>
        <p:spPr bwMode="auto">
          <a:xfrm>
            <a:off x="2209800" y="1452563"/>
            <a:ext cx="4208804" cy="98693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dirty="0">
                <a:solidFill>
                  <a:schemeClr val="accent2"/>
                </a:solidFill>
                <a:effectLst>
                  <a:outerShdw blurRad="38100" dist="38100" dir="2700000" algn="tl">
                    <a:srgbClr val="DDDDDD"/>
                  </a:outerShdw>
                </a:effectLst>
                <a:latin typeface="Calibri"/>
                <a:cs typeface="Calibri"/>
              </a:rPr>
              <a:t>R</a:t>
            </a:r>
            <a:r>
              <a:rPr lang="en-US" sz="3200" b="1" dirty="0" smtClean="0">
                <a:solidFill>
                  <a:schemeClr val="accent2"/>
                </a:solidFill>
                <a:effectLst>
                  <a:outerShdw blurRad="38100" dist="38100" dir="2700000" algn="tl">
                    <a:srgbClr val="DDDDDD"/>
                  </a:outerShdw>
                </a:effectLst>
                <a:latin typeface="Calibri"/>
                <a:cs typeface="Calibri"/>
              </a:rPr>
              <a:t>estriction </a:t>
            </a:r>
            <a:r>
              <a:rPr lang="en-US" sz="3200" b="1" dirty="0">
                <a:solidFill>
                  <a:schemeClr val="accent2"/>
                </a:solidFill>
                <a:effectLst>
                  <a:outerShdw blurRad="38100" dist="38100" dir="2700000" algn="tl">
                    <a:srgbClr val="DDDDDD"/>
                  </a:outerShdw>
                </a:effectLst>
                <a:latin typeface="Calibri"/>
                <a:cs typeface="Calibri"/>
              </a:rPr>
              <a:t>and </a:t>
            </a:r>
            <a:r>
              <a:rPr lang="en-US" sz="3200" b="1" dirty="0" smtClean="0">
                <a:solidFill>
                  <a:schemeClr val="accent2"/>
                </a:solidFill>
                <a:effectLst>
                  <a:outerShdw blurRad="38100" dist="38100" dir="2700000" algn="tl">
                    <a:srgbClr val="DDDDDD"/>
                  </a:outerShdw>
                </a:effectLst>
                <a:latin typeface="Calibri"/>
                <a:cs typeface="Calibri"/>
              </a:rPr>
              <a:t>Ligation</a:t>
            </a:r>
            <a:r>
              <a:rPr lang="en-US" sz="3200" dirty="0">
                <a:solidFill>
                  <a:schemeClr val="accent2"/>
                </a:solidFill>
                <a:latin typeface="Calibri"/>
                <a:cs typeface="Calibri"/>
              </a:rPr>
              <a:t/>
            </a:r>
            <a:br>
              <a:rPr lang="en-US" sz="3200" dirty="0">
                <a:solidFill>
                  <a:schemeClr val="accent2"/>
                </a:solidFill>
                <a:latin typeface="Calibri"/>
                <a:cs typeface="Calibri"/>
              </a:rPr>
            </a:br>
            <a:endParaRPr lang="en-US" sz="3200" dirty="0">
              <a:solidFill>
                <a:schemeClr val="accent2"/>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0" y="1052736"/>
            <a:ext cx="9144000" cy="2376264"/>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smtClean="0">
                <a:solidFill>
                  <a:srgbClr val="333399"/>
                </a:solidFill>
                <a:effectLst>
                  <a:outerShdw blurRad="38100" dist="38100" dir="2700000" algn="tl">
                    <a:srgbClr val="DDDDDD"/>
                  </a:outerShdw>
                </a:effectLst>
                <a:latin typeface="Calibri"/>
                <a:cs typeface="Calibri"/>
              </a:rPr>
              <a:t>How can I test if the gene of interest has been inserted into the plasmid ?</a:t>
            </a:r>
            <a:br>
              <a:rPr lang="en-GB" sz="3200" b="1" dirty="0" smtClean="0">
                <a:solidFill>
                  <a:srgbClr val="333399"/>
                </a:solidFill>
                <a:effectLst>
                  <a:outerShdw blurRad="38100" dist="38100" dir="2700000" algn="tl">
                    <a:srgbClr val="DDDDDD"/>
                  </a:outerShdw>
                </a:effectLst>
                <a:latin typeface="Calibri"/>
                <a:cs typeface="Calibri"/>
              </a:rPr>
            </a:br>
            <a:r>
              <a:rPr lang="en-GB" sz="3200" dirty="0">
                <a:solidFill>
                  <a:srgbClr val="333399"/>
                </a:solidFill>
                <a:latin typeface="Calibri"/>
                <a:cs typeface="Calibri"/>
              </a:rPr>
              <a:t/>
            </a:r>
            <a:br>
              <a:rPr lang="en-GB" sz="3200" dirty="0">
                <a:solidFill>
                  <a:srgbClr val="333399"/>
                </a:solidFill>
                <a:latin typeface="Calibri"/>
                <a:cs typeface="Calibri"/>
              </a:rPr>
            </a:br>
            <a:r>
              <a:rPr lang="en-GB" sz="3200" dirty="0" smtClean="0">
                <a:solidFill>
                  <a:srgbClr val="333399"/>
                </a:solidFill>
                <a:latin typeface="Calibri"/>
                <a:cs typeface="Calibri"/>
              </a:rPr>
              <a:t> </a:t>
            </a:r>
            <a:r>
              <a:rPr lang="en-GB" sz="3200" b="1" dirty="0" smtClean="0">
                <a:solidFill>
                  <a:srgbClr val="333399"/>
                </a:solidFill>
                <a:effectLst>
                  <a:outerShdw blurRad="38100" dist="38100" dir="2700000" algn="tl">
                    <a:srgbClr val="DDDDDD"/>
                  </a:outerShdw>
                </a:effectLst>
                <a:latin typeface="Calibri"/>
                <a:cs typeface="Calibri"/>
              </a:rPr>
              <a:t>The </a:t>
            </a:r>
            <a:r>
              <a:rPr lang="en-GB" sz="3200" b="1" dirty="0" smtClean="0">
                <a:solidFill>
                  <a:srgbClr val="333399"/>
                </a:solidFill>
                <a:effectLst>
                  <a:outerShdw blurRad="38100" dist="38100" dir="2700000" algn="tl">
                    <a:srgbClr val="DDDDDD"/>
                  </a:outerShdw>
                </a:effectLst>
                <a:latin typeface="Calibri"/>
                <a:cs typeface="Calibri"/>
              </a:rPr>
              <a:t>B</a:t>
            </a:r>
            <a:r>
              <a:rPr lang="en-GB" sz="3200" b="1" dirty="0" smtClean="0">
                <a:solidFill>
                  <a:srgbClr val="333399"/>
                </a:solidFill>
                <a:effectLst>
                  <a:outerShdw blurRad="38100" dist="38100" dir="2700000" algn="tl">
                    <a:srgbClr val="DDDDDD"/>
                  </a:outerShdw>
                </a:effectLst>
                <a:latin typeface="Calibri"/>
                <a:cs typeface="Calibri"/>
              </a:rPr>
              <a:t>lue-White </a:t>
            </a:r>
            <a:r>
              <a:rPr lang="en-GB" sz="3200" b="1" dirty="0">
                <a:solidFill>
                  <a:srgbClr val="333399"/>
                </a:solidFill>
                <a:effectLst>
                  <a:outerShdw blurRad="38100" dist="38100" dir="2700000" algn="tl">
                    <a:srgbClr val="DDDDDD"/>
                  </a:outerShdw>
                </a:effectLst>
                <a:latin typeface="Calibri"/>
                <a:cs typeface="Calibri"/>
              </a:rPr>
              <a:t>selection</a:t>
            </a:r>
            <a:r>
              <a:rPr lang="en-GB" sz="3200" b="1" dirty="0" smtClean="0">
                <a:solidFill>
                  <a:srgbClr val="333399"/>
                </a:solidFill>
                <a:latin typeface="Calibri"/>
                <a:cs typeface="Calibri"/>
              </a:rPr>
              <a:t> </a:t>
            </a:r>
            <a:r>
              <a:rPr lang="en-GB" sz="3200" b="1" dirty="0">
                <a:solidFill>
                  <a:srgbClr val="333399"/>
                </a:solidFill>
                <a:effectLst>
                  <a:outerShdw blurRad="38100" dist="38100" dir="2700000" algn="tl">
                    <a:srgbClr val="DDDDDD"/>
                  </a:outerShdw>
                </a:effectLst>
                <a:latin typeface="Calibri"/>
                <a:cs typeface="Calibri"/>
              </a:rPr>
              <a:t/>
            </a:r>
            <a:br>
              <a:rPr lang="en-GB" sz="3200" b="1" dirty="0">
                <a:solidFill>
                  <a:srgbClr val="333399"/>
                </a:solidFill>
                <a:effectLst>
                  <a:outerShdw blurRad="38100" dist="38100" dir="2700000" algn="tl">
                    <a:srgbClr val="DDDDDD"/>
                  </a:outerShdw>
                </a:effectLst>
                <a:latin typeface="Calibri"/>
                <a:cs typeface="Calibri"/>
              </a:rPr>
            </a:br>
            <a:r>
              <a:rPr lang="en-GB" sz="3200" b="1" dirty="0">
                <a:solidFill>
                  <a:srgbClr val="333399"/>
                </a:solidFill>
                <a:effectLst>
                  <a:outerShdw blurRad="38100" dist="38100" dir="2700000" algn="tl">
                    <a:srgbClr val="DDDDDD"/>
                  </a:outerShdw>
                </a:effectLst>
                <a:latin typeface="Calibri"/>
                <a:cs typeface="Calibri"/>
              </a:rPr>
              <a:t/>
            </a:r>
            <a:br>
              <a:rPr lang="en-GB" sz="3200" b="1" dirty="0">
                <a:solidFill>
                  <a:srgbClr val="333399"/>
                </a:solidFill>
                <a:effectLst>
                  <a:outerShdw blurRad="38100" dist="38100" dir="2700000" algn="tl">
                    <a:srgbClr val="DDDDDD"/>
                  </a:outerShdw>
                </a:effectLst>
                <a:latin typeface="Calibri"/>
                <a:cs typeface="Calibri"/>
              </a:rPr>
            </a:br>
            <a:r>
              <a:rPr lang="en-GB" sz="3200" b="1" dirty="0">
                <a:solidFill>
                  <a:srgbClr val="333399"/>
                </a:solidFill>
                <a:effectLst>
                  <a:outerShdw blurRad="38100" dist="38100" dir="2700000" algn="tl">
                    <a:srgbClr val="DDDDDD"/>
                  </a:outerShdw>
                </a:effectLst>
                <a:latin typeface="Calibri"/>
                <a:cs typeface="Calibri"/>
              </a:rPr>
              <a:t/>
            </a:r>
            <a:br>
              <a:rPr lang="en-GB" sz="3200" b="1" dirty="0">
                <a:solidFill>
                  <a:srgbClr val="333399"/>
                </a:solidFill>
                <a:effectLst>
                  <a:outerShdw blurRad="38100" dist="38100" dir="2700000" algn="tl">
                    <a:srgbClr val="DDDDDD"/>
                  </a:outerShdw>
                </a:effectLst>
                <a:latin typeface="Calibri"/>
                <a:cs typeface="Calibri"/>
              </a:rPr>
            </a:br>
            <a:endParaRPr lang="en-GB" sz="32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98" name="Picture 54"/>
          <p:cNvPicPr>
            <a:picLocks noChangeAspect="1" noChangeArrowheads="1"/>
          </p:cNvPicPr>
          <p:nvPr/>
        </p:nvPicPr>
        <p:blipFill>
          <a:blip r:embed="rId3">
            <a:extLst>
              <a:ext uri="{28A0092B-C50C-407E-A947-70E740481C1C}">
                <a14:useLocalDpi xmlns:a14="http://schemas.microsoft.com/office/drawing/2010/main" val="0"/>
              </a:ext>
            </a:extLst>
          </a:blip>
          <a:srcRect r="1370"/>
          <a:stretch>
            <a:fillRect/>
          </a:stretch>
        </p:blipFill>
        <p:spPr bwMode="auto">
          <a:xfrm>
            <a:off x="1600200" y="2057400"/>
            <a:ext cx="3657600" cy="38100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36600" name="Rectangle 56"/>
          <p:cNvSpPr>
            <a:spLocks noChangeArrowheads="1"/>
          </p:cNvSpPr>
          <p:nvPr/>
        </p:nvSpPr>
        <p:spPr bwMode="auto">
          <a:xfrm>
            <a:off x="3810000" y="1981200"/>
            <a:ext cx="1828800" cy="1828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236547" name="Freeform 3"/>
          <p:cNvSpPr>
            <a:spLocks/>
          </p:cNvSpPr>
          <p:nvPr/>
        </p:nvSpPr>
        <p:spPr bwMode="auto">
          <a:xfrm>
            <a:off x="5715000" y="4678363"/>
            <a:ext cx="2693988" cy="1417637"/>
          </a:xfrm>
          <a:custGeom>
            <a:avLst/>
            <a:gdLst>
              <a:gd name="T0" fmla="*/ 526 w 5300"/>
              <a:gd name="T1" fmla="*/ 2 h 3320"/>
              <a:gd name="T2" fmla="*/ 470 w 5300"/>
              <a:gd name="T3" fmla="*/ 7 h 3320"/>
              <a:gd name="T4" fmla="*/ 389 w 5300"/>
              <a:gd name="T5" fmla="*/ 26 h 3320"/>
              <a:gd name="T6" fmla="*/ 290 w 5300"/>
              <a:gd name="T7" fmla="*/ 67 h 3320"/>
              <a:gd name="T8" fmla="*/ 201 w 5300"/>
              <a:gd name="T9" fmla="*/ 127 h 3320"/>
              <a:gd name="T10" fmla="*/ 127 w 5300"/>
              <a:gd name="T11" fmla="*/ 201 h 3320"/>
              <a:gd name="T12" fmla="*/ 67 w 5300"/>
              <a:gd name="T13" fmla="*/ 290 h 3320"/>
              <a:gd name="T14" fmla="*/ 26 w 5300"/>
              <a:gd name="T15" fmla="*/ 389 h 3320"/>
              <a:gd name="T16" fmla="*/ 7 w 5300"/>
              <a:gd name="T17" fmla="*/ 470 h 3320"/>
              <a:gd name="T18" fmla="*/ 2 w 5300"/>
              <a:gd name="T19" fmla="*/ 526 h 3320"/>
              <a:gd name="T20" fmla="*/ 0 w 5300"/>
              <a:gd name="T21" fmla="*/ 2767 h 3320"/>
              <a:gd name="T22" fmla="*/ 3 w 5300"/>
              <a:gd name="T23" fmla="*/ 2824 h 3320"/>
              <a:gd name="T24" fmla="*/ 11 w 5300"/>
              <a:gd name="T25" fmla="*/ 2879 h 3320"/>
              <a:gd name="T26" fmla="*/ 44 w 5300"/>
              <a:gd name="T27" fmla="*/ 2983 h 3320"/>
              <a:gd name="T28" fmla="*/ 95 w 5300"/>
              <a:gd name="T29" fmla="*/ 3077 h 3320"/>
              <a:gd name="T30" fmla="*/ 163 w 5300"/>
              <a:gd name="T31" fmla="*/ 3158 h 3320"/>
              <a:gd name="T32" fmla="*/ 244 w 5300"/>
              <a:gd name="T33" fmla="*/ 3226 h 3320"/>
              <a:gd name="T34" fmla="*/ 338 w 5300"/>
              <a:gd name="T35" fmla="*/ 3276 h 3320"/>
              <a:gd name="T36" fmla="*/ 442 w 5300"/>
              <a:gd name="T37" fmla="*/ 3310 h 3320"/>
              <a:gd name="T38" fmla="*/ 496 w 5300"/>
              <a:gd name="T39" fmla="*/ 3318 h 3320"/>
              <a:gd name="T40" fmla="*/ 554 w 5300"/>
              <a:gd name="T41" fmla="*/ 3320 h 3320"/>
              <a:gd name="T42" fmla="*/ 4775 w 5300"/>
              <a:gd name="T43" fmla="*/ 3319 h 3320"/>
              <a:gd name="T44" fmla="*/ 4831 w 5300"/>
              <a:gd name="T45" fmla="*/ 3314 h 3320"/>
              <a:gd name="T46" fmla="*/ 4912 w 5300"/>
              <a:gd name="T47" fmla="*/ 3295 h 3320"/>
              <a:gd name="T48" fmla="*/ 5010 w 5300"/>
              <a:gd name="T49" fmla="*/ 3254 h 3320"/>
              <a:gd name="T50" fmla="*/ 5099 w 5300"/>
              <a:gd name="T51" fmla="*/ 3194 h 3320"/>
              <a:gd name="T52" fmla="*/ 5174 w 5300"/>
              <a:gd name="T53" fmla="*/ 3120 h 3320"/>
              <a:gd name="T54" fmla="*/ 5234 w 5300"/>
              <a:gd name="T55" fmla="*/ 3030 h 3320"/>
              <a:gd name="T56" fmla="*/ 5275 w 5300"/>
              <a:gd name="T57" fmla="*/ 2932 h 3320"/>
              <a:gd name="T58" fmla="*/ 5294 w 5300"/>
              <a:gd name="T59" fmla="*/ 2851 h 3320"/>
              <a:gd name="T60" fmla="*/ 5299 w 5300"/>
              <a:gd name="T61" fmla="*/ 2795 h 3320"/>
              <a:gd name="T62" fmla="*/ 5300 w 5300"/>
              <a:gd name="T63" fmla="*/ 554 h 3320"/>
              <a:gd name="T64" fmla="*/ 5298 w 5300"/>
              <a:gd name="T65" fmla="*/ 496 h 3320"/>
              <a:gd name="T66" fmla="*/ 5290 w 5300"/>
              <a:gd name="T67" fmla="*/ 442 h 3320"/>
              <a:gd name="T68" fmla="*/ 5256 w 5300"/>
              <a:gd name="T69" fmla="*/ 338 h 3320"/>
              <a:gd name="T70" fmla="*/ 5206 w 5300"/>
              <a:gd name="T71" fmla="*/ 244 h 3320"/>
              <a:gd name="T72" fmla="*/ 5138 w 5300"/>
              <a:gd name="T73" fmla="*/ 163 h 3320"/>
              <a:gd name="T74" fmla="*/ 5057 w 5300"/>
              <a:gd name="T75" fmla="*/ 95 h 3320"/>
              <a:gd name="T76" fmla="*/ 4962 w 5300"/>
              <a:gd name="T77" fmla="*/ 44 h 3320"/>
              <a:gd name="T78" fmla="*/ 4859 w 5300"/>
              <a:gd name="T79" fmla="*/ 11 h 3320"/>
              <a:gd name="T80" fmla="*/ 4804 w 5300"/>
              <a:gd name="T81" fmla="*/ 3 h 3320"/>
              <a:gd name="T82" fmla="*/ 4747 w 5300"/>
              <a:gd name="T83" fmla="*/ 0 h 3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00" h="3320">
                <a:moveTo>
                  <a:pt x="554" y="0"/>
                </a:moveTo>
                <a:lnTo>
                  <a:pt x="526" y="2"/>
                </a:lnTo>
                <a:lnTo>
                  <a:pt x="496" y="3"/>
                </a:lnTo>
                <a:lnTo>
                  <a:pt x="470" y="7"/>
                </a:lnTo>
                <a:lnTo>
                  <a:pt x="442" y="11"/>
                </a:lnTo>
                <a:lnTo>
                  <a:pt x="389" y="26"/>
                </a:lnTo>
                <a:lnTo>
                  <a:pt x="338" y="44"/>
                </a:lnTo>
                <a:lnTo>
                  <a:pt x="290" y="67"/>
                </a:lnTo>
                <a:lnTo>
                  <a:pt x="244" y="95"/>
                </a:lnTo>
                <a:lnTo>
                  <a:pt x="201" y="127"/>
                </a:lnTo>
                <a:lnTo>
                  <a:pt x="163" y="163"/>
                </a:lnTo>
                <a:lnTo>
                  <a:pt x="127" y="201"/>
                </a:lnTo>
                <a:lnTo>
                  <a:pt x="95" y="244"/>
                </a:lnTo>
                <a:lnTo>
                  <a:pt x="67" y="290"/>
                </a:lnTo>
                <a:lnTo>
                  <a:pt x="44" y="338"/>
                </a:lnTo>
                <a:lnTo>
                  <a:pt x="26" y="389"/>
                </a:lnTo>
                <a:lnTo>
                  <a:pt x="11" y="442"/>
                </a:lnTo>
                <a:lnTo>
                  <a:pt x="7" y="470"/>
                </a:lnTo>
                <a:lnTo>
                  <a:pt x="3" y="496"/>
                </a:lnTo>
                <a:lnTo>
                  <a:pt x="2" y="526"/>
                </a:lnTo>
                <a:lnTo>
                  <a:pt x="0" y="554"/>
                </a:lnTo>
                <a:lnTo>
                  <a:pt x="0" y="2767"/>
                </a:lnTo>
                <a:lnTo>
                  <a:pt x="2" y="2795"/>
                </a:lnTo>
                <a:lnTo>
                  <a:pt x="3" y="2824"/>
                </a:lnTo>
                <a:lnTo>
                  <a:pt x="7" y="2851"/>
                </a:lnTo>
                <a:lnTo>
                  <a:pt x="11" y="2879"/>
                </a:lnTo>
                <a:lnTo>
                  <a:pt x="26" y="2932"/>
                </a:lnTo>
                <a:lnTo>
                  <a:pt x="44" y="2983"/>
                </a:lnTo>
                <a:lnTo>
                  <a:pt x="67" y="3030"/>
                </a:lnTo>
                <a:lnTo>
                  <a:pt x="95" y="3077"/>
                </a:lnTo>
                <a:lnTo>
                  <a:pt x="127" y="3120"/>
                </a:lnTo>
                <a:lnTo>
                  <a:pt x="163" y="3158"/>
                </a:lnTo>
                <a:lnTo>
                  <a:pt x="201" y="3194"/>
                </a:lnTo>
                <a:lnTo>
                  <a:pt x="244" y="3226"/>
                </a:lnTo>
                <a:lnTo>
                  <a:pt x="290" y="3254"/>
                </a:lnTo>
                <a:lnTo>
                  <a:pt x="338" y="3276"/>
                </a:lnTo>
                <a:lnTo>
                  <a:pt x="389" y="3295"/>
                </a:lnTo>
                <a:lnTo>
                  <a:pt x="442" y="3310"/>
                </a:lnTo>
                <a:lnTo>
                  <a:pt x="470" y="3314"/>
                </a:lnTo>
                <a:lnTo>
                  <a:pt x="496" y="3318"/>
                </a:lnTo>
                <a:lnTo>
                  <a:pt x="526" y="3319"/>
                </a:lnTo>
                <a:lnTo>
                  <a:pt x="554" y="3320"/>
                </a:lnTo>
                <a:lnTo>
                  <a:pt x="4747" y="3320"/>
                </a:lnTo>
                <a:lnTo>
                  <a:pt x="4775" y="3319"/>
                </a:lnTo>
                <a:lnTo>
                  <a:pt x="4804" y="3318"/>
                </a:lnTo>
                <a:lnTo>
                  <a:pt x="4831" y="3314"/>
                </a:lnTo>
                <a:lnTo>
                  <a:pt x="4859" y="3310"/>
                </a:lnTo>
                <a:lnTo>
                  <a:pt x="4912" y="3295"/>
                </a:lnTo>
                <a:lnTo>
                  <a:pt x="4962" y="3276"/>
                </a:lnTo>
                <a:lnTo>
                  <a:pt x="5010" y="3254"/>
                </a:lnTo>
                <a:lnTo>
                  <a:pt x="5057" y="3226"/>
                </a:lnTo>
                <a:lnTo>
                  <a:pt x="5099" y="3194"/>
                </a:lnTo>
                <a:lnTo>
                  <a:pt x="5138" y="3158"/>
                </a:lnTo>
                <a:lnTo>
                  <a:pt x="5174" y="3120"/>
                </a:lnTo>
                <a:lnTo>
                  <a:pt x="5206" y="3077"/>
                </a:lnTo>
                <a:lnTo>
                  <a:pt x="5234" y="3030"/>
                </a:lnTo>
                <a:lnTo>
                  <a:pt x="5256" y="2983"/>
                </a:lnTo>
                <a:lnTo>
                  <a:pt x="5275" y="2932"/>
                </a:lnTo>
                <a:lnTo>
                  <a:pt x="5290" y="2879"/>
                </a:lnTo>
                <a:lnTo>
                  <a:pt x="5294" y="2851"/>
                </a:lnTo>
                <a:lnTo>
                  <a:pt x="5298" y="2824"/>
                </a:lnTo>
                <a:lnTo>
                  <a:pt x="5299" y="2795"/>
                </a:lnTo>
                <a:lnTo>
                  <a:pt x="5300" y="2767"/>
                </a:lnTo>
                <a:lnTo>
                  <a:pt x="5300" y="554"/>
                </a:lnTo>
                <a:lnTo>
                  <a:pt x="5299" y="526"/>
                </a:lnTo>
                <a:lnTo>
                  <a:pt x="5298" y="496"/>
                </a:lnTo>
                <a:lnTo>
                  <a:pt x="5294" y="470"/>
                </a:lnTo>
                <a:lnTo>
                  <a:pt x="5290" y="442"/>
                </a:lnTo>
                <a:lnTo>
                  <a:pt x="5275" y="389"/>
                </a:lnTo>
                <a:lnTo>
                  <a:pt x="5256" y="338"/>
                </a:lnTo>
                <a:lnTo>
                  <a:pt x="5234" y="290"/>
                </a:lnTo>
                <a:lnTo>
                  <a:pt x="5206" y="244"/>
                </a:lnTo>
                <a:lnTo>
                  <a:pt x="5174" y="201"/>
                </a:lnTo>
                <a:lnTo>
                  <a:pt x="5138" y="163"/>
                </a:lnTo>
                <a:lnTo>
                  <a:pt x="5099" y="127"/>
                </a:lnTo>
                <a:lnTo>
                  <a:pt x="5057" y="95"/>
                </a:lnTo>
                <a:lnTo>
                  <a:pt x="5010" y="67"/>
                </a:lnTo>
                <a:lnTo>
                  <a:pt x="4962" y="44"/>
                </a:lnTo>
                <a:lnTo>
                  <a:pt x="4912" y="26"/>
                </a:lnTo>
                <a:lnTo>
                  <a:pt x="4859" y="11"/>
                </a:lnTo>
                <a:lnTo>
                  <a:pt x="4831" y="7"/>
                </a:lnTo>
                <a:lnTo>
                  <a:pt x="4804" y="3"/>
                </a:lnTo>
                <a:lnTo>
                  <a:pt x="4775" y="2"/>
                </a:lnTo>
                <a:lnTo>
                  <a:pt x="4747" y="0"/>
                </a:lnTo>
                <a:lnTo>
                  <a:pt x="55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latin typeface="Calibri"/>
              <a:cs typeface="Calibri"/>
            </a:endParaRPr>
          </a:p>
        </p:txBody>
      </p:sp>
      <p:sp>
        <p:nvSpPr>
          <p:cNvPr id="236548" name="Freeform 4"/>
          <p:cNvSpPr>
            <a:spLocks/>
          </p:cNvSpPr>
          <p:nvPr/>
        </p:nvSpPr>
        <p:spPr bwMode="auto">
          <a:xfrm>
            <a:off x="6561138" y="5211763"/>
            <a:ext cx="1822450" cy="579437"/>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latin typeface="Calibri"/>
              <a:cs typeface="Calibri"/>
            </a:endParaRPr>
          </a:p>
        </p:txBody>
      </p:sp>
      <p:sp>
        <p:nvSpPr>
          <p:cNvPr id="236549" name="Freeform 5"/>
          <p:cNvSpPr>
            <a:spLocks/>
          </p:cNvSpPr>
          <p:nvPr/>
        </p:nvSpPr>
        <p:spPr bwMode="auto">
          <a:xfrm>
            <a:off x="6600825" y="5191125"/>
            <a:ext cx="1822450" cy="579438"/>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latin typeface="Calibri"/>
              <a:cs typeface="Calibri"/>
            </a:endParaRPr>
          </a:p>
        </p:txBody>
      </p:sp>
      <p:sp>
        <p:nvSpPr>
          <p:cNvPr id="236554" name="Freeform 10"/>
          <p:cNvSpPr>
            <a:spLocks/>
          </p:cNvSpPr>
          <p:nvPr/>
        </p:nvSpPr>
        <p:spPr bwMode="auto">
          <a:xfrm rot="-2527701">
            <a:off x="1905000" y="3352800"/>
            <a:ext cx="1143000" cy="3048000"/>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latin typeface="Calibri"/>
              <a:cs typeface="Calibri"/>
            </a:endParaRPr>
          </a:p>
        </p:txBody>
      </p:sp>
      <p:sp>
        <p:nvSpPr>
          <p:cNvPr id="236555" name="Freeform 11"/>
          <p:cNvSpPr>
            <a:spLocks/>
          </p:cNvSpPr>
          <p:nvPr/>
        </p:nvSpPr>
        <p:spPr bwMode="auto">
          <a:xfrm rot="-795823">
            <a:off x="4033838" y="2120900"/>
            <a:ext cx="1141412" cy="3195638"/>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3366FF"/>
          </a:solidFill>
          <a:ln w="6350">
            <a:solidFill>
              <a:srgbClr val="000000"/>
            </a:solidFill>
            <a:prstDash val="solid"/>
            <a:round/>
            <a:headEnd/>
            <a:tailEnd/>
          </a:ln>
        </p:spPr>
        <p:txBody>
          <a:bodyPr/>
          <a:lstStyle/>
          <a:p>
            <a:endParaRPr lang="de-DE">
              <a:latin typeface="Calibri"/>
              <a:cs typeface="Calibri"/>
            </a:endParaRPr>
          </a:p>
        </p:txBody>
      </p:sp>
      <p:sp>
        <p:nvSpPr>
          <p:cNvPr id="236563" name="Rectangle 19"/>
          <p:cNvSpPr>
            <a:spLocks noChangeArrowheads="1"/>
          </p:cNvSpPr>
          <p:nvPr/>
        </p:nvSpPr>
        <p:spPr bwMode="auto">
          <a:xfrm>
            <a:off x="3570288" y="3922713"/>
            <a:ext cx="1687512"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atin typeface="Calibri"/>
              <a:cs typeface="Calibri"/>
            </a:endParaRPr>
          </a:p>
        </p:txBody>
      </p:sp>
      <p:sp>
        <p:nvSpPr>
          <p:cNvPr id="236569" name="Rectangle 25"/>
          <p:cNvSpPr>
            <a:spLocks noChangeArrowheads="1"/>
          </p:cNvSpPr>
          <p:nvPr/>
        </p:nvSpPr>
        <p:spPr bwMode="auto">
          <a:xfrm>
            <a:off x="1238250" y="2720975"/>
            <a:ext cx="9128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atin typeface="Calibri"/>
              <a:cs typeface="Calibri"/>
            </a:endParaRPr>
          </a:p>
        </p:txBody>
      </p:sp>
      <p:sp>
        <p:nvSpPr>
          <p:cNvPr id="236570" name="Rectangle 26"/>
          <p:cNvSpPr>
            <a:spLocks noChangeArrowheads="1"/>
          </p:cNvSpPr>
          <p:nvPr/>
        </p:nvSpPr>
        <p:spPr bwMode="auto">
          <a:xfrm>
            <a:off x="179512" y="5590081"/>
            <a:ext cx="1872208" cy="503215"/>
          </a:xfrm>
          <a:prstGeom prst="rect">
            <a:avLst/>
          </a:prstGeom>
          <a:solidFill>
            <a:srgbClr val="FFFA2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GB" sz="1800" b="1" dirty="0" smtClean="0">
                <a:solidFill>
                  <a:srgbClr val="000000"/>
                </a:solidFill>
                <a:latin typeface="Calibri"/>
                <a:cs typeface="Calibri"/>
              </a:rPr>
              <a:t>ampicillin resistance gene</a:t>
            </a:r>
            <a:endParaRPr lang="en-GB" sz="1800" dirty="0">
              <a:latin typeface="Calibri"/>
              <a:cs typeface="Calibri"/>
            </a:endParaRPr>
          </a:p>
        </p:txBody>
      </p:sp>
      <p:sp>
        <p:nvSpPr>
          <p:cNvPr id="236590" name="Line 46"/>
          <p:cNvSpPr>
            <a:spLocks noChangeShapeType="1"/>
          </p:cNvSpPr>
          <p:nvPr/>
        </p:nvSpPr>
        <p:spPr bwMode="auto">
          <a:xfrm flipV="1">
            <a:off x="4800600" y="3581400"/>
            <a:ext cx="304800" cy="76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latin typeface="Calibri"/>
              <a:cs typeface="Calibri"/>
            </a:endParaRPr>
          </a:p>
        </p:txBody>
      </p:sp>
      <p:sp>
        <p:nvSpPr>
          <p:cNvPr id="236592" name="Line 48"/>
          <p:cNvSpPr>
            <a:spLocks noChangeShapeType="1"/>
          </p:cNvSpPr>
          <p:nvPr/>
        </p:nvSpPr>
        <p:spPr bwMode="auto">
          <a:xfrm flipV="1">
            <a:off x="4800600" y="3733800"/>
            <a:ext cx="381000" cy="76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latin typeface="Calibri"/>
              <a:cs typeface="Calibri"/>
            </a:endParaRPr>
          </a:p>
        </p:txBody>
      </p:sp>
      <p:sp>
        <p:nvSpPr>
          <p:cNvPr id="236593" name="Line 49"/>
          <p:cNvSpPr>
            <a:spLocks noChangeShapeType="1"/>
          </p:cNvSpPr>
          <p:nvPr/>
        </p:nvSpPr>
        <p:spPr bwMode="auto">
          <a:xfrm flipV="1">
            <a:off x="4800600" y="3657600"/>
            <a:ext cx="381000" cy="76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latin typeface="Calibri"/>
              <a:cs typeface="Calibri"/>
            </a:endParaRPr>
          </a:p>
        </p:txBody>
      </p:sp>
      <p:sp>
        <p:nvSpPr>
          <p:cNvPr id="236599" name="Text Box 55"/>
          <p:cNvSpPr txBox="1">
            <a:spLocks noChangeArrowheads="1"/>
          </p:cNvSpPr>
          <p:nvPr/>
        </p:nvSpPr>
        <p:spPr bwMode="auto">
          <a:xfrm>
            <a:off x="3032125" y="2127250"/>
            <a:ext cx="573144"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CH">
                <a:solidFill>
                  <a:schemeClr val="tx1"/>
                </a:solidFill>
                <a:latin typeface="Calibri"/>
                <a:cs typeface="Calibri"/>
              </a:rPr>
              <a:t>.....</a:t>
            </a:r>
            <a:endParaRPr lang="en-GB">
              <a:solidFill>
                <a:schemeClr val="tx1"/>
              </a:solidFill>
              <a:latin typeface="Calibri"/>
              <a:cs typeface="Calibri"/>
            </a:endParaRPr>
          </a:p>
        </p:txBody>
      </p:sp>
      <p:sp>
        <p:nvSpPr>
          <p:cNvPr id="236602" name="Line 58"/>
          <p:cNvSpPr>
            <a:spLocks noChangeShapeType="1"/>
          </p:cNvSpPr>
          <p:nvPr/>
        </p:nvSpPr>
        <p:spPr bwMode="auto">
          <a:xfrm flipH="1">
            <a:off x="5257800" y="3048000"/>
            <a:ext cx="990600" cy="5334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latin typeface="Calibri"/>
              <a:cs typeface="Calibri"/>
            </a:endParaRPr>
          </a:p>
        </p:txBody>
      </p:sp>
      <p:sp>
        <p:nvSpPr>
          <p:cNvPr id="236603" name="Text Box 59"/>
          <p:cNvSpPr txBox="1">
            <a:spLocks noChangeArrowheads="1"/>
          </p:cNvSpPr>
          <p:nvPr/>
        </p:nvSpPr>
        <p:spPr bwMode="auto">
          <a:xfrm>
            <a:off x="6280952" y="2675400"/>
            <a:ext cx="2378075" cy="59554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de-CH" sz="1800" b="1" dirty="0">
                <a:solidFill>
                  <a:schemeClr val="tx1"/>
                </a:solidFill>
                <a:latin typeface="Calibri"/>
                <a:cs typeface="Calibri"/>
              </a:rPr>
              <a:t>Polylinker:</a:t>
            </a:r>
            <a:r>
              <a:rPr lang="de-CH" sz="1800" dirty="0">
                <a:solidFill>
                  <a:schemeClr val="tx1"/>
                </a:solidFill>
                <a:latin typeface="Calibri"/>
                <a:cs typeface="Calibri"/>
              </a:rPr>
              <a:t> </a:t>
            </a:r>
            <a:r>
              <a:rPr lang="de-CH" sz="1800" dirty="0" smtClean="0">
                <a:solidFill>
                  <a:schemeClr val="tx1"/>
                </a:solidFill>
                <a:latin typeface="Calibri"/>
                <a:cs typeface="Calibri"/>
              </a:rPr>
              <a:t>Insertion </a:t>
            </a:r>
            <a:r>
              <a:rPr lang="de-CH" sz="1800" dirty="0" err="1" smtClean="0">
                <a:solidFill>
                  <a:schemeClr val="tx1"/>
                </a:solidFill>
                <a:latin typeface="Calibri"/>
                <a:cs typeface="Calibri"/>
              </a:rPr>
              <a:t>site</a:t>
            </a:r>
            <a:r>
              <a:rPr lang="de-CH" sz="1800" dirty="0" smtClean="0">
                <a:solidFill>
                  <a:schemeClr val="tx1"/>
                </a:solidFill>
                <a:latin typeface="Calibri"/>
                <a:cs typeface="Calibri"/>
              </a:rPr>
              <a:t> </a:t>
            </a:r>
            <a:r>
              <a:rPr lang="de-CH" sz="1800" dirty="0" err="1" smtClean="0">
                <a:solidFill>
                  <a:schemeClr val="tx1"/>
                </a:solidFill>
                <a:latin typeface="Calibri"/>
                <a:cs typeface="Calibri"/>
              </a:rPr>
              <a:t>of</a:t>
            </a:r>
            <a:r>
              <a:rPr lang="de-CH" sz="1800" dirty="0" smtClean="0">
                <a:solidFill>
                  <a:schemeClr val="tx1"/>
                </a:solidFill>
                <a:latin typeface="Calibri"/>
                <a:cs typeface="Calibri"/>
              </a:rPr>
              <a:t> </a:t>
            </a:r>
            <a:r>
              <a:rPr lang="de-CH" sz="1800" dirty="0" err="1" smtClean="0">
                <a:solidFill>
                  <a:schemeClr val="tx1"/>
                </a:solidFill>
                <a:latin typeface="Calibri"/>
                <a:cs typeface="Calibri"/>
              </a:rPr>
              <a:t>foreign</a:t>
            </a:r>
            <a:r>
              <a:rPr lang="de-CH" sz="1800" dirty="0" smtClean="0">
                <a:solidFill>
                  <a:schemeClr val="tx1"/>
                </a:solidFill>
                <a:latin typeface="Calibri"/>
                <a:cs typeface="Calibri"/>
              </a:rPr>
              <a:t> </a:t>
            </a:r>
            <a:r>
              <a:rPr lang="de-CH" sz="1800" dirty="0" err="1" smtClean="0">
                <a:solidFill>
                  <a:schemeClr val="tx1"/>
                </a:solidFill>
                <a:latin typeface="Calibri"/>
                <a:cs typeface="Calibri"/>
              </a:rPr>
              <a:t>gene</a:t>
            </a:r>
            <a:endParaRPr lang="en-GB" sz="1800" dirty="0">
              <a:solidFill>
                <a:schemeClr val="tx1"/>
              </a:solidFill>
              <a:latin typeface="Calibri"/>
              <a:cs typeface="Calibri"/>
            </a:endParaRPr>
          </a:p>
        </p:txBody>
      </p:sp>
      <p:sp>
        <p:nvSpPr>
          <p:cNvPr id="236604" name="Line 60"/>
          <p:cNvSpPr>
            <a:spLocks noChangeShapeType="1"/>
          </p:cNvSpPr>
          <p:nvPr/>
        </p:nvSpPr>
        <p:spPr bwMode="auto">
          <a:xfrm flipV="1">
            <a:off x="1143000" y="4724400"/>
            <a:ext cx="838200" cy="7620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latin typeface="Calibri"/>
              <a:cs typeface="Calibri"/>
            </a:endParaRPr>
          </a:p>
        </p:txBody>
      </p:sp>
      <p:sp>
        <p:nvSpPr>
          <p:cNvPr id="236606" name="Text Box 62"/>
          <p:cNvSpPr txBox="1">
            <a:spLocks noChangeArrowheads="1"/>
          </p:cNvSpPr>
          <p:nvPr/>
        </p:nvSpPr>
        <p:spPr bwMode="auto">
          <a:xfrm>
            <a:off x="5724128" y="1609316"/>
            <a:ext cx="2759075" cy="595548"/>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de-CH" sz="1800" b="1" dirty="0" err="1">
                <a:latin typeface="Calibri"/>
                <a:cs typeface="Calibri"/>
              </a:rPr>
              <a:t>lacZ</a:t>
            </a:r>
            <a:r>
              <a:rPr lang="de-CH" sz="1800" dirty="0">
                <a:latin typeface="Calibri"/>
                <a:cs typeface="Calibri"/>
              </a:rPr>
              <a:t> </a:t>
            </a:r>
            <a:r>
              <a:rPr lang="de-CH" sz="1800" dirty="0" err="1">
                <a:latin typeface="Calibri"/>
                <a:cs typeface="Calibri"/>
              </a:rPr>
              <a:t>gene</a:t>
            </a:r>
            <a:r>
              <a:rPr lang="de-CH" sz="1800" dirty="0">
                <a:latin typeface="Calibri"/>
                <a:cs typeface="Calibri"/>
              </a:rPr>
              <a:t> </a:t>
            </a:r>
            <a:r>
              <a:rPr lang="de-CH" sz="1800" dirty="0" err="1">
                <a:latin typeface="Calibri"/>
                <a:cs typeface="Calibri"/>
              </a:rPr>
              <a:t>for</a:t>
            </a:r>
            <a:r>
              <a:rPr lang="de-CH" sz="1800" dirty="0">
                <a:latin typeface="Calibri"/>
                <a:cs typeface="Calibri"/>
              </a:rPr>
              <a:t> </a:t>
            </a:r>
            <a:r>
              <a:rPr lang="de-CH" sz="1800" dirty="0" err="1">
                <a:latin typeface="Calibri"/>
                <a:cs typeface="Calibri"/>
              </a:rPr>
              <a:t>production</a:t>
            </a:r>
            <a:r>
              <a:rPr lang="de-CH" sz="1800" dirty="0">
                <a:latin typeface="Calibri"/>
                <a:cs typeface="Calibri"/>
              </a:rPr>
              <a:t> </a:t>
            </a:r>
            <a:r>
              <a:rPr lang="de-CH" sz="1800" dirty="0" err="1">
                <a:latin typeface="Calibri"/>
                <a:cs typeface="Calibri"/>
              </a:rPr>
              <a:t>of</a:t>
            </a:r>
            <a:r>
              <a:rPr lang="de-CH" sz="1800" dirty="0">
                <a:latin typeface="Calibri"/>
                <a:cs typeface="Calibri"/>
              </a:rPr>
              <a:t> </a:t>
            </a:r>
            <a:r>
              <a:rPr lang="de-CH" sz="1800" dirty="0" err="1">
                <a:latin typeface="Calibri"/>
                <a:cs typeface="Calibri"/>
              </a:rPr>
              <a:t>blue</a:t>
            </a:r>
            <a:r>
              <a:rPr lang="de-CH" sz="1800" dirty="0">
                <a:latin typeface="Calibri"/>
                <a:cs typeface="Calibri"/>
              </a:rPr>
              <a:t> </a:t>
            </a:r>
            <a:r>
              <a:rPr lang="de-CH" sz="1800" dirty="0" err="1">
                <a:latin typeface="Calibri"/>
                <a:cs typeface="Calibri"/>
              </a:rPr>
              <a:t>dye</a:t>
            </a:r>
            <a:endParaRPr lang="en-GB" sz="1800" dirty="0">
              <a:latin typeface="Calibri"/>
              <a:cs typeface="Calibri"/>
            </a:endParaRPr>
          </a:p>
        </p:txBody>
      </p:sp>
      <p:sp>
        <p:nvSpPr>
          <p:cNvPr id="236607" name="Line 63"/>
          <p:cNvSpPr>
            <a:spLocks noChangeShapeType="1"/>
          </p:cNvSpPr>
          <p:nvPr/>
        </p:nvSpPr>
        <p:spPr bwMode="auto">
          <a:xfrm flipH="1">
            <a:off x="4572000" y="1981200"/>
            <a:ext cx="1066800" cy="990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latin typeface="Calibri"/>
              <a:cs typeface="Calibri"/>
            </a:endParaRPr>
          </a:p>
        </p:txBody>
      </p:sp>
      <p:sp>
        <p:nvSpPr>
          <p:cNvPr id="236608" name="Freeform 64"/>
          <p:cNvSpPr>
            <a:spLocks noEditPoints="1"/>
          </p:cNvSpPr>
          <p:nvPr/>
        </p:nvSpPr>
        <p:spPr bwMode="auto">
          <a:xfrm>
            <a:off x="5867400" y="4800600"/>
            <a:ext cx="533400" cy="506413"/>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latin typeface="Calibri"/>
              <a:cs typeface="Calibri"/>
            </a:endParaRPr>
          </a:p>
        </p:txBody>
      </p:sp>
      <p:sp>
        <p:nvSpPr>
          <p:cNvPr id="236609" name="Freeform 65"/>
          <p:cNvSpPr>
            <a:spLocks/>
          </p:cNvSpPr>
          <p:nvPr/>
        </p:nvSpPr>
        <p:spPr bwMode="auto">
          <a:xfrm>
            <a:off x="5867400" y="4849813"/>
            <a:ext cx="128588" cy="39528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latin typeface="Calibri"/>
              <a:cs typeface="Calibri"/>
            </a:endParaRPr>
          </a:p>
        </p:txBody>
      </p:sp>
      <p:sp>
        <p:nvSpPr>
          <p:cNvPr id="236610" name="Freeform 66"/>
          <p:cNvSpPr>
            <a:spLocks/>
          </p:cNvSpPr>
          <p:nvPr/>
        </p:nvSpPr>
        <p:spPr bwMode="auto">
          <a:xfrm>
            <a:off x="6272213" y="4849813"/>
            <a:ext cx="128587" cy="395287"/>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latin typeface="Calibri"/>
              <a:cs typeface="Calibri"/>
            </a:endParaRPr>
          </a:p>
        </p:txBody>
      </p:sp>
      <p:sp>
        <p:nvSpPr>
          <p:cNvPr id="236611" name="Freeform 67"/>
          <p:cNvSpPr>
            <a:spLocks/>
          </p:cNvSpPr>
          <p:nvPr/>
        </p:nvSpPr>
        <p:spPr bwMode="auto">
          <a:xfrm>
            <a:off x="6319838" y="4926013"/>
            <a:ext cx="233362" cy="284162"/>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latin typeface="Calibri"/>
              <a:cs typeface="Calibri"/>
            </a:endParaRPr>
          </a:p>
        </p:txBody>
      </p:sp>
      <p:sp>
        <p:nvSpPr>
          <p:cNvPr id="236613" name="Freeform 69"/>
          <p:cNvSpPr>
            <a:spLocks/>
          </p:cNvSpPr>
          <p:nvPr/>
        </p:nvSpPr>
        <p:spPr bwMode="auto">
          <a:xfrm>
            <a:off x="8316416" y="2987951"/>
            <a:ext cx="288032" cy="369041"/>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latin typeface="Calibri"/>
              <a:cs typeface="Calibri"/>
            </a:endParaRPr>
          </a:p>
        </p:txBody>
      </p:sp>
      <p:sp>
        <p:nvSpPr>
          <p:cNvPr id="29" name="Rectangle 1"/>
          <p:cNvSpPr>
            <a:spLocks noGrp="1" noChangeArrowheads="1"/>
          </p:cNvSpPr>
          <p:nvPr>
            <p:ph type="title"/>
          </p:nvPr>
        </p:nvSpPr>
        <p:spPr>
          <a:xfrm>
            <a:off x="-540568" y="1052736"/>
            <a:ext cx="9144000" cy="2376264"/>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smtClean="0">
                <a:solidFill>
                  <a:srgbClr val="333399"/>
                </a:solidFill>
                <a:effectLst>
                  <a:outerShdw blurRad="38100" dist="38100" dir="2700000" algn="tl">
                    <a:srgbClr val="DDDDDD"/>
                  </a:outerShdw>
                </a:effectLst>
                <a:latin typeface="Calibri"/>
                <a:cs typeface="Calibri"/>
              </a:rPr>
              <a:t>How can I test if the gene of interest has been inserted into the plasmid ?</a:t>
            </a:r>
            <a:br>
              <a:rPr lang="en-GB" sz="2000" b="1" dirty="0" smtClean="0">
                <a:solidFill>
                  <a:srgbClr val="333399"/>
                </a:solidFill>
                <a:effectLst>
                  <a:outerShdw blurRad="38100" dist="38100" dir="2700000" algn="tl">
                    <a:srgbClr val="DDDDDD"/>
                  </a:outerShdw>
                </a:effectLst>
                <a:latin typeface="Calibri"/>
                <a:cs typeface="Calibri"/>
              </a:rPr>
            </a:br>
            <a:r>
              <a:rPr lang="en-GB" sz="2000" b="1" dirty="0" smtClean="0">
                <a:solidFill>
                  <a:srgbClr val="333399"/>
                </a:solidFill>
                <a:effectLst>
                  <a:outerShdw blurRad="38100" dist="38100" dir="2700000" algn="tl">
                    <a:srgbClr val="DDDDDD"/>
                  </a:outerShdw>
                </a:effectLst>
                <a:latin typeface="Calibri"/>
                <a:cs typeface="Calibri"/>
              </a:rPr>
              <a:t>Blue-White </a:t>
            </a:r>
            <a:r>
              <a:rPr lang="en-GB" sz="2000" b="1" dirty="0">
                <a:solidFill>
                  <a:srgbClr val="333399"/>
                </a:solidFill>
                <a:effectLst>
                  <a:outerShdw blurRad="38100" dist="38100" dir="2700000" algn="tl">
                    <a:srgbClr val="DDDDDD"/>
                  </a:outerShdw>
                </a:effectLst>
                <a:latin typeface="Calibri"/>
                <a:cs typeface="Calibri"/>
              </a:rPr>
              <a:t>selection</a:t>
            </a:r>
            <a:r>
              <a:rPr lang="en-GB" sz="2000" b="1" dirty="0" smtClean="0">
                <a:solidFill>
                  <a:srgbClr val="333399"/>
                </a:solidFill>
                <a:latin typeface="Calibri"/>
                <a:cs typeface="Calibri"/>
              </a:rPr>
              <a:t> </a:t>
            </a:r>
            <a:r>
              <a:rPr lang="en-GB" sz="2000" b="1" dirty="0">
                <a:solidFill>
                  <a:srgbClr val="333399"/>
                </a:solidFill>
                <a:effectLst>
                  <a:outerShdw blurRad="38100" dist="38100" dir="2700000" algn="tl">
                    <a:srgbClr val="DDDDDD"/>
                  </a:outerShdw>
                </a:effectLst>
                <a:latin typeface="Calibri"/>
                <a:cs typeface="Calibri"/>
              </a:rPr>
              <a:t/>
            </a:r>
            <a:br>
              <a:rPr lang="en-GB" sz="2000" b="1" dirty="0">
                <a:solidFill>
                  <a:srgbClr val="333399"/>
                </a:solidFill>
                <a:effectLst>
                  <a:outerShdw blurRad="38100" dist="38100" dir="2700000" algn="tl">
                    <a:srgbClr val="DDDDDD"/>
                  </a:outerShdw>
                </a:effectLst>
                <a:latin typeface="Calibri"/>
                <a:cs typeface="Calibri"/>
              </a:rPr>
            </a:br>
            <a:r>
              <a:rPr lang="en-GB" sz="2000" b="1" dirty="0">
                <a:solidFill>
                  <a:srgbClr val="333399"/>
                </a:solidFill>
                <a:effectLst>
                  <a:outerShdw blurRad="38100" dist="38100" dir="2700000" algn="tl">
                    <a:srgbClr val="DDDDDD"/>
                  </a:outerShdw>
                </a:effectLst>
                <a:latin typeface="Calibri"/>
                <a:cs typeface="Calibri"/>
              </a:rPr>
              <a:t/>
            </a:r>
            <a:br>
              <a:rPr lang="en-GB" sz="2000" b="1" dirty="0">
                <a:solidFill>
                  <a:srgbClr val="333399"/>
                </a:solidFill>
                <a:effectLst>
                  <a:outerShdw blurRad="38100" dist="38100" dir="2700000" algn="tl">
                    <a:srgbClr val="DDDDDD"/>
                  </a:outerShdw>
                </a:effectLst>
                <a:latin typeface="Calibri"/>
                <a:cs typeface="Calibri"/>
              </a:rPr>
            </a:br>
            <a:r>
              <a:rPr lang="en-GB" sz="2000" b="1" dirty="0">
                <a:solidFill>
                  <a:srgbClr val="333399"/>
                </a:solidFill>
                <a:effectLst>
                  <a:outerShdw blurRad="38100" dist="38100" dir="2700000" algn="tl">
                    <a:srgbClr val="DDDDDD"/>
                  </a:outerShdw>
                </a:effectLst>
                <a:latin typeface="Calibri"/>
                <a:cs typeface="Calibri"/>
              </a:rPr>
              <a:t/>
            </a:r>
            <a:br>
              <a:rPr lang="en-GB" sz="2000" b="1" dirty="0">
                <a:solidFill>
                  <a:srgbClr val="333399"/>
                </a:solidFill>
                <a:effectLst>
                  <a:outerShdw blurRad="38100" dist="38100" dir="2700000" algn="tl">
                    <a:srgbClr val="DDDDDD"/>
                  </a:outerShdw>
                </a:effectLst>
                <a:latin typeface="Calibri"/>
                <a:cs typeface="Calibri"/>
              </a:rPr>
            </a:br>
            <a:endParaRPr lang="en-GB" sz="20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404664"/>
            <a:ext cx="7772400" cy="1143000"/>
          </a:xfrm>
          <a:ln/>
        </p:spPr>
        <p:txBody>
          <a:body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a:latin typeface="Calibri"/>
                <a:cs typeface="Calibri"/>
              </a:rPr>
              <a:t/>
            </a:r>
            <a:br>
              <a:rPr lang="en-GB" sz="3200" dirty="0">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Transformation </a:t>
            </a:r>
            <a:r>
              <a:rPr lang="en-GB" sz="3200" b="1" dirty="0">
                <a:solidFill>
                  <a:srgbClr val="333399"/>
                </a:solidFill>
                <a:effectLst>
                  <a:outerShdw blurRad="38100" dist="38100" dir="2700000" algn="tl">
                    <a:srgbClr val="DDDDDD"/>
                  </a:outerShdw>
                </a:effectLst>
                <a:latin typeface="Calibri"/>
                <a:cs typeface="Calibri"/>
              </a:rPr>
              <a:t>of </a:t>
            </a:r>
            <a:r>
              <a:rPr lang="en-GB" sz="3200" b="1" dirty="0" smtClean="0">
                <a:solidFill>
                  <a:srgbClr val="333399"/>
                </a:solidFill>
                <a:effectLst>
                  <a:outerShdw blurRad="38100" dist="38100" dir="2700000" algn="tl">
                    <a:srgbClr val="DDDDDD"/>
                  </a:outerShdw>
                </a:effectLst>
                <a:latin typeface="Calibri"/>
                <a:cs typeface="Calibri"/>
              </a:rPr>
              <a:t>Bacteria</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5122" name="Text Box 2"/>
          <p:cNvSpPr txBox="1">
            <a:spLocks noChangeArrowheads="1"/>
          </p:cNvSpPr>
          <p:nvPr/>
        </p:nvSpPr>
        <p:spPr bwMode="auto">
          <a:xfrm>
            <a:off x="0" y="1752600"/>
            <a:ext cx="9144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5124" name="Text Box 4"/>
          <p:cNvSpPr txBox="1">
            <a:spLocks noChangeArrowheads="1"/>
          </p:cNvSpPr>
          <p:nvPr/>
        </p:nvSpPr>
        <p:spPr bwMode="auto">
          <a:xfrm>
            <a:off x="609600" y="1600200"/>
            <a:ext cx="853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5125" name="Rectangle 5"/>
          <p:cNvSpPr>
            <a:spLocks noChangeArrowheads="1"/>
          </p:cNvSpPr>
          <p:nvPr/>
        </p:nvSpPr>
        <p:spPr bwMode="auto">
          <a:xfrm>
            <a:off x="611560" y="1628800"/>
            <a:ext cx="7920880" cy="15718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p>
            <a:pPr algn="ct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smtClean="0">
                <a:solidFill>
                  <a:srgbClr val="000000"/>
                </a:solidFill>
                <a:latin typeface="Calibri"/>
                <a:cs typeface="Calibri"/>
              </a:rPr>
              <a:t>Main Idea</a:t>
            </a:r>
            <a:r>
              <a:rPr lang="en-US" b="1" dirty="0">
                <a:solidFill>
                  <a:srgbClr val="000000"/>
                </a:solidFill>
                <a:latin typeface="Calibri"/>
                <a:cs typeface="Calibri"/>
              </a:rPr>
              <a:t>:</a:t>
            </a:r>
            <a:r>
              <a:rPr lang="en-US" dirty="0">
                <a:solidFill>
                  <a:srgbClr val="000000"/>
                </a:solidFill>
                <a:latin typeface="Calibri"/>
                <a:cs typeface="Calibri"/>
              </a:rPr>
              <a:t> </a:t>
            </a:r>
            <a:endParaRPr lang="en-US" dirty="0" smtClean="0">
              <a:solidFill>
                <a:srgbClr val="000000"/>
              </a:solidFill>
              <a:latin typeface="Calibri"/>
              <a:cs typeface="Calibri"/>
            </a:endParaRPr>
          </a:p>
          <a:p>
            <a:pPr algn="ct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solidFill>
                  <a:srgbClr val="000000"/>
                </a:solidFill>
                <a:latin typeface="Calibri"/>
                <a:cs typeface="Calibri"/>
              </a:rPr>
              <a:t>We </a:t>
            </a:r>
            <a:r>
              <a:rPr lang="en-US" dirty="0">
                <a:solidFill>
                  <a:srgbClr val="000000"/>
                </a:solidFill>
                <a:latin typeface="Calibri"/>
                <a:cs typeface="Calibri"/>
              </a:rPr>
              <a:t>use the copying machinery of bacteria to copy and </a:t>
            </a:r>
            <a:r>
              <a:rPr lang="en-US" dirty="0" smtClean="0">
                <a:solidFill>
                  <a:srgbClr val="000000"/>
                </a:solidFill>
                <a:latin typeface="Calibri"/>
                <a:cs typeface="Calibri"/>
              </a:rPr>
              <a:t>to express </a:t>
            </a:r>
            <a:r>
              <a:rPr lang="en-US" dirty="0">
                <a:solidFill>
                  <a:srgbClr val="000000"/>
                </a:solidFill>
                <a:latin typeface="Calibri"/>
                <a:cs typeface="Calibri"/>
              </a:rPr>
              <a:t>genes of our interest</a:t>
            </a:r>
            <a:r>
              <a:rPr lang="en-US" dirty="0" smtClean="0">
                <a:solidFill>
                  <a:srgbClr val="000000"/>
                </a:solidFill>
                <a:latin typeface="Calibri"/>
                <a:cs typeface="Calibri"/>
              </a:rPr>
              <a:t>. Therefore, we need to genetically modify bacterial cells</a:t>
            </a:r>
            <a:endParaRPr lang="en-GB" dirty="0">
              <a:solidFill>
                <a:srgbClr val="000000"/>
              </a:solidFill>
              <a:latin typeface="Calibri"/>
              <a:cs typeface="Calibri"/>
            </a:endParaRPr>
          </a:p>
        </p:txBody>
      </p:sp>
      <p:sp>
        <p:nvSpPr>
          <p:cNvPr id="5129" name="Text Box 9"/>
          <p:cNvSpPr txBox="1">
            <a:spLocks noChangeArrowheads="1"/>
          </p:cNvSpPr>
          <p:nvPr/>
        </p:nvSpPr>
        <p:spPr bwMode="auto">
          <a:xfrm>
            <a:off x="323528" y="3451993"/>
            <a:ext cx="8568952" cy="275767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b="1" dirty="0">
                <a:solidFill>
                  <a:schemeClr val="tx1"/>
                </a:solidFill>
                <a:latin typeface="Calibri"/>
                <a:cs typeface="Calibri"/>
              </a:rPr>
              <a:t>Key questions today: </a:t>
            </a:r>
          </a:p>
          <a:p>
            <a:endParaRPr lang="en-US" dirty="0">
              <a:solidFill>
                <a:schemeClr val="tx1"/>
              </a:solidFill>
              <a:latin typeface="Calibri"/>
              <a:cs typeface="Calibri"/>
            </a:endParaRPr>
          </a:p>
          <a:p>
            <a:r>
              <a:rPr lang="en-US" dirty="0">
                <a:solidFill>
                  <a:schemeClr val="tx1"/>
                </a:solidFill>
                <a:latin typeface="Calibri"/>
                <a:cs typeface="Calibri"/>
              </a:rPr>
              <a:t>1) Why </a:t>
            </a:r>
            <a:r>
              <a:rPr lang="en-US" dirty="0" smtClean="0">
                <a:solidFill>
                  <a:schemeClr val="tx1"/>
                </a:solidFill>
                <a:latin typeface="Calibri"/>
                <a:cs typeface="Calibri"/>
              </a:rPr>
              <a:t>do we do want to genetically modify bacteria ?</a:t>
            </a:r>
            <a:endParaRPr lang="en-US" dirty="0">
              <a:solidFill>
                <a:schemeClr val="tx1"/>
              </a:solidFill>
              <a:latin typeface="Calibri"/>
              <a:cs typeface="Calibri"/>
            </a:endParaRPr>
          </a:p>
          <a:p>
            <a:r>
              <a:rPr lang="en-US" dirty="0">
                <a:solidFill>
                  <a:schemeClr val="tx1"/>
                </a:solidFill>
                <a:latin typeface="Calibri"/>
                <a:cs typeface="Calibri"/>
              </a:rPr>
              <a:t>2) How </a:t>
            </a:r>
            <a:r>
              <a:rPr lang="en-US" dirty="0" smtClean="0">
                <a:solidFill>
                  <a:schemeClr val="tx1"/>
                </a:solidFill>
                <a:latin typeface="Calibri"/>
                <a:cs typeface="Calibri"/>
              </a:rPr>
              <a:t>do we accomplish genetic modification ?</a:t>
            </a:r>
            <a:endParaRPr lang="en-US" dirty="0">
              <a:solidFill>
                <a:schemeClr val="tx1"/>
              </a:solidFill>
              <a:latin typeface="Calibri"/>
              <a:cs typeface="Calibri"/>
            </a:endParaRPr>
          </a:p>
          <a:p>
            <a:r>
              <a:rPr lang="en-US" dirty="0">
                <a:solidFill>
                  <a:schemeClr val="tx1"/>
                </a:solidFill>
                <a:latin typeface="Calibri"/>
                <a:cs typeface="Calibri"/>
              </a:rPr>
              <a:t>3) </a:t>
            </a:r>
            <a:r>
              <a:rPr lang="en-US" dirty="0" smtClean="0">
                <a:solidFill>
                  <a:schemeClr val="tx1"/>
                </a:solidFill>
                <a:latin typeface="Calibri"/>
                <a:cs typeface="Calibri"/>
              </a:rPr>
              <a:t>Can we make genetic changes ourselves ? </a:t>
            </a:r>
            <a:endParaRPr lang="en-US" dirty="0">
              <a:solidFill>
                <a:schemeClr val="tx1"/>
              </a:solidFill>
              <a:latin typeface="Calibri"/>
              <a:cs typeface="Calibri"/>
            </a:endParaRPr>
          </a:p>
          <a:p>
            <a:endParaRPr lang="en-US" dirty="0">
              <a:solidFill>
                <a:schemeClr val="tx1"/>
              </a:solidFill>
              <a:latin typeface="Calibri"/>
              <a:cs typeface="Calibri"/>
            </a:endParaRPr>
          </a:p>
          <a:p>
            <a:r>
              <a:rPr lang="en-US" dirty="0" smtClean="0">
                <a:solidFill>
                  <a:schemeClr val="tx1"/>
                </a:solidFill>
                <a:latin typeface="Calibri"/>
                <a:cs typeface="Calibri"/>
              </a:rPr>
              <a:t>4) </a:t>
            </a:r>
            <a:r>
              <a:rPr lang="en-US" dirty="0">
                <a:solidFill>
                  <a:schemeClr val="tx1"/>
                </a:solidFill>
                <a:latin typeface="Calibri"/>
                <a:cs typeface="Calibri"/>
              </a:rPr>
              <a:t>What are opportunities, what are the risks of genetic </a:t>
            </a:r>
            <a:r>
              <a:rPr lang="en-US" dirty="0" smtClean="0">
                <a:solidFill>
                  <a:schemeClr val="tx1"/>
                </a:solidFill>
                <a:latin typeface="Calibri"/>
                <a:cs typeface="Calibri"/>
              </a:rPr>
              <a:t>modification ?</a:t>
            </a:r>
            <a:endParaRPr lang="en-GB" dirty="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990600" y="2503885"/>
            <a:ext cx="609600" cy="609600"/>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03" name="AutoShape 3"/>
          <p:cNvSpPr>
            <a:spLocks noChangeArrowheads="1"/>
          </p:cNvSpPr>
          <p:nvPr/>
        </p:nvSpPr>
        <p:spPr bwMode="auto">
          <a:xfrm>
            <a:off x="1981200" y="2503885"/>
            <a:ext cx="533400" cy="609600"/>
          </a:xfrm>
          <a:prstGeom prst="roundRect">
            <a:avLst>
              <a:gd name="adj" fmla="val 16667"/>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04" name="Rectangle 4"/>
          <p:cNvSpPr>
            <a:spLocks noChangeArrowheads="1"/>
          </p:cNvSpPr>
          <p:nvPr/>
        </p:nvSpPr>
        <p:spPr bwMode="auto">
          <a:xfrm>
            <a:off x="990600" y="5147098"/>
            <a:ext cx="609600" cy="609600"/>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05" name="AutoShape 5"/>
          <p:cNvSpPr>
            <a:spLocks noChangeArrowheads="1"/>
          </p:cNvSpPr>
          <p:nvPr/>
        </p:nvSpPr>
        <p:spPr bwMode="auto">
          <a:xfrm>
            <a:off x="1981200" y="5147098"/>
            <a:ext cx="609600" cy="609600"/>
          </a:xfrm>
          <a:prstGeom prst="octagon">
            <a:avLst>
              <a:gd name="adj" fmla="val 23148"/>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cxnSp>
        <p:nvCxnSpPr>
          <p:cNvPr id="25606" name="AutoShape 6"/>
          <p:cNvCxnSpPr>
            <a:cxnSpLocks noChangeShapeType="1"/>
            <a:stCxn id="25602" idx="3"/>
            <a:endCxn id="25603" idx="1"/>
          </p:cNvCxnSpPr>
          <p:nvPr/>
        </p:nvCxnSpPr>
        <p:spPr bwMode="auto">
          <a:xfrm>
            <a:off x="1600200" y="2808685"/>
            <a:ext cx="381000" cy="1588"/>
          </a:xfrm>
          <a:prstGeom prst="straightConnector1">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25607" name="AutoShape 7"/>
          <p:cNvCxnSpPr>
            <a:cxnSpLocks noChangeShapeType="1"/>
            <a:stCxn id="25604" idx="3"/>
            <a:endCxn id="25605" idx="1"/>
          </p:cNvCxnSpPr>
          <p:nvPr/>
        </p:nvCxnSpPr>
        <p:spPr bwMode="auto">
          <a:xfrm>
            <a:off x="1600200" y="5451898"/>
            <a:ext cx="381000" cy="1588"/>
          </a:xfrm>
          <a:prstGeom prst="straightConnector1">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25608" name="AutoShape 8"/>
          <p:cNvSpPr>
            <a:spLocks noChangeArrowheads="1"/>
          </p:cNvSpPr>
          <p:nvPr/>
        </p:nvSpPr>
        <p:spPr bwMode="auto">
          <a:xfrm>
            <a:off x="3581400" y="2656285"/>
            <a:ext cx="1143000" cy="152400"/>
          </a:xfrm>
          <a:prstGeom prst="rightArrow">
            <a:avLst>
              <a:gd name="adj1" fmla="val 50000"/>
              <a:gd name="adj2" fmla="val 187500"/>
            </a:avLst>
          </a:prstGeom>
          <a:solidFill>
            <a:srgbClr val="99CC00"/>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09" name="AutoShape 9"/>
          <p:cNvSpPr>
            <a:spLocks noChangeArrowheads="1"/>
          </p:cNvSpPr>
          <p:nvPr/>
        </p:nvSpPr>
        <p:spPr bwMode="auto">
          <a:xfrm>
            <a:off x="3581400" y="5299498"/>
            <a:ext cx="1143000" cy="152400"/>
          </a:xfrm>
          <a:prstGeom prst="rightArrow">
            <a:avLst>
              <a:gd name="adj1" fmla="val 50000"/>
              <a:gd name="adj2" fmla="val 187500"/>
            </a:avLst>
          </a:prstGeom>
          <a:solidFill>
            <a:srgbClr val="99CC00"/>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10" name="Rectangle 10"/>
          <p:cNvSpPr>
            <a:spLocks noChangeArrowheads="1"/>
          </p:cNvSpPr>
          <p:nvPr/>
        </p:nvSpPr>
        <p:spPr bwMode="auto">
          <a:xfrm>
            <a:off x="5486400" y="2503885"/>
            <a:ext cx="609600" cy="609600"/>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11" name="AutoShape 11"/>
          <p:cNvSpPr>
            <a:spLocks noChangeArrowheads="1"/>
          </p:cNvSpPr>
          <p:nvPr/>
        </p:nvSpPr>
        <p:spPr bwMode="auto">
          <a:xfrm>
            <a:off x="7391400" y="2503885"/>
            <a:ext cx="533400" cy="609600"/>
          </a:xfrm>
          <a:prstGeom prst="roundRect">
            <a:avLst>
              <a:gd name="adj" fmla="val 16667"/>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12" name="Line 12"/>
          <p:cNvSpPr>
            <a:spLocks noChangeShapeType="1"/>
          </p:cNvSpPr>
          <p:nvPr/>
        </p:nvSpPr>
        <p:spPr bwMode="auto">
          <a:xfrm>
            <a:off x="6553200" y="2808685"/>
            <a:ext cx="304800" cy="1588"/>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25613" name="Line 13"/>
          <p:cNvSpPr>
            <a:spLocks noChangeShapeType="1"/>
          </p:cNvSpPr>
          <p:nvPr/>
        </p:nvSpPr>
        <p:spPr bwMode="auto">
          <a:xfrm>
            <a:off x="6705600" y="2656285"/>
            <a:ext cx="1588" cy="30480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25614" name="Rectangle 14"/>
          <p:cNvSpPr>
            <a:spLocks noChangeArrowheads="1"/>
          </p:cNvSpPr>
          <p:nvPr/>
        </p:nvSpPr>
        <p:spPr bwMode="auto">
          <a:xfrm>
            <a:off x="5486400" y="5147098"/>
            <a:ext cx="609600" cy="609600"/>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15" name="AutoShape 15"/>
          <p:cNvSpPr>
            <a:spLocks noChangeArrowheads="1"/>
          </p:cNvSpPr>
          <p:nvPr/>
        </p:nvSpPr>
        <p:spPr bwMode="auto">
          <a:xfrm>
            <a:off x="7391400" y="5147098"/>
            <a:ext cx="609600" cy="609600"/>
          </a:xfrm>
          <a:prstGeom prst="octagon">
            <a:avLst>
              <a:gd name="adj" fmla="val 23148"/>
            </a:avLst>
          </a:prstGeom>
          <a:solidFill>
            <a:srgbClr val="333399"/>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16" name="Line 16"/>
          <p:cNvSpPr>
            <a:spLocks noChangeShapeType="1"/>
          </p:cNvSpPr>
          <p:nvPr/>
        </p:nvSpPr>
        <p:spPr bwMode="auto">
          <a:xfrm>
            <a:off x="6705600" y="5299498"/>
            <a:ext cx="1588" cy="30480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25617" name="Line 17"/>
          <p:cNvSpPr>
            <a:spLocks noChangeShapeType="1"/>
          </p:cNvSpPr>
          <p:nvPr/>
        </p:nvSpPr>
        <p:spPr bwMode="auto">
          <a:xfrm>
            <a:off x="6553200" y="5451898"/>
            <a:ext cx="304800" cy="1588"/>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25618" name="Text Box 18"/>
          <p:cNvSpPr txBox="1">
            <a:spLocks noChangeArrowheads="1"/>
          </p:cNvSpPr>
          <p:nvPr/>
        </p:nvSpPr>
        <p:spPr bwMode="auto">
          <a:xfrm>
            <a:off x="228600" y="3494485"/>
            <a:ext cx="8458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19" name="Text Box 19"/>
          <p:cNvSpPr txBox="1">
            <a:spLocks noChangeArrowheads="1"/>
          </p:cNvSpPr>
          <p:nvPr/>
        </p:nvSpPr>
        <p:spPr bwMode="auto">
          <a:xfrm>
            <a:off x="228600" y="3494485"/>
            <a:ext cx="845820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9pPr>
          </a:lstStyle>
          <a:p>
            <a:pPr>
              <a:lnSpc>
                <a:spcPct val="100000"/>
              </a:lnSpc>
              <a:spcBef>
                <a:spcPts val="1500"/>
              </a:spcBef>
            </a:pPr>
            <a:r>
              <a:rPr lang="en-GB">
                <a:latin typeface="Calibri"/>
                <a:cs typeface="Calibri"/>
              </a:rPr>
              <a:t>          Lactose				     Galactose 	      Glucose	</a:t>
            </a:r>
          </a:p>
        </p:txBody>
      </p:sp>
      <p:sp>
        <p:nvSpPr>
          <p:cNvPr id="25620" name="Text Box 20"/>
          <p:cNvSpPr txBox="1">
            <a:spLocks noChangeArrowheads="1"/>
          </p:cNvSpPr>
          <p:nvPr/>
        </p:nvSpPr>
        <p:spPr bwMode="auto">
          <a:xfrm>
            <a:off x="457200" y="6061498"/>
            <a:ext cx="868680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ＭＳ Ｐゴシック" charset="0"/>
                <a:cs typeface="Arial Unicode M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Times New Roman" charset="0"/>
                <a:ea typeface="Arial Unicode MS" charset="0"/>
                <a:cs typeface="Arial Unicode MS" charset="0"/>
              </a:defRPr>
            </a:lvl9pPr>
          </a:lstStyle>
          <a:p>
            <a:pPr>
              <a:lnSpc>
                <a:spcPct val="100000"/>
              </a:lnSpc>
              <a:spcBef>
                <a:spcPts val="1500"/>
              </a:spcBef>
            </a:pPr>
            <a:r>
              <a:rPr lang="en-GB">
                <a:latin typeface="Calibri"/>
                <a:cs typeface="Calibri"/>
              </a:rPr>
              <a:t>         X-Gal						blue product</a:t>
            </a:r>
          </a:p>
        </p:txBody>
      </p:sp>
      <p:sp>
        <p:nvSpPr>
          <p:cNvPr id="25621" name="Text Box 21"/>
          <p:cNvSpPr txBox="1">
            <a:spLocks noChangeArrowheads="1"/>
          </p:cNvSpPr>
          <p:nvPr/>
        </p:nvSpPr>
        <p:spPr bwMode="auto">
          <a:xfrm>
            <a:off x="3429000" y="2046685"/>
            <a:ext cx="1295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25622" name="Text Box 22"/>
          <p:cNvSpPr txBox="1">
            <a:spLocks noChangeArrowheads="1"/>
          </p:cNvSpPr>
          <p:nvPr/>
        </p:nvSpPr>
        <p:spPr bwMode="auto">
          <a:xfrm>
            <a:off x="3048000" y="2275285"/>
            <a:ext cx="289560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1500"/>
              </a:spcBef>
              <a:buFont typeface="Symbol" charset="0"/>
              <a:buNone/>
            </a:pPr>
            <a:r>
              <a:rPr lang="en-GB">
                <a:latin typeface="Calibri"/>
                <a:cs typeface="Calibri"/>
              </a:rPr>
              <a:t>-Galactosidase</a:t>
            </a:r>
          </a:p>
        </p:txBody>
      </p:sp>
      <p:sp>
        <p:nvSpPr>
          <p:cNvPr id="25623" name="Text Box 23"/>
          <p:cNvSpPr txBox="1">
            <a:spLocks noChangeArrowheads="1"/>
          </p:cNvSpPr>
          <p:nvPr/>
        </p:nvSpPr>
        <p:spPr bwMode="auto">
          <a:xfrm>
            <a:off x="3048000" y="4918498"/>
            <a:ext cx="289560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1500"/>
              </a:spcBef>
              <a:buFont typeface="Symbol" charset="0"/>
              <a:buNone/>
            </a:pPr>
            <a:r>
              <a:rPr lang="en-GB">
                <a:latin typeface="Calibri"/>
                <a:cs typeface="Calibri"/>
              </a:rPr>
              <a:t>-Galactosidase</a:t>
            </a:r>
          </a:p>
        </p:txBody>
      </p:sp>
      <p:sp>
        <p:nvSpPr>
          <p:cNvPr id="25626" name="Rectangle 26"/>
          <p:cNvSpPr>
            <a:spLocks noGrp="1" noChangeArrowheads="1"/>
          </p:cNvSpPr>
          <p:nvPr>
            <p:ph type="title"/>
          </p:nvPr>
        </p:nvSpPr>
        <p:spPr>
          <a:xfrm>
            <a:off x="685800" y="188640"/>
            <a:ext cx="7769225" cy="1141413"/>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dirty="0">
                <a:solidFill>
                  <a:srgbClr val="333399"/>
                </a:solidFill>
                <a:latin typeface="Calibri"/>
                <a:cs typeface="Calibri"/>
              </a:rPr>
              <a:t/>
            </a:r>
            <a:br>
              <a:rPr lang="en-GB" sz="3600" dirty="0">
                <a:solidFill>
                  <a:srgbClr val="333399"/>
                </a:solidFill>
                <a:latin typeface="Calibri"/>
                <a:cs typeface="Calibri"/>
              </a:rPr>
            </a:br>
            <a:r>
              <a:rPr lang="en-GB" sz="3600" b="1" dirty="0">
                <a:solidFill>
                  <a:srgbClr val="333399"/>
                </a:solidFill>
                <a:effectLst>
                  <a:outerShdw blurRad="38100" dist="38100" dir="2700000" algn="tl">
                    <a:srgbClr val="DDDDDD"/>
                  </a:outerShdw>
                </a:effectLst>
                <a:latin typeface="Calibri"/>
                <a:cs typeface="Calibri"/>
              </a:rPr>
              <a:t>Blue white selection</a:t>
            </a:r>
          </a:p>
        </p:txBody>
      </p:sp>
      <p:sp>
        <p:nvSpPr>
          <p:cNvPr id="25" name="Rectangle 8"/>
          <p:cNvSpPr txBox="1">
            <a:spLocks noChangeArrowheads="1"/>
          </p:cNvSpPr>
          <p:nvPr/>
        </p:nvSpPr>
        <p:spPr>
          <a:xfrm>
            <a:off x="683568" y="1412776"/>
            <a:ext cx="7769225" cy="1141413"/>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eaLnBrk="0" hangingPunct="0">
              <a:lnSpc>
                <a:spcPct val="100000"/>
              </a:lnSpc>
              <a:buClrTx/>
              <a:buSzTx/>
              <a:buFontTx/>
              <a:buNone/>
            </a:pPr>
            <a:r>
              <a:rPr lang="en-GB" sz="2000" dirty="0" smtClean="0">
                <a:solidFill>
                  <a:srgbClr val="333399"/>
                </a:solidFill>
                <a:latin typeface="Calibri"/>
                <a:cs typeface="Calibri"/>
              </a:rPr>
              <a:t/>
            </a:r>
            <a:br>
              <a:rPr lang="en-GB" sz="2000" dirty="0" smtClean="0">
                <a:solidFill>
                  <a:srgbClr val="333399"/>
                </a:solidFill>
                <a:latin typeface="Calibri"/>
                <a:cs typeface="Calibri"/>
              </a:rPr>
            </a:br>
            <a:r>
              <a:rPr lang="en-GB" sz="2000" b="1" dirty="0" smtClean="0">
                <a:solidFill>
                  <a:srgbClr val="333399"/>
                </a:solidFill>
                <a:effectLst>
                  <a:outerShdw blurRad="38100" dist="38100" dir="2700000" algn="tl">
                    <a:srgbClr val="DDDDDD"/>
                  </a:outerShdw>
                </a:effectLst>
                <a:latin typeface="Calibri"/>
                <a:cs typeface="Calibri"/>
              </a:rPr>
              <a:t>β-</a:t>
            </a:r>
            <a:r>
              <a:rPr lang="en-GB" sz="2000" b="1" dirty="0" err="1" smtClean="0">
                <a:solidFill>
                  <a:srgbClr val="333399"/>
                </a:solidFill>
                <a:effectLst>
                  <a:outerShdw blurRad="38100" dist="38100" dir="2700000" algn="tl">
                    <a:srgbClr val="DDDDDD"/>
                  </a:outerShdw>
                </a:effectLst>
                <a:latin typeface="Calibri"/>
                <a:cs typeface="Calibri"/>
              </a:rPr>
              <a:t>galactosidase</a:t>
            </a:r>
            <a:r>
              <a:rPr lang="en-GB" sz="2000" b="1" dirty="0" smtClean="0">
                <a:solidFill>
                  <a:srgbClr val="333399"/>
                </a:solidFill>
                <a:effectLst>
                  <a:outerShdw blurRad="38100" dist="38100" dir="2700000" algn="tl">
                    <a:srgbClr val="DDDDDD"/>
                  </a:outerShdw>
                </a:effectLst>
                <a:latin typeface="Calibri"/>
                <a:cs typeface="Calibri"/>
              </a:rPr>
              <a:t> </a:t>
            </a:r>
            <a:r>
              <a:rPr lang="en-GB" sz="2000" b="1" dirty="0" err="1" smtClean="0">
                <a:solidFill>
                  <a:srgbClr val="333399"/>
                </a:solidFill>
                <a:effectLst>
                  <a:outerShdw blurRad="38100" dist="38100" dir="2700000" algn="tl">
                    <a:srgbClr val="DDDDDD"/>
                  </a:outerShdw>
                </a:effectLst>
                <a:latin typeface="Calibri"/>
                <a:cs typeface="Calibri"/>
              </a:rPr>
              <a:t>hydrolyzes</a:t>
            </a:r>
            <a:r>
              <a:rPr lang="en-GB" sz="2000" b="1" dirty="0" smtClean="0">
                <a:solidFill>
                  <a:srgbClr val="333399"/>
                </a:solidFill>
                <a:effectLst>
                  <a:outerShdw blurRad="38100" dist="38100" dir="2700000" algn="tl">
                    <a:srgbClr val="DDDDDD"/>
                  </a:outerShdw>
                </a:effectLst>
                <a:latin typeface="Calibri"/>
                <a:cs typeface="Calibri"/>
              </a:rPr>
              <a:t> lactose to </a:t>
            </a:r>
            <a:r>
              <a:rPr lang="en-GB" sz="2000" b="1" dirty="0" err="1" smtClean="0">
                <a:solidFill>
                  <a:srgbClr val="333399"/>
                </a:solidFill>
                <a:effectLst>
                  <a:outerShdw blurRad="38100" dist="38100" dir="2700000" algn="tl">
                    <a:srgbClr val="DDDDDD"/>
                  </a:outerShdw>
                </a:effectLst>
                <a:latin typeface="Calibri"/>
                <a:cs typeface="Calibri"/>
              </a:rPr>
              <a:t>galactose</a:t>
            </a:r>
            <a:r>
              <a:rPr lang="en-GB" sz="2000" b="1" dirty="0" smtClean="0">
                <a:solidFill>
                  <a:srgbClr val="333399"/>
                </a:solidFill>
                <a:effectLst>
                  <a:outerShdw blurRad="38100" dist="38100" dir="2700000" algn="tl">
                    <a:srgbClr val="DDDDDD"/>
                  </a:outerShdw>
                </a:effectLst>
                <a:latin typeface="Calibri"/>
                <a:cs typeface="Calibri"/>
              </a:rPr>
              <a:t> and glucose</a:t>
            </a:r>
            <a:endParaRPr lang="en-GB" sz="2000" b="1" dirty="0">
              <a:solidFill>
                <a:srgbClr val="333399"/>
              </a:solidFill>
              <a:effectLst>
                <a:outerShdw blurRad="38100" dist="38100" dir="2700000" algn="tl">
                  <a:srgbClr val="DDDDDD"/>
                </a:outerShdw>
              </a:effectLst>
              <a:latin typeface="Calibri"/>
              <a:cs typeface="Calibri"/>
            </a:endParaRPr>
          </a:p>
        </p:txBody>
      </p:sp>
      <p:sp>
        <p:nvSpPr>
          <p:cNvPr id="26" name="Rectangle 8"/>
          <p:cNvSpPr txBox="1">
            <a:spLocks noChangeArrowheads="1"/>
          </p:cNvSpPr>
          <p:nvPr/>
        </p:nvSpPr>
        <p:spPr>
          <a:xfrm>
            <a:off x="323528" y="4159795"/>
            <a:ext cx="8784976" cy="1141413"/>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eaLnBrk="0" hangingPunct="0">
              <a:lnSpc>
                <a:spcPct val="100000"/>
              </a:lnSpc>
              <a:buClrTx/>
              <a:buSzTx/>
              <a:buFontTx/>
              <a:buNone/>
            </a:pPr>
            <a:r>
              <a:rPr lang="en-GB" sz="2000" dirty="0" smtClean="0">
                <a:solidFill>
                  <a:srgbClr val="333399"/>
                </a:solidFill>
                <a:latin typeface="Calibri"/>
                <a:cs typeface="Calibri"/>
              </a:rPr>
              <a:t/>
            </a:r>
            <a:br>
              <a:rPr lang="en-GB" sz="2000" dirty="0" smtClean="0">
                <a:solidFill>
                  <a:srgbClr val="333399"/>
                </a:solidFill>
                <a:latin typeface="Calibri"/>
                <a:cs typeface="Calibri"/>
              </a:rPr>
            </a:br>
            <a:r>
              <a:rPr lang="en-GB" sz="2000" b="1" dirty="0" smtClean="0">
                <a:solidFill>
                  <a:srgbClr val="333399"/>
                </a:solidFill>
                <a:effectLst>
                  <a:outerShdw blurRad="38100" dist="38100" dir="2700000" algn="tl">
                    <a:srgbClr val="DDDDDD"/>
                  </a:outerShdw>
                </a:effectLst>
                <a:latin typeface="Calibri"/>
                <a:cs typeface="Calibri"/>
              </a:rPr>
              <a:t>β-</a:t>
            </a:r>
            <a:r>
              <a:rPr lang="en-GB" sz="2000" b="1" dirty="0" err="1" smtClean="0">
                <a:solidFill>
                  <a:srgbClr val="333399"/>
                </a:solidFill>
                <a:effectLst>
                  <a:outerShdw blurRad="38100" dist="38100" dir="2700000" algn="tl">
                    <a:srgbClr val="DDDDDD"/>
                  </a:outerShdw>
                </a:effectLst>
                <a:latin typeface="Calibri"/>
                <a:cs typeface="Calibri"/>
              </a:rPr>
              <a:t>galactosidase</a:t>
            </a:r>
            <a:r>
              <a:rPr lang="en-GB" sz="2000" b="1" dirty="0" smtClean="0">
                <a:solidFill>
                  <a:srgbClr val="333399"/>
                </a:solidFill>
                <a:effectLst>
                  <a:outerShdw blurRad="38100" dist="38100" dir="2700000" algn="tl">
                    <a:srgbClr val="DDDDDD"/>
                  </a:outerShdw>
                </a:effectLst>
                <a:latin typeface="Calibri"/>
                <a:cs typeface="Calibri"/>
              </a:rPr>
              <a:t> </a:t>
            </a:r>
            <a:r>
              <a:rPr lang="en-GB" sz="2000" b="1" dirty="0" err="1" smtClean="0">
                <a:solidFill>
                  <a:srgbClr val="333399"/>
                </a:solidFill>
                <a:effectLst>
                  <a:outerShdw blurRad="38100" dist="38100" dir="2700000" algn="tl">
                    <a:srgbClr val="DDDDDD"/>
                  </a:outerShdw>
                </a:effectLst>
                <a:latin typeface="Calibri"/>
                <a:cs typeface="Calibri"/>
              </a:rPr>
              <a:t>hydrolyzes</a:t>
            </a:r>
            <a:r>
              <a:rPr lang="en-GB" sz="2000" b="1" dirty="0" smtClean="0">
                <a:solidFill>
                  <a:srgbClr val="333399"/>
                </a:solidFill>
                <a:effectLst>
                  <a:outerShdw blurRad="38100" dist="38100" dir="2700000" algn="tl">
                    <a:srgbClr val="DDDDDD"/>
                  </a:outerShdw>
                </a:effectLst>
                <a:latin typeface="Calibri"/>
                <a:cs typeface="Calibri"/>
              </a:rPr>
              <a:t> X-Gal (lactose </a:t>
            </a:r>
            <a:r>
              <a:rPr lang="en-GB" sz="2000" b="1" dirty="0" err="1" smtClean="0">
                <a:solidFill>
                  <a:srgbClr val="333399"/>
                </a:solidFill>
                <a:effectLst>
                  <a:outerShdw blurRad="38100" dist="38100" dir="2700000" algn="tl">
                    <a:srgbClr val="DDDDDD"/>
                  </a:outerShdw>
                </a:effectLst>
                <a:latin typeface="Calibri"/>
                <a:cs typeface="Calibri"/>
              </a:rPr>
              <a:t>analog</a:t>
            </a:r>
            <a:r>
              <a:rPr lang="en-GB" sz="2000" b="1" dirty="0" smtClean="0">
                <a:solidFill>
                  <a:srgbClr val="333399"/>
                </a:solidFill>
                <a:effectLst>
                  <a:outerShdw blurRad="38100" dist="38100" dir="2700000" algn="tl">
                    <a:srgbClr val="DDDDDD"/>
                  </a:outerShdw>
                </a:effectLst>
                <a:latin typeface="Calibri"/>
                <a:cs typeface="Calibri"/>
              </a:rPr>
              <a:t>) to </a:t>
            </a:r>
            <a:r>
              <a:rPr lang="en-GB" sz="2000" b="1" dirty="0" err="1" smtClean="0">
                <a:solidFill>
                  <a:srgbClr val="333399"/>
                </a:solidFill>
                <a:effectLst>
                  <a:outerShdw blurRad="38100" dist="38100" dir="2700000" algn="tl">
                    <a:srgbClr val="DDDDDD"/>
                  </a:outerShdw>
                </a:effectLst>
                <a:latin typeface="Calibri"/>
                <a:cs typeface="Calibri"/>
              </a:rPr>
              <a:t>galactose</a:t>
            </a:r>
            <a:r>
              <a:rPr lang="en-GB" sz="2000" b="1" dirty="0" smtClean="0">
                <a:solidFill>
                  <a:srgbClr val="333399"/>
                </a:solidFill>
                <a:effectLst>
                  <a:outerShdw blurRad="38100" dist="38100" dir="2700000" algn="tl">
                    <a:srgbClr val="DDDDDD"/>
                  </a:outerShdw>
                </a:effectLst>
                <a:latin typeface="Calibri"/>
                <a:cs typeface="Calibri"/>
              </a:rPr>
              <a:t> and a blue product </a:t>
            </a:r>
            <a:endParaRPr lang="en-GB" sz="20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440725"/>
            <a:ext cx="5900936" cy="155622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4584" name="Rectangle 8"/>
          <p:cNvSpPr>
            <a:spLocks noGrp="1" noChangeArrowheads="1"/>
          </p:cNvSpPr>
          <p:nvPr>
            <p:ph type="title"/>
          </p:nvPr>
        </p:nvSpPr>
        <p:spPr>
          <a:xfrm>
            <a:off x="683568" y="631403"/>
            <a:ext cx="7769225" cy="1141413"/>
          </a:xfrm>
          <a:ln/>
        </p:spPr>
        <p:txBody>
          <a:bodyPr/>
          <a:lstStyle/>
          <a:p>
            <a:pPr eaLnBrk="0" hangingPunct="0">
              <a:lnSpc>
                <a:spcPct val="100000"/>
              </a:lnSpc>
              <a:buClrTx/>
              <a:buSzTx/>
              <a:buFontTx/>
              <a:buNone/>
            </a:pPr>
            <a:r>
              <a:rPr lang="en-GB" sz="2000" dirty="0">
                <a:solidFill>
                  <a:srgbClr val="333399"/>
                </a:solidFill>
                <a:latin typeface="Calibri"/>
                <a:cs typeface="Calibri"/>
              </a:rPr>
              <a:t/>
            </a:r>
            <a:br>
              <a:rPr lang="en-GB" sz="2000" dirty="0">
                <a:solidFill>
                  <a:srgbClr val="333399"/>
                </a:solidFill>
                <a:latin typeface="Calibri"/>
                <a:cs typeface="Calibri"/>
              </a:rPr>
            </a:br>
            <a:r>
              <a:rPr lang="en-GB" sz="2000" b="1" dirty="0" smtClean="0">
                <a:solidFill>
                  <a:srgbClr val="333399"/>
                </a:solidFill>
                <a:effectLst>
                  <a:outerShdw blurRad="38100" dist="38100" dir="2700000" algn="tl">
                    <a:srgbClr val="DDDDDD"/>
                  </a:outerShdw>
                </a:effectLst>
                <a:latin typeface="Calibri"/>
                <a:cs typeface="Calibri"/>
              </a:rPr>
              <a:t>β-</a:t>
            </a:r>
            <a:r>
              <a:rPr lang="en-GB" sz="2000" b="1" dirty="0" err="1" smtClean="0">
                <a:solidFill>
                  <a:srgbClr val="333399"/>
                </a:solidFill>
                <a:effectLst>
                  <a:outerShdw blurRad="38100" dist="38100" dir="2700000" algn="tl">
                    <a:srgbClr val="DDDDDD"/>
                  </a:outerShdw>
                </a:effectLst>
                <a:latin typeface="Calibri"/>
                <a:cs typeface="Calibri"/>
              </a:rPr>
              <a:t>galactosidase</a:t>
            </a:r>
            <a:r>
              <a:rPr lang="en-GB" sz="2000" b="1" dirty="0" smtClean="0">
                <a:solidFill>
                  <a:srgbClr val="333399"/>
                </a:solidFill>
                <a:effectLst>
                  <a:outerShdw blurRad="38100" dist="38100" dir="2700000" algn="tl">
                    <a:srgbClr val="DDDDDD"/>
                  </a:outerShdw>
                </a:effectLst>
                <a:latin typeface="Calibri"/>
                <a:cs typeface="Calibri"/>
              </a:rPr>
              <a:t> </a:t>
            </a:r>
            <a:r>
              <a:rPr lang="en-GB" sz="2000" b="1" dirty="0" err="1" smtClean="0">
                <a:solidFill>
                  <a:srgbClr val="333399"/>
                </a:solidFill>
                <a:effectLst>
                  <a:outerShdw blurRad="38100" dist="38100" dir="2700000" algn="tl">
                    <a:srgbClr val="DDDDDD"/>
                  </a:outerShdw>
                </a:effectLst>
                <a:latin typeface="Calibri"/>
                <a:cs typeface="Calibri"/>
              </a:rPr>
              <a:t>hydrolyzes</a:t>
            </a:r>
            <a:r>
              <a:rPr lang="en-GB" sz="2000" b="1" dirty="0" smtClean="0">
                <a:solidFill>
                  <a:srgbClr val="333399"/>
                </a:solidFill>
                <a:effectLst>
                  <a:outerShdw blurRad="38100" dist="38100" dir="2700000" algn="tl">
                    <a:srgbClr val="DDDDDD"/>
                  </a:outerShdw>
                </a:effectLst>
                <a:latin typeface="Calibri"/>
                <a:cs typeface="Calibri"/>
              </a:rPr>
              <a:t> lactose to </a:t>
            </a:r>
            <a:r>
              <a:rPr lang="en-GB" sz="2000" b="1" dirty="0" err="1" smtClean="0">
                <a:solidFill>
                  <a:srgbClr val="333399"/>
                </a:solidFill>
                <a:effectLst>
                  <a:outerShdw blurRad="38100" dist="38100" dir="2700000" algn="tl">
                    <a:srgbClr val="DDDDDD"/>
                  </a:outerShdw>
                </a:effectLst>
                <a:latin typeface="Calibri"/>
                <a:cs typeface="Calibri"/>
              </a:rPr>
              <a:t>galactose</a:t>
            </a:r>
            <a:r>
              <a:rPr lang="en-GB" sz="2000" b="1" dirty="0" smtClean="0">
                <a:solidFill>
                  <a:srgbClr val="333399"/>
                </a:solidFill>
                <a:effectLst>
                  <a:outerShdw blurRad="38100" dist="38100" dir="2700000" algn="tl">
                    <a:srgbClr val="DDDDDD"/>
                  </a:outerShdw>
                </a:effectLst>
                <a:latin typeface="Calibri"/>
                <a:cs typeface="Calibri"/>
              </a:rPr>
              <a:t> and glucose</a:t>
            </a:r>
            <a:endParaRPr lang="en-GB" sz="2000" b="1" dirty="0">
              <a:solidFill>
                <a:srgbClr val="333399"/>
              </a:solidFill>
              <a:effectLst>
                <a:outerShdw blurRad="38100" dist="38100" dir="2700000" algn="tl">
                  <a:srgbClr val="DDDDDD"/>
                </a:outerShdw>
              </a:effectLst>
              <a:latin typeface="Calibri"/>
              <a:cs typeface="Calibri"/>
            </a:endParaRPr>
          </a:p>
        </p:txBody>
      </p:sp>
      <p:pic>
        <p:nvPicPr>
          <p:cNvPr id="3" name="Bild 2" descr="X-Gal_react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4214825"/>
            <a:ext cx="8388424" cy="1950479"/>
          </a:xfrm>
          <a:prstGeom prst="rect">
            <a:avLst/>
          </a:prstGeom>
        </p:spPr>
      </p:pic>
      <p:sp>
        <p:nvSpPr>
          <p:cNvPr id="4" name="Rechteck 3"/>
          <p:cNvSpPr/>
          <p:nvPr/>
        </p:nvSpPr>
        <p:spPr>
          <a:xfrm>
            <a:off x="179512" y="4978887"/>
            <a:ext cx="1584176" cy="510396"/>
          </a:xfrm>
          <a:prstGeom prst="rect">
            <a:avLst/>
          </a:prstGeom>
        </p:spPr>
        <p:txBody>
          <a:bodyPr wrap="square">
            <a:spAutoFit/>
          </a:bodyPr>
          <a:lstStyle/>
          <a:p>
            <a:pPr algn="ctr"/>
            <a:r>
              <a:rPr lang="de-DE" sz="1000" dirty="0" smtClean="0">
                <a:solidFill>
                  <a:srgbClr val="000000"/>
                </a:solidFill>
                <a:latin typeface="Calibri"/>
                <a:cs typeface="Calibri"/>
              </a:rPr>
              <a:t>(5</a:t>
            </a:r>
            <a:r>
              <a:rPr lang="de-DE" sz="1000" dirty="0">
                <a:solidFill>
                  <a:srgbClr val="000000"/>
                </a:solidFill>
                <a:latin typeface="Calibri"/>
                <a:cs typeface="Calibri"/>
              </a:rPr>
              <a:t>-bromo-4-chloro-3-indolyl-β-D-</a:t>
            </a:r>
            <a:r>
              <a:rPr lang="de-DE" sz="1000" dirty="0" err="1" smtClean="0">
                <a:solidFill>
                  <a:srgbClr val="000000"/>
                </a:solidFill>
                <a:latin typeface="Calibri"/>
                <a:cs typeface="Calibri"/>
              </a:rPr>
              <a:t>galactopyranoside</a:t>
            </a:r>
            <a:r>
              <a:rPr lang="de-DE" sz="1000" dirty="0" smtClean="0">
                <a:solidFill>
                  <a:srgbClr val="000000"/>
                </a:solidFill>
                <a:latin typeface="Calibri"/>
                <a:cs typeface="Calibri"/>
              </a:rPr>
              <a:t>)</a:t>
            </a:r>
            <a:endParaRPr lang="de-DE" sz="1000" dirty="0">
              <a:solidFill>
                <a:srgbClr val="000000"/>
              </a:solidFill>
              <a:latin typeface="Calibri"/>
              <a:cs typeface="Calibri"/>
            </a:endParaRPr>
          </a:p>
        </p:txBody>
      </p:sp>
      <p:sp>
        <p:nvSpPr>
          <p:cNvPr id="5" name="Rechteck 4"/>
          <p:cNvSpPr/>
          <p:nvPr/>
        </p:nvSpPr>
        <p:spPr>
          <a:xfrm>
            <a:off x="3291137" y="5643875"/>
            <a:ext cx="2000943" cy="233397"/>
          </a:xfrm>
          <a:prstGeom prst="rect">
            <a:avLst/>
          </a:prstGeom>
        </p:spPr>
        <p:txBody>
          <a:bodyPr wrap="none">
            <a:spAutoFit/>
          </a:bodyPr>
          <a:lstStyle/>
          <a:p>
            <a:r>
              <a:rPr lang="de-DE" sz="1000" dirty="0">
                <a:solidFill>
                  <a:srgbClr val="000000"/>
                </a:solidFill>
                <a:latin typeface="Calibri"/>
                <a:cs typeface="Calibri"/>
              </a:rPr>
              <a:t>5-bromo-4-chloro-3-hydroxyindole</a:t>
            </a:r>
          </a:p>
        </p:txBody>
      </p:sp>
      <p:sp>
        <p:nvSpPr>
          <p:cNvPr id="6" name="Rechteck 5"/>
          <p:cNvSpPr/>
          <p:nvPr/>
        </p:nvSpPr>
        <p:spPr>
          <a:xfrm>
            <a:off x="6372200" y="5661248"/>
            <a:ext cx="2613028" cy="233397"/>
          </a:xfrm>
          <a:prstGeom prst="rect">
            <a:avLst/>
          </a:prstGeom>
        </p:spPr>
        <p:txBody>
          <a:bodyPr wrap="none">
            <a:spAutoFit/>
          </a:bodyPr>
          <a:lstStyle/>
          <a:p>
            <a:r>
              <a:rPr lang="de-DE" sz="1000" dirty="0">
                <a:solidFill>
                  <a:srgbClr val="000000"/>
                </a:solidFill>
                <a:latin typeface="Calibri"/>
                <a:cs typeface="Calibri"/>
              </a:rPr>
              <a:t>5,5'-dibromo-4,4'-dichloro-</a:t>
            </a:r>
            <a:r>
              <a:rPr lang="de-DE" sz="1000" dirty="0" smtClean="0">
                <a:solidFill>
                  <a:srgbClr val="000000"/>
                </a:solidFill>
                <a:latin typeface="Calibri"/>
                <a:cs typeface="Calibri"/>
              </a:rPr>
              <a:t>indigo (</a:t>
            </a:r>
            <a:r>
              <a:rPr lang="de-DE" sz="1000" dirty="0" err="1" smtClean="0">
                <a:solidFill>
                  <a:srgbClr val="000000"/>
                </a:solidFill>
                <a:latin typeface="Calibri"/>
                <a:cs typeface="Calibri"/>
              </a:rPr>
              <a:t>blue</a:t>
            </a:r>
            <a:r>
              <a:rPr lang="de-DE" sz="1000" dirty="0" smtClean="0">
                <a:solidFill>
                  <a:srgbClr val="000000"/>
                </a:solidFill>
                <a:latin typeface="Calibri"/>
                <a:cs typeface="Calibri"/>
              </a:rPr>
              <a:t> </a:t>
            </a:r>
            <a:r>
              <a:rPr lang="de-DE" sz="1000" dirty="0" err="1" smtClean="0">
                <a:solidFill>
                  <a:srgbClr val="000000"/>
                </a:solidFill>
                <a:latin typeface="Calibri"/>
                <a:cs typeface="Calibri"/>
              </a:rPr>
              <a:t>colour</a:t>
            </a:r>
            <a:r>
              <a:rPr lang="de-DE" sz="1000" dirty="0" smtClean="0">
                <a:solidFill>
                  <a:srgbClr val="000000"/>
                </a:solidFill>
                <a:latin typeface="Calibri"/>
                <a:cs typeface="Calibri"/>
              </a:rPr>
              <a:t>)</a:t>
            </a:r>
            <a:endParaRPr lang="de-DE" sz="1000" dirty="0">
              <a:solidFill>
                <a:srgbClr val="000000"/>
              </a:solidFill>
              <a:latin typeface="Calibri"/>
              <a:cs typeface="Calibri"/>
            </a:endParaRPr>
          </a:p>
        </p:txBody>
      </p:sp>
      <p:sp>
        <p:nvSpPr>
          <p:cNvPr id="13" name="Rectangle 8"/>
          <p:cNvSpPr txBox="1">
            <a:spLocks noChangeArrowheads="1"/>
          </p:cNvSpPr>
          <p:nvPr/>
        </p:nvSpPr>
        <p:spPr>
          <a:xfrm>
            <a:off x="323528" y="3356992"/>
            <a:ext cx="8784976" cy="1141413"/>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eaLnBrk="0" hangingPunct="0">
              <a:lnSpc>
                <a:spcPct val="100000"/>
              </a:lnSpc>
              <a:buClrTx/>
              <a:buSzTx/>
              <a:buFontTx/>
              <a:buNone/>
            </a:pPr>
            <a:r>
              <a:rPr lang="en-GB" sz="2000" dirty="0" smtClean="0">
                <a:solidFill>
                  <a:srgbClr val="333399"/>
                </a:solidFill>
                <a:latin typeface="Calibri"/>
                <a:cs typeface="Calibri"/>
              </a:rPr>
              <a:t/>
            </a:r>
            <a:br>
              <a:rPr lang="en-GB" sz="2000" dirty="0" smtClean="0">
                <a:solidFill>
                  <a:srgbClr val="333399"/>
                </a:solidFill>
                <a:latin typeface="Calibri"/>
                <a:cs typeface="Calibri"/>
              </a:rPr>
            </a:br>
            <a:r>
              <a:rPr lang="en-GB" sz="2000" b="1" dirty="0" smtClean="0">
                <a:solidFill>
                  <a:srgbClr val="333399"/>
                </a:solidFill>
                <a:effectLst>
                  <a:outerShdw blurRad="38100" dist="38100" dir="2700000" algn="tl">
                    <a:srgbClr val="DDDDDD"/>
                  </a:outerShdw>
                </a:effectLst>
                <a:latin typeface="Calibri"/>
                <a:cs typeface="Calibri"/>
              </a:rPr>
              <a:t>β-</a:t>
            </a:r>
            <a:r>
              <a:rPr lang="en-GB" sz="2000" b="1" dirty="0" err="1" smtClean="0">
                <a:solidFill>
                  <a:srgbClr val="333399"/>
                </a:solidFill>
                <a:effectLst>
                  <a:outerShdw blurRad="38100" dist="38100" dir="2700000" algn="tl">
                    <a:srgbClr val="DDDDDD"/>
                  </a:outerShdw>
                </a:effectLst>
                <a:latin typeface="Calibri"/>
                <a:cs typeface="Calibri"/>
              </a:rPr>
              <a:t>galactosidase</a:t>
            </a:r>
            <a:r>
              <a:rPr lang="en-GB" sz="2000" b="1" dirty="0" smtClean="0">
                <a:solidFill>
                  <a:srgbClr val="333399"/>
                </a:solidFill>
                <a:effectLst>
                  <a:outerShdw blurRad="38100" dist="38100" dir="2700000" algn="tl">
                    <a:srgbClr val="DDDDDD"/>
                  </a:outerShdw>
                </a:effectLst>
                <a:latin typeface="Calibri"/>
                <a:cs typeface="Calibri"/>
              </a:rPr>
              <a:t> </a:t>
            </a:r>
            <a:r>
              <a:rPr lang="en-GB" sz="2000" b="1" dirty="0" err="1" smtClean="0">
                <a:solidFill>
                  <a:srgbClr val="333399"/>
                </a:solidFill>
                <a:effectLst>
                  <a:outerShdw blurRad="38100" dist="38100" dir="2700000" algn="tl">
                    <a:srgbClr val="DDDDDD"/>
                  </a:outerShdw>
                </a:effectLst>
                <a:latin typeface="Calibri"/>
                <a:cs typeface="Calibri"/>
              </a:rPr>
              <a:t>hydrolyzes</a:t>
            </a:r>
            <a:r>
              <a:rPr lang="en-GB" sz="2000" b="1" dirty="0" smtClean="0">
                <a:solidFill>
                  <a:srgbClr val="333399"/>
                </a:solidFill>
                <a:effectLst>
                  <a:outerShdw blurRad="38100" dist="38100" dir="2700000" algn="tl">
                    <a:srgbClr val="DDDDDD"/>
                  </a:outerShdw>
                </a:effectLst>
                <a:latin typeface="Calibri"/>
                <a:cs typeface="Calibri"/>
              </a:rPr>
              <a:t> X-Gal (lactose </a:t>
            </a:r>
            <a:r>
              <a:rPr lang="en-GB" sz="2000" b="1" dirty="0" err="1" smtClean="0">
                <a:solidFill>
                  <a:srgbClr val="333399"/>
                </a:solidFill>
                <a:effectLst>
                  <a:outerShdw blurRad="38100" dist="38100" dir="2700000" algn="tl">
                    <a:srgbClr val="DDDDDD"/>
                  </a:outerShdw>
                </a:effectLst>
                <a:latin typeface="Calibri"/>
                <a:cs typeface="Calibri"/>
              </a:rPr>
              <a:t>analog</a:t>
            </a:r>
            <a:r>
              <a:rPr lang="en-GB" sz="2000" b="1" dirty="0" smtClean="0">
                <a:solidFill>
                  <a:srgbClr val="333399"/>
                </a:solidFill>
                <a:effectLst>
                  <a:outerShdw blurRad="38100" dist="38100" dir="2700000" algn="tl">
                    <a:srgbClr val="DDDDDD"/>
                  </a:outerShdw>
                </a:effectLst>
                <a:latin typeface="Calibri"/>
                <a:cs typeface="Calibri"/>
              </a:rPr>
              <a:t>) to </a:t>
            </a:r>
            <a:r>
              <a:rPr lang="en-GB" sz="2000" b="1" dirty="0" err="1" smtClean="0">
                <a:solidFill>
                  <a:srgbClr val="333399"/>
                </a:solidFill>
                <a:effectLst>
                  <a:outerShdw blurRad="38100" dist="38100" dir="2700000" algn="tl">
                    <a:srgbClr val="DDDDDD"/>
                  </a:outerShdw>
                </a:effectLst>
                <a:latin typeface="Calibri"/>
                <a:cs typeface="Calibri"/>
              </a:rPr>
              <a:t>galactose</a:t>
            </a:r>
            <a:r>
              <a:rPr lang="en-GB" sz="2000" b="1" dirty="0" smtClean="0">
                <a:solidFill>
                  <a:srgbClr val="333399"/>
                </a:solidFill>
                <a:effectLst>
                  <a:outerShdw blurRad="38100" dist="38100" dir="2700000" algn="tl">
                    <a:srgbClr val="DDDDDD"/>
                  </a:outerShdw>
                </a:effectLst>
                <a:latin typeface="Calibri"/>
                <a:cs typeface="Calibri"/>
              </a:rPr>
              <a:t> and a blue product </a:t>
            </a:r>
            <a:endParaRPr lang="en-GB" sz="20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3"/>
          <a:stretch>
            <a:fillRect/>
          </a:stretch>
        </p:blipFill>
        <p:spPr>
          <a:xfrm>
            <a:off x="4355976" y="2183120"/>
            <a:ext cx="3096344" cy="3142998"/>
          </a:xfrm>
          <a:prstGeom prst="rect">
            <a:avLst/>
          </a:prstGeom>
        </p:spPr>
      </p:pic>
      <p:sp>
        <p:nvSpPr>
          <p:cNvPr id="26636" name="Freeform 12"/>
          <p:cNvSpPr>
            <a:spLocks/>
          </p:cNvSpPr>
          <p:nvPr/>
        </p:nvSpPr>
        <p:spPr bwMode="auto">
          <a:xfrm>
            <a:off x="533400" y="4509120"/>
            <a:ext cx="1950368" cy="1026328"/>
          </a:xfrm>
          <a:custGeom>
            <a:avLst/>
            <a:gdLst>
              <a:gd name="T0" fmla="*/ 526 w 5300"/>
              <a:gd name="T1" fmla="*/ 2 h 3320"/>
              <a:gd name="T2" fmla="*/ 470 w 5300"/>
              <a:gd name="T3" fmla="*/ 7 h 3320"/>
              <a:gd name="T4" fmla="*/ 389 w 5300"/>
              <a:gd name="T5" fmla="*/ 26 h 3320"/>
              <a:gd name="T6" fmla="*/ 290 w 5300"/>
              <a:gd name="T7" fmla="*/ 67 h 3320"/>
              <a:gd name="T8" fmla="*/ 201 w 5300"/>
              <a:gd name="T9" fmla="*/ 127 h 3320"/>
              <a:gd name="T10" fmla="*/ 127 w 5300"/>
              <a:gd name="T11" fmla="*/ 201 h 3320"/>
              <a:gd name="T12" fmla="*/ 67 w 5300"/>
              <a:gd name="T13" fmla="*/ 290 h 3320"/>
              <a:gd name="T14" fmla="*/ 26 w 5300"/>
              <a:gd name="T15" fmla="*/ 389 h 3320"/>
              <a:gd name="T16" fmla="*/ 7 w 5300"/>
              <a:gd name="T17" fmla="*/ 470 h 3320"/>
              <a:gd name="T18" fmla="*/ 2 w 5300"/>
              <a:gd name="T19" fmla="*/ 526 h 3320"/>
              <a:gd name="T20" fmla="*/ 0 w 5300"/>
              <a:gd name="T21" fmla="*/ 2767 h 3320"/>
              <a:gd name="T22" fmla="*/ 3 w 5300"/>
              <a:gd name="T23" fmla="*/ 2824 h 3320"/>
              <a:gd name="T24" fmla="*/ 11 w 5300"/>
              <a:gd name="T25" fmla="*/ 2879 h 3320"/>
              <a:gd name="T26" fmla="*/ 44 w 5300"/>
              <a:gd name="T27" fmla="*/ 2983 h 3320"/>
              <a:gd name="T28" fmla="*/ 95 w 5300"/>
              <a:gd name="T29" fmla="*/ 3077 h 3320"/>
              <a:gd name="T30" fmla="*/ 163 w 5300"/>
              <a:gd name="T31" fmla="*/ 3158 h 3320"/>
              <a:gd name="T32" fmla="*/ 244 w 5300"/>
              <a:gd name="T33" fmla="*/ 3226 h 3320"/>
              <a:gd name="T34" fmla="*/ 338 w 5300"/>
              <a:gd name="T35" fmla="*/ 3276 h 3320"/>
              <a:gd name="T36" fmla="*/ 442 w 5300"/>
              <a:gd name="T37" fmla="*/ 3310 h 3320"/>
              <a:gd name="T38" fmla="*/ 496 w 5300"/>
              <a:gd name="T39" fmla="*/ 3318 h 3320"/>
              <a:gd name="T40" fmla="*/ 554 w 5300"/>
              <a:gd name="T41" fmla="*/ 3320 h 3320"/>
              <a:gd name="T42" fmla="*/ 4775 w 5300"/>
              <a:gd name="T43" fmla="*/ 3319 h 3320"/>
              <a:gd name="T44" fmla="*/ 4831 w 5300"/>
              <a:gd name="T45" fmla="*/ 3314 h 3320"/>
              <a:gd name="T46" fmla="*/ 4912 w 5300"/>
              <a:gd name="T47" fmla="*/ 3295 h 3320"/>
              <a:gd name="T48" fmla="*/ 5010 w 5300"/>
              <a:gd name="T49" fmla="*/ 3254 h 3320"/>
              <a:gd name="T50" fmla="*/ 5099 w 5300"/>
              <a:gd name="T51" fmla="*/ 3194 h 3320"/>
              <a:gd name="T52" fmla="*/ 5174 w 5300"/>
              <a:gd name="T53" fmla="*/ 3120 h 3320"/>
              <a:gd name="T54" fmla="*/ 5234 w 5300"/>
              <a:gd name="T55" fmla="*/ 3030 h 3320"/>
              <a:gd name="T56" fmla="*/ 5275 w 5300"/>
              <a:gd name="T57" fmla="*/ 2932 h 3320"/>
              <a:gd name="T58" fmla="*/ 5294 w 5300"/>
              <a:gd name="T59" fmla="*/ 2851 h 3320"/>
              <a:gd name="T60" fmla="*/ 5299 w 5300"/>
              <a:gd name="T61" fmla="*/ 2795 h 3320"/>
              <a:gd name="T62" fmla="*/ 5300 w 5300"/>
              <a:gd name="T63" fmla="*/ 554 h 3320"/>
              <a:gd name="T64" fmla="*/ 5298 w 5300"/>
              <a:gd name="T65" fmla="*/ 496 h 3320"/>
              <a:gd name="T66" fmla="*/ 5290 w 5300"/>
              <a:gd name="T67" fmla="*/ 442 h 3320"/>
              <a:gd name="T68" fmla="*/ 5256 w 5300"/>
              <a:gd name="T69" fmla="*/ 338 h 3320"/>
              <a:gd name="T70" fmla="*/ 5206 w 5300"/>
              <a:gd name="T71" fmla="*/ 244 h 3320"/>
              <a:gd name="T72" fmla="*/ 5138 w 5300"/>
              <a:gd name="T73" fmla="*/ 163 h 3320"/>
              <a:gd name="T74" fmla="*/ 5057 w 5300"/>
              <a:gd name="T75" fmla="*/ 95 h 3320"/>
              <a:gd name="T76" fmla="*/ 4962 w 5300"/>
              <a:gd name="T77" fmla="*/ 44 h 3320"/>
              <a:gd name="T78" fmla="*/ 4859 w 5300"/>
              <a:gd name="T79" fmla="*/ 11 h 3320"/>
              <a:gd name="T80" fmla="*/ 4804 w 5300"/>
              <a:gd name="T81" fmla="*/ 3 h 3320"/>
              <a:gd name="T82" fmla="*/ 4747 w 5300"/>
              <a:gd name="T83" fmla="*/ 0 h 3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00" h="3320">
                <a:moveTo>
                  <a:pt x="554" y="0"/>
                </a:moveTo>
                <a:lnTo>
                  <a:pt x="526" y="2"/>
                </a:lnTo>
                <a:lnTo>
                  <a:pt x="496" y="3"/>
                </a:lnTo>
                <a:lnTo>
                  <a:pt x="470" y="7"/>
                </a:lnTo>
                <a:lnTo>
                  <a:pt x="442" y="11"/>
                </a:lnTo>
                <a:lnTo>
                  <a:pt x="389" y="26"/>
                </a:lnTo>
                <a:lnTo>
                  <a:pt x="338" y="44"/>
                </a:lnTo>
                <a:lnTo>
                  <a:pt x="290" y="67"/>
                </a:lnTo>
                <a:lnTo>
                  <a:pt x="244" y="95"/>
                </a:lnTo>
                <a:lnTo>
                  <a:pt x="201" y="127"/>
                </a:lnTo>
                <a:lnTo>
                  <a:pt x="163" y="163"/>
                </a:lnTo>
                <a:lnTo>
                  <a:pt x="127" y="201"/>
                </a:lnTo>
                <a:lnTo>
                  <a:pt x="95" y="244"/>
                </a:lnTo>
                <a:lnTo>
                  <a:pt x="67" y="290"/>
                </a:lnTo>
                <a:lnTo>
                  <a:pt x="44" y="338"/>
                </a:lnTo>
                <a:lnTo>
                  <a:pt x="26" y="389"/>
                </a:lnTo>
                <a:lnTo>
                  <a:pt x="11" y="442"/>
                </a:lnTo>
                <a:lnTo>
                  <a:pt x="7" y="470"/>
                </a:lnTo>
                <a:lnTo>
                  <a:pt x="3" y="496"/>
                </a:lnTo>
                <a:lnTo>
                  <a:pt x="2" y="526"/>
                </a:lnTo>
                <a:lnTo>
                  <a:pt x="0" y="554"/>
                </a:lnTo>
                <a:lnTo>
                  <a:pt x="0" y="2767"/>
                </a:lnTo>
                <a:lnTo>
                  <a:pt x="2" y="2795"/>
                </a:lnTo>
                <a:lnTo>
                  <a:pt x="3" y="2824"/>
                </a:lnTo>
                <a:lnTo>
                  <a:pt x="7" y="2851"/>
                </a:lnTo>
                <a:lnTo>
                  <a:pt x="11" y="2879"/>
                </a:lnTo>
                <a:lnTo>
                  <a:pt x="26" y="2932"/>
                </a:lnTo>
                <a:lnTo>
                  <a:pt x="44" y="2983"/>
                </a:lnTo>
                <a:lnTo>
                  <a:pt x="67" y="3030"/>
                </a:lnTo>
                <a:lnTo>
                  <a:pt x="95" y="3077"/>
                </a:lnTo>
                <a:lnTo>
                  <a:pt x="127" y="3120"/>
                </a:lnTo>
                <a:lnTo>
                  <a:pt x="163" y="3158"/>
                </a:lnTo>
                <a:lnTo>
                  <a:pt x="201" y="3194"/>
                </a:lnTo>
                <a:lnTo>
                  <a:pt x="244" y="3226"/>
                </a:lnTo>
                <a:lnTo>
                  <a:pt x="290" y="3254"/>
                </a:lnTo>
                <a:lnTo>
                  <a:pt x="338" y="3276"/>
                </a:lnTo>
                <a:lnTo>
                  <a:pt x="389" y="3295"/>
                </a:lnTo>
                <a:lnTo>
                  <a:pt x="442" y="3310"/>
                </a:lnTo>
                <a:lnTo>
                  <a:pt x="470" y="3314"/>
                </a:lnTo>
                <a:lnTo>
                  <a:pt x="496" y="3318"/>
                </a:lnTo>
                <a:lnTo>
                  <a:pt x="526" y="3319"/>
                </a:lnTo>
                <a:lnTo>
                  <a:pt x="554" y="3320"/>
                </a:lnTo>
                <a:lnTo>
                  <a:pt x="4747" y="3320"/>
                </a:lnTo>
                <a:lnTo>
                  <a:pt x="4775" y="3319"/>
                </a:lnTo>
                <a:lnTo>
                  <a:pt x="4804" y="3318"/>
                </a:lnTo>
                <a:lnTo>
                  <a:pt x="4831" y="3314"/>
                </a:lnTo>
                <a:lnTo>
                  <a:pt x="4859" y="3310"/>
                </a:lnTo>
                <a:lnTo>
                  <a:pt x="4912" y="3295"/>
                </a:lnTo>
                <a:lnTo>
                  <a:pt x="4962" y="3276"/>
                </a:lnTo>
                <a:lnTo>
                  <a:pt x="5010" y="3254"/>
                </a:lnTo>
                <a:lnTo>
                  <a:pt x="5057" y="3226"/>
                </a:lnTo>
                <a:lnTo>
                  <a:pt x="5099" y="3194"/>
                </a:lnTo>
                <a:lnTo>
                  <a:pt x="5138" y="3158"/>
                </a:lnTo>
                <a:lnTo>
                  <a:pt x="5174" y="3120"/>
                </a:lnTo>
                <a:lnTo>
                  <a:pt x="5206" y="3077"/>
                </a:lnTo>
                <a:lnTo>
                  <a:pt x="5234" y="3030"/>
                </a:lnTo>
                <a:lnTo>
                  <a:pt x="5256" y="2983"/>
                </a:lnTo>
                <a:lnTo>
                  <a:pt x="5275" y="2932"/>
                </a:lnTo>
                <a:lnTo>
                  <a:pt x="5290" y="2879"/>
                </a:lnTo>
                <a:lnTo>
                  <a:pt x="5294" y="2851"/>
                </a:lnTo>
                <a:lnTo>
                  <a:pt x="5298" y="2824"/>
                </a:lnTo>
                <a:lnTo>
                  <a:pt x="5299" y="2795"/>
                </a:lnTo>
                <a:lnTo>
                  <a:pt x="5300" y="2767"/>
                </a:lnTo>
                <a:lnTo>
                  <a:pt x="5300" y="554"/>
                </a:lnTo>
                <a:lnTo>
                  <a:pt x="5299" y="526"/>
                </a:lnTo>
                <a:lnTo>
                  <a:pt x="5298" y="496"/>
                </a:lnTo>
                <a:lnTo>
                  <a:pt x="5294" y="470"/>
                </a:lnTo>
                <a:lnTo>
                  <a:pt x="5290" y="442"/>
                </a:lnTo>
                <a:lnTo>
                  <a:pt x="5275" y="389"/>
                </a:lnTo>
                <a:lnTo>
                  <a:pt x="5256" y="338"/>
                </a:lnTo>
                <a:lnTo>
                  <a:pt x="5234" y="290"/>
                </a:lnTo>
                <a:lnTo>
                  <a:pt x="5206" y="244"/>
                </a:lnTo>
                <a:lnTo>
                  <a:pt x="5174" y="201"/>
                </a:lnTo>
                <a:lnTo>
                  <a:pt x="5138" y="163"/>
                </a:lnTo>
                <a:lnTo>
                  <a:pt x="5099" y="127"/>
                </a:lnTo>
                <a:lnTo>
                  <a:pt x="5057" y="95"/>
                </a:lnTo>
                <a:lnTo>
                  <a:pt x="5010" y="67"/>
                </a:lnTo>
                <a:lnTo>
                  <a:pt x="4962" y="44"/>
                </a:lnTo>
                <a:lnTo>
                  <a:pt x="4912" y="26"/>
                </a:lnTo>
                <a:lnTo>
                  <a:pt x="4859" y="11"/>
                </a:lnTo>
                <a:lnTo>
                  <a:pt x="4831" y="7"/>
                </a:lnTo>
                <a:lnTo>
                  <a:pt x="4804" y="3"/>
                </a:lnTo>
                <a:lnTo>
                  <a:pt x="4775" y="2"/>
                </a:lnTo>
                <a:lnTo>
                  <a:pt x="4747" y="0"/>
                </a:lnTo>
                <a:lnTo>
                  <a:pt x="55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37" name="Freeform 13"/>
          <p:cNvSpPr>
            <a:spLocks/>
          </p:cNvSpPr>
          <p:nvPr/>
        </p:nvSpPr>
        <p:spPr bwMode="auto">
          <a:xfrm>
            <a:off x="1047800" y="5042519"/>
            <a:ext cx="1319400" cy="419496"/>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38" name="Freeform 14"/>
          <p:cNvSpPr>
            <a:spLocks/>
          </p:cNvSpPr>
          <p:nvPr/>
        </p:nvSpPr>
        <p:spPr bwMode="auto">
          <a:xfrm>
            <a:off x="1087487" y="5021883"/>
            <a:ext cx="1319400" cy="419496"/>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39" name="Freeform 15"/>
          <p:cNvSpPr>
            <a:spLocks noEditPoints="1"/>
          </p:cNvSpPr>
          <p:nvPr/>
        </p:nvSpPr>
        <p:spPr bwMode="auto">
          <a:xfrm>
            <a:off x="685801" y="4631357"/>
            <a:ext cx="386166" cy="366628"/>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40" name="Freeform 16"/>
          <p:cNvSpPr>
            <a:spLocks/>
          </p:cNvSpPr>
          <p:nvPr/>
        </p:nvSpPr>
        <p:spPr bwMode="auto">
          <a:xfrm>
            <a:off x="685801" y="4680569"/>
            <a:ext cx="93094" cy="28617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26641" name="Freeform 17"/>
          <p:cNvSpPr>
            <a:spLocks/>
          </p:cNvSpPr>
          <p:nvPr/>
        </p:nvSpPr>
        <p:spPr bwMode="auto">
          <a:xfrm>
            <a:off x="984300" y="4680569"/>
            <a:ext cx="93093" cy="286176"/>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26642" name="Freeform 18"/>
          <p:cNvSpPr>
            <a:spLocks/>
          </p:cNvSpPr>
          <p:nvPr/>
        </p:nvSpPr>
        <p:spPr bwMode="auto">
          <a:xfrm>
            <a:off x="1031924" y="4725020"/>
            <a:ext cx="168947" cy="205726"/>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p>
        </p:txBody>
      </p:sp>
      <p:sp>
        <p:nvSpPr>
          <p:cNvPr id="26643" name="Freeform 19"/>
          <p:cNvSpPr>
            <a:spLocks/>
          </p:cNvSpPr>
          <p:nvPr/>
        </p:nvSpPr>
        <p:spPr bwMode="auto">
          <a:xfrm>
            <a:off x="533400" y="3212976"/>
            <a:ext cx="1950368" cy="1026328"/>
          </a:xfrm>
          <a:custGeom>
            <a:avLst/>
            <a:gdLst>
              <a:gd name="T0" fmla="*/ 526 w 5300"/>
              <a:gd name="T1" fmla="*/ 2 h 3320"/>
              <a:gd name="T2" fmla="*/ 470 w 5300"/>
              <a:gd name="T3" fmla="*/ 7 h 3320"/>
              <a:gd name="T4" fmla="*/ 389 w 5300"/>
              <a:gd name="T5" fmla="*/ 26 h 3320"/>
              <a:gd name="T6" fmla="*/ 290 w 5300"/>
              <a:gd name="T7" fmla="*/ 67 h 3320"/>
              <a:gd name="T8" fmla="*/ 201 w 5300"/>
              <a:gd name="T9" fmla="*/ 127 h 3320"/>
              <a:gd name="T10" fmla="*/ 127 w 5300"/>
              <a:gd name="T11" fmla="*/ 201 h 3320"/>
              <a:gd name="T12" fmla="*/ 67 w 5300"/>
              <a:gd name="T13" fmla="*/ 290 h 3320"/>
              <a:gd name="T14" fmla="*/ 26 w 5300"/>
              <a:gd name="T15" fmla="*/ 389 h 3320"/>
              <a:gd name="T16" fmla="*/ 7 w 5300"/>
              <a:gd name="T17" fmla="*/ 470 h 3320"/>
              <a:gd name="T18" fmla="*/ 2 w 5300"/>
              <a:gd name="T19" fmla="*/ 526 h 3320"/>
              <a:gd name="T20" fmla="*/ 0 w 5300"/>
              <a:gd name="T21" fmla="*/ 2767 h 3320"/>
              <a:gd name="T22" fmla="*/ 3 w 5300"/>
              <a:gd name="T23" fmla="*/ 2824 h 3320"/>
              <a:gd name="T24" fmla="*/ 11 w 5300"/>
              <a:gd name="T25" fmla="*/ 2879 h 3320"/>
              <a:gd name="T26" fmla="*/ 44 w 5300"/>
              <a:gd name="T27" fmla="*/ 2983 h 3320"/>
              <a:gd name="T28" fmla="*/ 95 w 5300"/>
              <a:gd name="T29" fmla="*/ 3077 h 3320"/>
              <a:gd name="T30" fmla="*/ 163 w 5300"/>
              <a:gd name="T31" fmla="*/ 3158 h 3320"/>
              <a:gd name="T32" fmla="*/ 244 w 5300"/>
              <a:gd name="T33" fmla="*/ 3226 h 3320"/>
              <a:gd name="T34" fmla="*/ 338 w 5300"/>
              <a:gd name="T35" fmla="*/ 3276 h 3320"/>
              <a:gd name="T36" fmla="*/ 442 w 5300"/>
              <a:gd name="T37" fmla="*/ 3310 h 3320"/>
              <a:gd name="T38" fmla="*/ 496 w 5300"/>
              <a:gd name="T39" fmla="*/ 3318 h 3320"/>
              <a:gd name="T40" fmla="*/ 554 w 5300"/>
              <a:gd name="T41" fmla="*/ 3320 h 3320"/>
              <a:gd name="T42" fmla="*/ 4775 w 5300"/>
              <a:gd name="T43" fmla="*/ 3319 h 3320"/>
              <a:gd name="T44" fmla="*/ 4831 w 5300"/>
              <a:gd name="T45" fmla="*/ 3314 h 3320"/>
              <a:gd name="T46" fmla="*/ 4912 w 5300"/>
              <a:gd name="T47" fmla="*/ 3295 h 3320"/>
              <a:gd name="T48" fmla="*/ 5010 w 5300"/>
              <a:gd name="T49" fmla="*/ 3254 h 3320"/>
              <a:gd name="T50" fmla="*/ 5099 w 5300"/>
              <a:gd name="T51" fmla="*/ 3194 h 3320"/>
              <a:gd name="T52" fmla="*/ 5174 w 5300"/>
              <a:gd name="T53" fmla="*/ 3120 h 3320"/>
              <a:gd name="T54" fmla="*/ 5234 w 5300"/>
              <a:gd name="T55" fmla="*/ 3030 h 3320"/>
              <a:gd name="T56" fmla="*/ 5275 w 5300"/>
              <a:gd name="T57" fmla="*/ 2932 h 3320"/>
              <a:gd name="T58" fmla="*/ 5294 w 5300"/>
              <a:gd name="T59" fmla="*/ 2851 h 3320"/>
              <a:gd name="T60" fmla="*/ 5299 w 5300"/>
              <a:gd name="T61" fmla="*/ 2795 h 3320"/>
              <a:gd name="T62" fmla="*/ 5300 w 5300"/>
              <a:gd name="T63" fmla="*/ 554 h 3320"/>
              <a:gd name="T64" fmla="*/ 5298 w 5300"/>
              <a:gd name="T65" fmla="*/ 496 h 3320"/>
              <a:gd name="T66" fmla="*/ 5290 w 5300"/>
              <a:gd name="T67" fmla="*/ 442 h 3320"/>
              <a:gd name="T68" fmla="*/ 5256 w 5300"/>
              <a:gd name="T69" fmla="*/ 338 h 3320"/>
              <a:gd name="T70" fmla="*/ 5206 w 5300"/>
              <a:gd name="T71" fmla="*/ 244 h 3320"/>
              <a:gd name="T72" fmla="*/ 5138 w 5300"/>
              <a:gd name="T73" fmla="*/ 163 h 3320"/>
              <a:gd name="T74" fmla="*/ 5057 w 5300"/>
              <a:gd name="T75" fmla="*/ 95 h 3320"/>
              <a:gd name="T76" fmla="*/ 4962 w 5300"/>
              <a:gd name="T77" fmla="*/ 44 h 3320"/>
              <a:gd name="T78" fmla="*/ 4859 w 5300"/>
              <a:gd name="T79" fmla="*/ 11 h 3320"/>
              <a:gd name="T80" fmla="*/ 4804 w 5300"/>
              <a:gd name="T81" fmla="*/ 3 h 3320"/>
              <a:gd name="T82" fmla="*/ 4747 w 5300"/>
              <a:gd name="T83" fmla="*/ 0 h 3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00" h="3320">
                <a:moveTo>
                  <a:pt x="554" y="0"/>
                </a:moveTo>
                <a:lnTo>
                  <a:pt x="526" y="2"/>
                </a:lnTo>
                <a:lnTo>
                  <a:pt x="496" y="3"/>
                </a:lnTo>
                <a:lnTo>
                  <a:pt x="470" y="7"/>
                </a:lnTo>
                <a:lnTo>
                  <a:pt x="442" y="11"/>
                </a:lnTo>
                <a:lnTo>
                  <a:pt x="389" y="26"/>
                </a:lnTo>
                <a:lnTo>
                  <a:pt x="338" y="44"/>
                </a:lnTo>
                <a:lnTo>
                  <a:pt x="290" y="67"/>
                </a:lnTo>
                <a:lnTo>
                  <a:pt x="244" y="95"/>
                </a:lnTo>
                <a:lnTo>
                  <a:pt x="201" y="127"/>
                </a:lnTo>
                <a:lnTo>
                  <a:pt x="163" y="163"/>
                </a:lnTo>
                <a:lnTo>
                  <a:pt x="127" y="201"/>
                </a:lnTo>
                <a:lnTo>
                  <a:pt x="95" y="244"/>
                </a:lnTo>
                <a:lnTo>
                  <a:pt x="67" y="290"/>
                </a:lnTo>
                <a:lnTo>
                  <a:pt x="44" y="338"/>
                </a:lnTo>
                <a:lnTo>
                  <a:pt x="26" y="389"/>
                </a:lnTo>
                <a:lnTo>
                  <a:pt x="11" y="442"/>
                </a:lnTo>
                <a:lnTo>
                  <a:pt x="7" y="470"/>
                </a:lnTo>
                <a:lnTo>
                  <a:pt x="3" y="496"/>
                </a:lnTo>
                <a:lnTo>
                  <a:pt x="2" y="526"/>
                </a:lnTo>
                <a:lnTo>
                  <a:pt x="0" y="554"/>
                </a:lnTo>
                <a:lnTo>
                  <a:pt x="0" y="2767"/>
                </a:lnTo>
                <a:lnTo>
                  <a:pt x="2" y="2795"/>
                </a:lnTo>
                <a:lnTo>
                  <a:pt x="3" y="2824"/>
                </a:lnTo>
                <a:lnTo>
                  <a:pt x="7" y="2851"/>
                </a:lnTo>
                <a:lnTo>
                  <a:pt x="11" y="2879"/>
                </a:lnTo>
                <a:lnTo>
                  <a:pt x="26" y="2932"/>
                </a:lnTo>
                <a:lnTo>
                  <a:pt x="44" y="2983"/>
                </a:lnTo>
                <a:lnTo>
                  <a:pt x="67" y="3030"/>
                </a:lnTo>
                <a:lnTo>
                  <a:pt x="95" y="3077"/>
                </a:lnTo>
                <a:lnTo>
                  <a:pt x="127" y="3120"/>
                </a:lnTo>
                <a:lnTo>
                  <a:pt x="163" y="3158"/>
                </a:lnTo>
                <a:lnTo>
                  <a:pt x="201" y="3194"/>
                </a:lnTo>
                <a:lnTo>
                  <a:pt x="244" y="3226"/>
                </a:lnTo>
                <a:lnTo>
                  <a:pt x="290" y="3254"/>
                </a:lnTo>
                <a:lnTo>
                  <a:pt x="338" y="3276"/>
                </a:lnTo>
                <a:lnTo>
                  <a:pt x="389" y="3295"/>
                </a:lnTo>
                <a:lnTo>
                  <a:pt x="442" y="3310"/>
                </a:lnTo>
                <a:lnTo>
                  <a:pt x="470" y="3314"/>
                </a:lnTo>
                <a:lnTo>
                  <a:pt x="496" y="3318"/>
                </a:lnTo>
                <a:lnTo>
                  <a:pt x="526" y="3319"/>
                </a:lnTo>
                <a:lnTo>
                  <a:pt x="554" y="3320"/>
                </a:lnTo>
                <a:lnTo>
                  <a:pt x="4747" y="3320"/>
                </a:lnTo>
                <a:lnTo>
                  <a:pt x="4775" y="3319"/>
                </a:lnTo>
                <a:lnTo>
                  <a:pt x="4804" y="3318"/>
                </a:lnTo>
                <a:lnTo>
                  <a:pt x="4831" y="3314"/>
                </a:lnTo>
                <a:lnTo>
                  <a:pt x="4859" y="3310"/>
                </a:lnTo>
                <a:lnTo>
                  <a:pt x="4912" y="3295"/>
                </a:lnTo>
                <a:lnTo>
                  <a:pt x="4962" y="3276"/>
                </a:lnTo>
                <a:lnTo>
                  <a:pt x="5010" y="3254"/>
                </a:lnTo>
                <a:lnTo>
                  <a:pt x="5057" y="3226"/>
                </a:lnTo>
                <a:lnTo>
                  <a:pt x="5099" y="3194"/>
                </a:lnTo>
                <a:lnTo>
                  <a:pt x="5138" y="3158"/>
                </a:lnTo>
                <a:lnTo>
                  <a:pt x="5174" y="3120"/>
                </a:lnTo>
                <a:lnTo>
                  <a:pt x="5206" y="3077"/>
                </a:lnTo>
                <a:lnTo>
                  <a:pt x="5234" y="3030"/>
                </a:lnTo>
                <a:lnTo>
                  <a:pt x="5256" y="2983"/>
                </a:lnTo>
                <a:lnTo>
                  <a:pt x="5275" y="2932"/>
                </a:lnTo>
                <a:lnTo>
                  <a:pt x="5290" y="2879"/>
                </a:lnTo>
                <a:lnTo>
                  <a:pt x="5294" y="2851"/>
                </a:lnTo>
                <a:lnTo>
                  <a:pt x="5298" y="2824"/>
                </a:lnTo>
                <a:lnTo>
                  <a:pt x="5299" y="2795"/>
                </a:lnTo>
                <a:lnTo>
                  <a:pt x="5300" y="2767"/>
                </a:lnTo>
                <a:lnTo>
                  <a:pt x="5300" y="554"/>
                </a:lnTo>
                <a:lnTo>
                  <a:pt x="5299" y="526"/>
                </a:lnTo>
                <a:lnTo>
                  <a:pt x="5298" y="496"/>
                </a:lnTo>
                <a:lnTo>
                  <a:pt x="5294" y="470"/>
                </a:lnTo>
                <a:lnTo>
                  <a:pt x="5290" y="442"/>
                </a:lnTo>
                <a:lnTo>
                  <a:pt x="5275" y="389"/>
                </a:lnTo>
                <a:lnTo>
                  <a:pt x="5256" y="338"/>
                </a:lnTo>
                <a:lnTo>
                  <a:pt x="5234" y="290"/>
                </a:lnTo>
                <a:lnTo>
                  <a:pt x="5206" y="244"/>
                </a:lnTo>
                <a:lnTo>
                  <a:pt x="5174" y="201"/>
                </a:lnTo>
                <a:lnTo>
                  <a:pt x="5138" y="163"/>
                </a:lnTo>
                <a:lnTo>
                  <a:pt x="5099" y="127"/>
                </a:lnTo>
                <a:lnTo>
                  <a:pt x="5057" y="95"/>
                </a:lnTo>
                <a:lnTo>
                  <a:pt x="5010" y="67"/>
                </a:lnTo>
                <a:lnTo>
                  <a:pt x="4962" y="44"/>
                </a:lnTo>
                <a:lnTo>
                  <a:pt x="4912" y="26"/>
                </a:lnTo>
                <a:lnTo>
                  <a:pt x="4859" y="11"/>
                </a:lnTo>
                <a:lnTo>
                  <a:pt x="4831" y="7"/>
                </a:lnTo>
                <a:lnTo>
                  <a:pt x="4804" y="3"/>
                </a:lnTo>
                <a:lnTo>
                  <a:pt x="4775" y="2"/>
                </a:lnTo>
                <a:lnTo>
                  <a:pt x="4747" y="0"/>
                </a:lnTo>
                <a:lnTo>
                  <a:pt x="55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44" name="Freeform 20"/>
          <p:cNvSpPr>
            <a:spLocks/>
          </p:cNvSpPr>
          <p:nvPr/>
        </p:nvSpPr>
        <p:spPr bwMode="auto">
          <a:xfrm>
            <a:off x="1047800" y="3746376"/>
            <a:ext cx="1319400" cy="419496"/>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45" name="Freeform 21"/>
          <p:cNvSpPr>
            <a:spLocks/>
          </p:cNvSpPr>
          <p:nvPr/>
        </p:nvSpPr>
        <p:spPr bwMode="auto">
          <a:xfrm>
            <a:off x="1087487" y="3725737"/>
            <a:ext cx="1319400" cy="419496"/>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46" name="Freeform 22"/>
          <p:cNvSpPr>
            <a:spLocks noEditPoints="1"/>
          </p:cNvSpPr>
          <p:nvPr/>
        </p:nvSpPr>
        <p:spPr bwMode="auto">
          <a:xfrm>
            <a:off x="685801" y="3335213"/>
            <a:ext cx="386166" cy="366628"/>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47" name="Freeform 23"/>
          <p:cNvSpPr>
            <a:spLocks/>
          </p:cNvSpPr>
          <p:nvPr/>
        </p:nvSpPr>
        <p:spPr bwMode="auto">
          <a:xfrm>
            <a:off x="685801" y="3384426"/>
            <a:ext cx="93094" cy="286176"/>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26648" name="Freeform 24"/>
          <p:cNvSpPr>
            <a:spLocks/>
          </p:cNvSpPr>
          <p:nvPr/>
        </p:nvSpPr>
        <p:spPr bwMode="auto">
          <a:xfrm>
            <a:off x="980108" y="3384426"/>
            <a:ext cx="93093" cy="286176"/>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26650" name="Freeform 26"/>
          <p:cNvSpPr>
            <a:spLocks/>
          </p:cNvSpPr>
          <p:nvPr/>
        </p:nvSpPr>
        <p:spPr bwMode="auto">
          <a:xfrm>
            <a:off x="457200" y="1916832"/>
            <a:ext cx="1950368" cy="1026328"/>
          </a:xfrm>
          <a:custGeom>
            <a:avLst/>
            <a:gdLst>
              <a:gd name="T0" fmla="*/ 526 w 5300"/>
              <a:gd name="T1" fmla="*/ 2 h 3320"/>
              <a:gd name="T2" fmla="*/ 470 w 5300"/>
              <a:gd name="T3" fmla="*/ 7 h 3320"/>
              <a:gd name="T4" fmla="*/ 389 w 5300"/>
              <a:gd name="T5" fmla="*/ 26 h 3320"/>
              <a:gd name="T6" fmla="*/ 290 w 5300"/>
              <a:gd name="T7" fmla="*/ 67 h 3320"/>
              <a:gd name="T8" fmla="*/ 201 w 5300"/>
              <a:gd name="T9" fmla="*/ 127 h 3320"/>
              <a:gd name="T10" fmla="*/ 127 w 5300"/>
              <a:gd name="T11" fmla="*/ 201 h 3320"/>
              <a:gd name="T12" fmla="*/ 67 w 5300"/>
              <a:gd name="T13" fmla="*/ 290 h 3320"/>
              <a:gd name="T14" fmla="*/ 26 w 5300"/>
              <a:gd name="T15" fmla="*/ 389 h 3320"/>
              <a:gd name="T16" fmla="*/ 7 w 5300"/>
              <a:gd name="T17" fmla="*/ 470 h 3320"/>
              <a:gd name="T18" fmla="*/ 2 w 5300"/>
              <a:gd name="T19" fmla="*/ 526 h 3320"/>
              <a:gd name="T20" fmla="*/ 0 w 5300"/>
              <a:gd name="T21" fmla="*/ 2767 h 3320"/>
              <a:gd name="T22" fmla="*/ 3 w 5300"/>
              <a:gd name="T23" fmla="*/ 2824 h 3320"/>
              <a:gd name="T24" fmla="*/ 11 w 5300"/>
              <a:gd name="T25" fmla="*/ 2879 h 3320"/>
              <a:gd name="T26" fmla="*/ 44 w 5300"/>
              <a:gd name="T27" fmla="*/ 2983 h 3320"/>
              <a:gd name="T28" fmla="*/ 95 w 5300"/>
              <a:gd name="T29" fmla="*/ 3077 h 3320"/>
              <a:gd name="T30" fmla="*/ 163 w 5300"/>
              <a:gd name="T31" fmla="*/ 3158 h 3320"/>
              <a:gd name="T32" fmla="*/ 244 w 5300"/>
              <a:gd name="T33" fmla="*/ 3226 h 3320"/>
              <a:gd name="T34" fmla="*/ 338 w 5300"/>
              <a:gd name="T35" fmla="*/ 3276 h 3320"/>
              <a:gd name="T36" fmla="*/ 442 w 5300"/>
              <a:gd name="T37" fmla="*/ 3310 h 3320"/>
              <a:gd name="T38" fmla="*/ 496 w 5300"/>
              <a:gd name="T39" fmla="*/ 3318 h 3320"/>
              <a:gd name="T40" fmla="*/ 554 w 5300"/>
              <a:gd name="T41" fmla="*/ 3320 h 3320"/>
              <a:gd name="T42" fmla="*/ 4775 w 5300"/>
              <a:gd name="T43" fmla="*/ 3319 h 3320"/>
              <a:gd name="T44" fmla="*/ 4831 w 5300"/>
              <a:gd name="T45" fmla="*/ 3314 h 3320"/>
              <a:gd name="T46" fmla="*/ 4912 w 5300"/>
              <a:gd name="T47" fmla="*/ 3295 h 3320"/>
              <a:gd name="T48" fmla="*/ 5010 w 5300"/>
              <a:gd name="T49" fmla="*/ 3254 h 3320"/>
              <a:gd name="T50" fmla="*/ 5099 w 5300"/>
              <a:gd name="T51" fmla="*/ 3194 h 3320"/>
              <a:gd name="T52" fmla="*/ 5174 w 5300"/>
              <a:gd name="T53" fmla="*/ 3120 h 3320"/>
              <a:gd name="T54" fmla="*/ 5234 w 5300"/>
              <a:gd name="T55" fmla="*/ 3030 h 3320"/>
              <a:gd name="T56" fmla="*/ 5275 w 5300"/>
              <a:gd name="T57" fmla="*/ 2932 h 3320"/>
              <a:gd name="T58" fmla="*/ 5294 w 5300"/>
              <a:gd name="T59" fmla="*/ 2851 h 3320"/>
              <a:gd name="T60" fmla="*/ 5299 w 5300"/>
              <a:gd name="T61" fmla="*/ 2795 h 3320"/>
              <a:gd name="T62" fmla="*/ 5300 w 5300"/>
              <a:gd name="T63" fmla="*/ 554 h 3320"/>
              <a:gd name="T64" fmla="*/ 5298 w 5300"/>
              <a:gd name="T65" fmla="*/ 496 h 3320"/>
              <a:gd name="T66" fmla="*/ 5290 w 5300"/>
              <a:gd name="T67" fmla="*/ 442 h 3320"/>
              <a:gd name="T68" fmla="*/ 5256 w 5300"/>
              <a:gd name="T69" fmla="*/ 338 h 3320"/>
              <a:gd name="T70" fmla="*/ 5206 w 5300"/>
              <a:gd name="T71" fmla="*/ 244 h 3320"/>
              <a:gd name="T72" fmla="*/ 5138 w 5300"/>
              <a:gd name="T73" fmla="*/ 163 h 3320"/>
              <a:gd name="T74" fmla="*/ 5057 w 5300"/>
              <a:gd name="T75" fmla="*/ 95 h 3320"/>
              <a:gd name="T76" fmla="*/ 4962 w 5300"/>
              <a:gd name="T77" fmla="*/ 44 h 3320"/>
              <a:gd name="T78" fmla="*/ 4859 w 5300"/>
              <a:gd name="T79" fmla="*/ 11 h 3320"/>
              <a:gd name="T80" fmla="*/ 4804 w 5300"/>
              <a:gd name="T81" fmla="*/ 3 h 3320"/>
              <a:gd name="T82" fmla="*/ 4747 w 5300"/>
              <a:gd name="T83" fmla="*/ 0 h 3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00" h="3320">
                <a:moveTo>
                  <a:pt x="554" y="0"/>
                </a:moveTo>
                <a:lnTo>
                  <a:pt x="526" y="2"/>
                </a:lnTo>
                <a:lnTo>
                  <a:pt x="496" y="3"/>
                </a:lnTo>
                <a:lnTo>
                  <a:pt x="470" y="7"/>
                </a:lnTo>
                <a:lnTo>
                  <a:pt x="442" y="11"/>
                </a:lnTo>
                <a:lnTo>
                  <a:pt x="389" y="26"/>
                </a:lnTo>
                <a:lnTo>
                  <a:pt x="338" y="44"/>
                </a:lnTo>
                <a:lnTo>
                  <a:pt x="290" y="67"/>
                </a:lnTo>
                <a:lnTo>
                  <a:pt x="244" y="95"/>
                </a:lnTo>
                <a:lnTo>
                  <a:pt x="201" y="127"/>
                </a:lnTo>
                <a:lnTo>
                  <a:pt x="163" y="163"/>
                </a:lnTo>
                <a:lnTo>
                  <a:pt x="127" y="201"/>
                </a:lnTo>
                <a:lnTo>
                  <a:pt x="95" y="244"/>
                </a:lnTo>
                <a:lnTo>
                  <a:pt x="67" y="290"/>
                </a:lnTo>
                <a:lnTo>
                  <a:pt x="44" y="338"/>
                </a:lnTo>
                <a:lnTo>
                  <a:pt x="26" y="389"/>
                </a:lnTo>
                <a:lnTo>
                  <a:pt x="11" y="442"/>
                </a:lnTo>
                <a:lnTo>
                  <a:pt x="7" y="470"/>
                </a:lnTo>
                <a:lnTo>
                  <a:pt x="3" y="496"/>
                </a:lnTo>
                <a:lnTo>
                  <a:pt x="2" y="526"/>
                </a:lnTo>
                <a:lnTo>
                  <a:pt x="0" y="554"/>
                </a:lnTo>
                <a:lnTo>
                  <a:pt x="0" y="2767"/>
                </a:lnTo>
                <a:lnTo>
                  <a:pt x="2" y="2795"/>
                </a:lnTo>
                <a:lnTo>
                  <a:pt x="3" y="2824"/>
                </a:lnTo>
                <a:lnTo>
                  <a:pt x="7" y="2851"/>
                </a:lnTo>
                <a:lnTo>
                  <a:pt x="11" y="2879"/>
                </a:lnTo>
                <a:lnTo>
                  <a:pt x="26" y="2932"/>
                </a:lnTo>
                <a:lnTo>
                  <a:pt x="44" y="2983"/>
                </a:lnTo>
                <a:lnTo>
                  <a:pt x="67" y="3030"/>
                </a:lnTo>
                <a:lnTo>
                  <a:pt x="95" y="3077"/>
                </a:lnTo>
                <a:lnTo>
                  <a:pt x="127" y="3120"/>
                </a:lnTo>
                <a:lnTo>
                  <a:pt x="163" y="3158"/>
                </a:lnTo>
                <a:lnTo>
                  <a:pt x="201" y="3194"/>
                </a:lnTo>
                <a:lnTo>
                  <a:pt x="244" y="3226"/>
                </a:lnTo>
                <a:lnTo>
                  <a:pt x="290" y="3254"/>
                </a:lnTo>
                <a:lnTo>
                  <a:pt x="338" y="3276"/>
                </a:lnTo>
                <a:lnTo>
                  <a:pt x="389" y="3295"/>
                </a:lnTo>
                <a:lnTo>
                  <a:pt x="442" y="3310"/>
                </a:lnTo>
                <a:lnTo>
                  <a:pt x="470" y="3314"/>
                </a:lnTo>
                <a:lnTo>
                  <a:pt x="496" y="3318"/>
                </a:lnTo>
                <a:lnTo>
                  <a:pt x="526" y="3319"/>
                </a:lnTo>
                <a:lnTo>
                  <a:pt x="554" y="3320"/>
                </a:lnTo>
                <a:lnTo>
                  <a:pt x="4747" y="3320"/>
                </a:lnTo>
                <a:lnTo>
                  <a:pt x="4775" y="3319"/>
                </a:lnTo>
                <a:lnTo>
                  <a:pt x="4804" y="3318"/>
                </a:lnTo>
                <a:lnTo>
                  <a:pt x="4831" y="3314"/>
                </a:lnTo>
                <a:lnTo>
                  <a:pt x="4859" y="3310"/>
                </a:lnTo>
                <a:lnTo>
                  <a:pt x="4912" y="3295"/>
                </a:lnTo>
                <a:lnTo>
                  <a:pt x="4962" y="3276"/>
                </a:lnTo>
                <a:lnTo>
                  <a:pt x="5010" y="3254"/>
                </a:lnTo>
                <a:lnTo>
                  <a:pt x="5057" y="3226"/>
                </a:lnTo>
                <a:lnTo>
                  <a:pt x="5099" y="3194"/>
                </a:lnTo>
                <a:lnTo>
                  <a:pt x="5138" y="3158"/>
                </a:lnTo>
                <a:lnTo>
                  <a:pt x="5174" y="3120"/>
                </a:lnTo>
                <a:lnTo>
                  <a:pt x="5206" y="3077"/>
                </a:lnTo>
                <a:lnTo>
                  <a:pt x="5234" y="3030"/>
                </a:lnTo>
                <a:lnTo>
                  <a:pt x="5256" y="2983"/>
                </a:lnTo>
                <a:lnTo>
                  <a:pt x="5275" y="2932"/>
                </a:lnTo>
                <a:lnTo>
                  <a:pt x="5290" y="2879"/>
                </a:lnTo>
                <a:lnTo>
                  <a:pt x="5294" y="2851"/>
                </a:lnTo>
                <a:lnTo>
                  <a:pt x="5298" y="2824"/>
                </a:lnTo>
                <a:lnTo>
                  <a:pt x="5299" y="2795"/>
                </a:lnTo>
                <a:lnTo>
                  <a:pt x="5300" y="2767"/>
                </a:lnTo>
                <a:lnTo>
                  <a:pt x="5300" y="554"/>
                </a:lnTo>
                <a:lnTo>
                  <a:pt x="5299" y="526"/>
                </a:lnTo>
                <a:lnTo>
                  <a:pt x="5298" y="496"/>
                </a:lnTo>
                <a:lnTo>
                  <a:pt x="5294" y="470"/>
                </a:lnTo>
                <a:lnTo>
                  <a:pt x="5290" y="442"/>
                </a:lnTo>
                <a:lnTo>
                  <a:pt x="5275" y="389"/>
                </a:lnTo>
                <a:lnTo>
                  <a:pt x="5256" y="338"/>
                </a:lnTo>
                <a:lnTo>
                  <a:pt x="5234" y="290"/>
                </a:lnTo>
                <a:lnTo>
                  <a:pt x="5206" y="244"/>
                </a:lnTo>
                <a:lnTo>
                  <a:pt x="5174" y="201"/>
                </a:lnTo>
                <a:lnTo>
                  <a:pt x="5138" y="163"/>
                </a:lnTo>
                <a:lnTo>
                  <a:pt x="5099" y="127"/>
                </a:lnTo>
                <a:lnTo>
                  <a:pt x="5057" y="95"/>
                </a:lnTo>
                <a:lnTo>
                  <a:pt x="5010" y="67"/>
                </a:lnTo>
                <a:lnTo>
                  <a:pt x="4962" y="44"/>
                </a:lnTo>
                <a:lnTo>
                  <a:pt x="4912" y="26"/>
                </a:lnTo>
                <a:lnTo>
                  <a:pt x="4859" y="11"/>
                </a:lnTo>
                <a:lnTo>
                  <a:pt x="4831" y="7"/>
                </a:lnTo>
                <a:lnTo>
                  <a:pt x="4804" y="3"/>
                </a:lnTo>
                <a:lnTo>
                  <a:pt x="4775" y="2"/>
                </a:lnTo>
                <a:lnTo>
                  <a:pt x="4747" y="0"/>
                </a:lnTo>
                <a:lnTo>
                  <a:pt x="55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51" name="Freeform 27"/>
          <p:cNvSpPr>
            <a:spLocks/>
          </p:cNvSpPr>
          <p:nvPr/>
        </p:nvSpPr>
        <p:spPr bwMode="auto">
          <a:xfrm>
            <a:off x="971600" y="2450231"/>
            <a:ext cx="1319400" cy="419496"/>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52" name="Freeform 28"/>
          <p:cNvSpPr>
            <a:spLocks/>
          </p:cNvSpPr>
          <p:nvPr/>
        </p:nvSpPr>
        <p:spPr bwMode="auto">
          <a:xfrm>
            <a:off x="1011287" y="2429595"/>
            <a:ext cx="1319400" cy="419496"/>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26658" name="AutoShape 34"/>
          <p:cNvSpPr>
            <a:spLocks noChangeArrowheads="1"/>
          </p:cNvSpPr>
          <p:nvPr/>
        </p:nvSpPr>
        <p:spPr bwMode="auto">
          <a:xfrm>
            <a:off x="2699792" y="2255128"/>
            <a:ext cx="441333" cy="38616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6659" name="AutoShape 35"/>
          <p:cNvSpPr>
            <a:spLocks noChangeArrowheads="1"/>
          </p:cNvSpPr>
          <p:nvPr/>
        </p:nvSpPr>
        <p:spPr bwMode="auto">
          <a:xfrm>
            <a:off x="2699792" y="3493402"/>
            <a:ext cx="441333" cy="38616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6660" name="AutoShape 36"/>
          <p:cNvSpPr>
            <a:spLocks noChangeArrowheads="1"/>
          </p:cNvSpPr>
          <p:nvPr/>
        </p:nvSpPr>
        <p:spPr bwMode="auto">
          <a:xfrm>
            <a:off x="2699792" y="4859957"/>
            <a:ext cx="441333" cy="38616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6661" name="Text Box 37"/>
          <p:cNvSpPr txBox="1">
            <a:spLocks noChangeArrowheads="1"/>
          </p:cNvSpPr>
          <p:nvPr/>
        </p:nvSpPr>
        <p:spPr bwMode="auto">
          <a:xfrm>
            <a:off x="5565824" y="2941688"/>
            <a:ext cx="264340" cy="1446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de-CH" sz="9600" dirty="0">
                <a:solidFill>
                  <a:schemeClr val="tx1"/>
                </a:solidFill>
                <a:latin typeface="Calibri"/>
                <a:cs typeface="Calibri"/>
              </a:rPr>
              <a:t>?</a:t>
            </a:r>
            <a:endParaRPr lang="en-GB" sz="9600" dirty="0">
              <a:solidFill>
                <a:schemeClr val="tx1"/>
              </a:solidFill>
              <a:latin typeface="Calibri"/>
              <a:cs typeface="Calibri"/>
            </a:endParaRPr>
          </a:p>
        </p:txBody>
      </p:sp>
      <p:sp>
        <p:nvSpPr>
          <p:cNvPr id="26664" name="Rectangle 40"/>
          <p:cNvSpPr>
            <a:spLocks noChangeArrowheads="1"/>
          </p:cNvSpPr>
          <p:nvPr/>
        </p:nvSpPr>
        <p:spPr bwMode="auto">
          <a:xfrm>
            <a:off x="1054075" y="5998492"/>
            <a:ext cx="3955167" cy="23339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CH" sz="1000" dirty="0" smtClean="0">
                <a:solidFill>
                  <a:srgbClr val="000000"/>
                </a:solidFill>
                <a:latin typeface="Calibri"/>
                <a:cs typeface="Calibri"/>
              </a:rPr>
              <a:t>Plasmid </a:t>
            </a:r>
            <a:r>
              <a:rPr lang="de-CH" sz="1000" dirty="0" err="1" smtClean="0">
                <a:solidFill>
                  <a:srgbClr val="000000"/>
                </a:solidFill>
                <a:latin typeface="Calibri"/>
                <a:cs typeface="Calibri"/>
              </a:rPr>
              <a:t>with</a:t>
            </a:r>
            <a:r>
              <a:rPr lang="de-CH" sz="1000" dirty="0" smtClean="0">
                <a:solidFill>
                  <a:srgbClr val="000000"/>
                </a:solidFill>
                <a:latin typeface="Calibri"/>
                <a:cs typeface="Calibri"/>
              </a:rPr>
              <a:t> </a:t>
            </a:r>
            <a:r>
              <a:rPr lang="de-CH" sz="1000" dirty="0" err="1" smtClean="0">
                <a:solidFill>
                  <a:srgbClr val="000000"/>
                </a:solidFill>
                <a:latin typeface="Calibri"/>
                <a:cs typeface="Calibri"/>
              </a:rPr>
              <a:t>ampicillin</a:t>
            </a:r>
            <a:r>
              <a:rPr lang="de-CH" sz="1000" dirty="0" smtClean="0">
                <a:solidFill>
                  <a:srgbClr val="000000"/>
                </a:solidFill>
                <a:latin typeface="Calibri"/>
                <a:cs typeface="Calibri"/>
              </a:rPr>
              <a:t> </a:t>
            </a:r>
            <a:r>
              <a:rPr lang="de-CH" sz="1000" dirty="0" err="1" smtClean="0">
                <a:solidFill>
                  <a:srgbClr val="000000"/>
                </a:solidFill>
                <a:latin typeface="Calibri"/>
                <a:cs typeface="Calibri"/>
              </a:rPr>
              <a:t>resistance</a:t>
            </a:r>
            <a:r>
              <a:rPr lang="de-CH" sz="1000" dirty="0" smtClean="0">
                <a:solidFill>
                  <a:srgbClr val="000000"/>
                </a:solidFill>
                <a:latin typeface="Calibri"/>
                <a:cs typeface="Calibri"/>
              </a:rPr>
              <a:t> </a:t>
            </a:r>
            <a:r>
              <a:rPr lang="de-CH" sz="1000" dirty="0" err="1" smtClean="0">
                <a:solidFill>
                  <a:srgbClr val="000000"/>
                </a:solidFill>
                <a:latin typeface="Calibri"/>
                <a:cs typeface="Calibri"/>
              </a:rPr>
              <a:t>gene</a:t>
            </a:r>
            <a:r>
              <a:rPr lang="de-CH" sz="1000" dirty="0" smtClean="0">
                <a:solidFill>
                  <a:srgbClr val="000000"/>
                </a:solidFill>
                <a:latin typeface="Calibri"/>
                <a:cs typeface="Calibri"/>
              </a:rPr>
              <a:t> (   ) </a:t>
            </a:r>
            <a:r>
              <a:rPr lang="de-CH" sz="1000" dirty="0" err="1" smtClean="0">
                <a:solidFill>
                  <a:srgbClr val="000000"/>
                </a:solidFill>
                <a:latin typeface="Calibri"/>
                <a:cs typeface="Calibri"/>
              </a:rPr>
              <a:t>and</a:t>
            </a:r>
            <a:r>
              <a:rPr lang="de-CH" sz="1000" dirty="0" smtClean="0">
                <a:solidFill>
                  <a:srgbClr val="000000"/>
                </a:solidFill>
                <a:latin typeface="Calibri"/>
                <a:cs typeface="Calibri"/>
              </a:rPr>
              <a:t> β-</a:t>
            </a:r>
            <a:r>
              <a:rPr lang="de-CH" sz="1000" dirty="0" err="1" smtClean="0">
                <a:solidFill>
                  <a:srgbClr val="000000"/>
                </a:solidFill>
                <a:latin typeface="Calibri"/>
                <a:cs typeface="Calibri"/>
              </a:rPr>
              <a:t>galactosidase</a:t>
            </a:r>
            <a:r>
              <a:rPr lang="de-CH" sz="1000" dirty="0" smtClean="0">
                <a:solidFill>
                  <a:srgbClr val="000000"/>
                </a:solidFill>
                <a:latin typeface="Calibri"/>
                <a:cs typeface="Calibri"/>
              </a:rPr>
              <a:t> </a:t>
            </a:r>
            <a:r>
              <a:rPr lang="de-CH" sz="1000" dirty="0" err="1" smtClean="0">
                <a:solidFill>
                  <a:srgbClr val="000000"/>
                </a:solidFill>
                <a:latin typeface="Calibri"/>
                <a:cs typeface="Calibri"/>
              </a:rPr>
              <a:t>gene</a:t>
            </a:r>
            <a:r>
              <a:rPr lang="de-CH" sz="1000" dirty="0">
                <a:solidFill>
                  <a:srgbClr val="000000"/>
                </a:solidFill>
                <a:latin typeface="Calibri"/>
                <a:cs typeface="Calibri"/>
              </a:rPr>
              <a:t> (   )  </a:t>
            </a:r>
            <a:endParaRPr lang="en-GB" sz="1000" dirty="0">
              <a:solidFill>
                <a:srgbClr val="000000"/>
              </a:solidFill>
              <a:latin typeface="Calibri"/>
              <a:cs typeface="Calibri"/>
            </a:endParaRPr>
          </a:p>
        </p:txBody>
      </p:sp>
      <p:sp>
        <p:nvSpPr>
          <p:cNvPr id="2" name="Textfeld 1"/>
          <p:cNvSpPr txBox="1"/>
          <p:nvPr/>
        </p:nvSpPr>
        <p:spPr>
          <a:xfrm>
            <a:off x="107504" y="1196826"/>
            <a:ext cx="8064896" cy="923330"/>
          </a:xfrm>
          <a:prstGeom prst="rect">
            <a:avLst/>
          </a:prstGeom>
          <a:noFill/>
        </p:spPr>
        <p:txBody>
          <a:bodyPr wrap="square" rtlCol="0">
            <a:spAutoFit/>
          </a:bodyPr>
          <a:lstStyle/>
          <a:p>
            <a:pPr>
              <a:lnSpc>
                <a:spcPct val="100000"/>
              </a:lnSpc>
            </a:pPr>
            <a:endParaRPr lang="de-CH" sz="1800" dirty="0">
              <a:solidFill>
                <a:schemeClr val="tx1"/>
              </a:solidFill>
              <a:latin typeface="Calibri"/>
              <a:cs typeface="Calibri"/>
            </a:endParaRPr>
          </a:p>
          <a:p>
            <a:pPr>
              <a:lnSpc>
                <a:spcPct val="100000"/>
              </a:lnSpc>
            </a:pPr>
            <a:r>
              <a:rPr lang="de-CH" sz="1800" dirty="0" smtClean="0">
                <a:solidFill>
                  <a:schemeClr val="tx1"/>
                </a:solidFill>
                <a:latin typeface="Calibri"/>
                <a:cs typeface="Calibri"/>
              </a:rPr>
              <a:t>a</a:t>
            </a:r>
            <a:r>
              <a:rPr lang="de-CH" sz="1800" dirty="0" smtClean="0">
                <a:solidFill>
                  <a:schemeClr val="tx1"/>
                </a:solidFill>
                <a:latin typeface="Calibri"/>
                <a:cs typeface="Calibri"/>
              </a:rPr>
              <a:t>) </a:t>
            </a:r>
            <a:r>
              <a:rPr lang="de-CH" sz="1800" dirty="0" err="1" smtClean="0">
                <a:solidFill>
                  <a:schemeClr val="tx1"/>
                </a:solidFill>
                <a:latin typeface="Calibri"/>
                <a:cs typeface="Calibri"/>
              </a:rPr>
              <a:t>blue</a:t>
            </a:r>
            <a:r>
              <a:rPr lang="de-CH" sz="1800" dirty="0" smtClean="0">
                <a:solidFill>
                  <a:schemeClr val="tx1"/>
                </a:solidFill>
                <a:latin typeface="Calibri"/>
                <a:cs typeface="Calibri"/>
              </a:rPr>
              <a:t> </a:t>
            </a:r>
            <a:r>
              <a:rPr lang="de-CH" sz="1800" dirty="0" err="1">
                <a:solidFill>
                  <a:schemeClr val="tx1"/>
                </a:solidFill>
                <a:latin typeface="Calibri"/>
                <a:cs typeface="Calibri"/>
              </a:rPr>
              <a:t>or</a:t>
            </a:r>
            <a:r>
              <a:rPr lang="de-CH" sz="1800" dirty="0">
                <a:solidFill>
                  <a:schemeClr val="tx1"/>
                </a:solidFill>
                <a:latin typeface="Calibri"/>
                <a:cs typeface="Calibri"/>
              </a:rPr>
              <a:t> </a:t>
            </a:r>
            <a:r>
              <a:rPr lang="de-CH" sz="1800" dirty="0" err="1" smtClean="0">
                <a:solidFill>
                  <a:schemeClr val="tx1"/>
                </a:solidFill>
                <a:latin typeface="Calibri"/>
                <a:cs typeface="Calibri"/>
              </a:rPr>
              <a:t>white</a:t>
            </a:r>
            <a:r>
              <a:rPr lang="de-CH" sz="1800" dirty="0" smtClean="0">
                <a:solidFill>
                  <a:schemeClr val="tx1"/>
                </a:solidFill>
                <a:latin typeface="Calibri"/>
                <a:cs typeface="Calibri"/>
              </a:rPr>
              <a:t> ?		b) </a:t>
            </a:r>
            <a:r>
              <a:rPr lang="de-CH" sz="1800" dirty="0" err="1" smtClean="0">
                <a:solidFill>
                  <a:schemeClr val="tx1"/>
                </a:solidFill>
                <a:latin typeface="Calibri"/>
                <a:cs typeface="Calibri"/>
              </a:rPr>
              <a:t>explain</a:t>
            </a:r>
            <a:r>
              <a:rPr lang="de-CH" sz="1800" dirty="0" smtClean="0">
                <a:solidFill>
                  <a:schemeClr val="tx1"/>
                </a:solidFill>
                <a:latin typeface="Calibri"/>
                <a:cs typeface="Calibri"/>
              </a:rPr>
              <a:t> </a:t>
            </a:r>
            <a:r>
              <a:rPr lang="de-CH" sz="1800" dirty="0" err="1" smtClean="0">
                <a:solidFill>
                  <a:schemeClr val="tx1"/>
                </a:solidFill>
                <a:latin typeface="Calibri"/>
                <a:cs typeface="Calibri"/>
              </a:rPr>
              <a:t>your</a:t>
            </a:r>
            <a:r>
              <a:rPr lang="de-CH" sz="1800" dirty="0" smtClean="0">
                <a:solidFill>
                  <a:schemeClr val="tx1"/>
                </a:solidFill>
                <a:latin typeface="Calibri"/>
                <a:cs typeface="Calibri"/>
              </a:rPr>
              <a:t> </a:t>
            </a:r>
            <a:r>
              <a:rPr lang="de-CH" sz="1800" dirty="0" err="1" smtClean="0">
                <a:solidFill>
                  <a:schemeClr val="tx1"/>
                </a:solidFill>
                <a:latin typeface="Calibri"/>
                <a:cs typeface="Calibri"/>
              </a:rPr>
              <a:t>answer</a:t>
            </a:r>
            <a:r>
              <a:rPr lang="de-CH" sz="1800" dirty="0" smtClean="0">
                <a:solidFill>
                  <a:schemeClr val="tx1"/>
                </a:solidFill>
                <a:latin typeface="Calibri"/>
                <a:cs typeface="Calibri"/>
              </a:rPr>
              <a:t>		c) </a:t>
            </a:r>
            <a:r>
              <a:rPr lang="de-CH" sz="1800" dirty="0" err="1" smtClean="0">
                <a:solidFill>
                  <a:schemeClr val="tx1"/>
                </a:solidFill>
                <a:latin typeface="Calibri"/>
                <a:cs typeface="Calibri"/>
              </a:rPr>
              <a:t>further</a:t>
            </a:r>
            <a:r>
              <a:rPr lang="de-CH" sz="1800" dirty="0" smtClean="0">
                <a:solidFill>
                  <a:schemeClr val="tx1"/>
                </a:solidFill>
                <a:latin typeface="Calibri"/>
                <a:cs typeface="Calibri"/>
              </a:rPr>
              <a:t> </a:t>
            </a:r>
            <a:r>
              <a:rPr lang="de-CH" sz="1800" dirty="0" err="1">
                <a:solidFill>
                  <a:schemeClr val="tx1"/>
                </a:solidFill>
                <a:latin typeface="Calibri"/>
                <a:cs typeface="Calibri"/>
              </a:rPr>
              <a:t>differences</a:t>
            </a:r>
            <a:r>
              <a:rPr lang="de-CH" sz="1800" dirty="0">
                <a:solidFill>
                  <a:schemeClr val="tx1"/>
                </a:solidFill>
                <a:latin typeface="Calibri"/>
                <a:cs typeface="Calibri"/>
              </a:rPr>
              <a:t>?</a:t>
            </a:r>
          </a:p>
          <a:p>
            <a:pPr>
              <a:lnSpc>
                <a:spcPct val="100000"/>
              </a:lnSpc>
            </a:pPr>
            <a:endParaRPr lang="de-DE" sz="1800" dirty="0"/>
          </a:p>
        </p:txBody>
      </p:sp>
      <p:sp>
        <p:nvSpPr>
          <p:cNvPr id="3" name="Rechteck 2"/>
          <p:cNvSpPr/>
          <p:nvPr/>
        </p:nvSpPr>
        <p:spPr>
          <a:xfrm>
            <a:off x="107504" y="718096"/>
            <a:ext cx="8856984" cy="707886"/>
          </a:xfrm>
          <a:prstGeom prst="rect">
            <a:avLst/>
          </a:prstGeom>
        </p:spPr>
        <p:txBody>
          <a:bodyPr wrap="square">
            <a:spAutoFit/>
          </a:bodyPr>
          <a:lstStyle/>
          <a:p>
            <a:pPr>
              <a:lnSpc>
                <a:spcPct val="100000"/>
              </a:lnSpc>
            </a:pPr>
            <a:r>
              <a:rPr lang="de-CH" sz="2000" b="1" dirty="0" err="1">
                <a:solidFill>
                  <a:schemeClr val="tx1"/>
                </a:solidFill>
                <a:latin typeface="Calibri"/>
                <a:cs typeface="Calibri"/>
              </a:rPr>
              <a:t>What</a:t>
            </a:r>
            <a:r>
              <a:rPr lang="de-CH" sz="2000" b="1" dirty="0">
                <a:solidFill>
                  <a:schemeClr val="tx1"/>
                </a:solidFill>
                <a:latin typeface="Calibri"/>
                <a:cs typeface="Calibri"/>
              </a:rPr>
              <a:t> will </a:t>
            </a:r>
            <a:r>
              <a:rPr lang="de-CH" sz="2000" b="1" dirty="0" err="1">
                <a:solidFill>
                  <a:schemeClr val="tx1"/>
                </a:solidFill>
                <a:latin typeface="Calibri"/>
                <a:cs typeface="Calibri"/>
              </a:rPr>
              <a:t>be</a:t>
            </a:r>
            <a:r>
              <a:rPr lang="de-CH" sz="2000" b="1" dirty="0">
                <a:solidFill>
                  <a:schemeClr val="tx1"/>
                </a:solidFill>
                <a:latin typeface="Calibri"/>
                <a:cs typeface="Calibri"/>
              </a:rPr>
              <a:t> </a:t>
            </a:r>
            <a:r>
              <a:rPr lang="de-CH" sz="2000" b="1" dirty="0" err="1">
                <a:solidFill>
                  <a:schemeClr val="tx1"/>
                </a:solidFill>
                <a:latin typeface="Calibri"/>
                <a:cs typeface="Calibri"/>
              </a:rPr>
              <a:t>the</a:t>
            </a:r>
            <a:r>
              <a:rPr lang="de-CH" sz="2000" b="1" dirty="0">
                <a:solidFill>
                  <a:schemeClr val="tx1"/>
                </a:solidFill>
                <a:latin typeface="Calibri"/>
                <a:cs typeface="Calibri"/>
              </a:rPr>
              <a:t> </a:t>
            </a:r>
            <a:r>
              <a:rPr lang="de-CH" sz="2000" b="1" dirty="0" err="1">
                <a:solidFill>
                  <a:schemeClr val="tx1"/>
                </a:solidFill>
                <a:latin typeface="Calibri"/>
                <a:cs typeface="Calibri"/>
              </a:rPr>
              <a:t>appearance</a:t>
            </a:r>
            <a:r>
              <a:rPr lang="de-CH" sz="2000" b="1" dirty="0">
                <a:solidFill>
                  <a:schemeClr val="tx1"/>
                </a:solidFill>
                <a:latin typeface="Calibri"/>
                <a:cs typeface="Calibri"/>
              </a:rPr>
              <a:t> </a:t>
            </a:r>
            <a:r>
              <a:rPr lang="de-CH" sz="2000" b="1" dirty="0" err="1">
                <a:solidFill>
                  <a:schemeClr val="tx1"/>
                </a:solidFill>
                <a:latin typeface="Calibri"/>
                <a:cs typeface="Calibri"/>
              </a:rPr>
              <a:t>of</a:t>
            </a:r>
            <a:r>
              <a:rPr lang="de-CH" sz="2000" b="1" dirty="0">
                <a:solidFill>
                  <a:schemeClr val="tx1"/>
                </a:solidFill>
                <a:latin typeface="Calibri"/>
                <a:cs typeface="Calibri"/>
              </a:rPr>
              <a:t> </a:t>
            </a:r>
            <a:r>
              <a:rPr lang="de-CH" sz="2000" b="1" dirty="0" err="1">
                <a:solidFill>
                  <a:schemeClr val="tx1"/>
                </a:solidFill>
                <a:latin typeface="Calibri"/>
                <a:cs typeface="Calibri"/>
              </a:rPr>
              <a:t>the</a:t>
            </a:r>
            <a:r>
              <a:rPr lang="de-CH" sz="2000" b="1" dirty="0">
                <a:solidFill>
                  <a:schemeClr val="tx1"/>
                </a:solidFill>
                <a:latin typeface="Calibri"/>
                <a:cs typeface="Calibri"/>
              </a:rPr>
              <a:t> </a:t>
            </a:r>
            <a:r>
              <a:rPr lang="de-CH" sz="2000" b="1" dirty="0" err="1">
                <a:solidFill>
                  <a:schemeClr val="tx1"/>
                </a:solidFill>
                <a:latin typeface="Calibri"/>
                <a:cs typeface="Calibri"/>
              </a:rPr>
              <a:t>colonies</a:t>
            </a:r>
            <a:r>
              <a:rPr lang="de-CH" sz="2000" b="1" dirty="0">
                <a:solidFill>
                  <a:schemeClr val="tx1"/>
                </a:solidFill>
                <a:latin typeface="Calibri"/>
                <a:cs typeface="Calibri"/>
              </a:rPr>
              <a:t> </a:t>
            </a:r>
            <a:r>
              <a:rPr lang="de-CH" sz="2000" b="1" dirty="0" err="1">
                <a:solidFill>
                  <a:schemeClr val="tx1"/>
                </a:solidFill>
                <a:latin typeface="Calibri"/>
                <a:cs typeface="Calibri"/>
              </a:rPr>
              <a:t>that</a:t>
            </a:r>
            <a:r>
              <a:rPr lang="de-CH" sz="2000" b="1" dirty="0">
                <a:solidFill>
                  <a:schemeClr val="tx1"/>
                </a:solidFill>
                <a:latin typeface="Calibri"/>
                <a:cs typeface="Calibri"/>
              </a:rPr>
              <a:t> </a:t>
            </a:r>
            <a:r>
              <a:rPr lang="de-CH" sz="2000" b="1" dirty="0" err="1">
                <a:solidFill>
                  <a:schemeClr val="tx1"/>
                </a:solidFill>
                <a:latin typeface="Calibri"/>
                <a:cs typeface="Calibri"/>
              </a:rPr>
              <a:t>originate</a:t>
            </a:r>
            <a:r>
              <a:rPr lang="de-CH" sz="2000" b="1" dirty="0">
                <a:solidFill>
                  <a:schemeClr val="tx1"/>
                </a:solidFill>
                <a:latin typeface="Calibri"/>
                <a:cs typeface="Calibri"/>
              </a:rPr>
              <a:t> </a:t>
            </a:r>
            <a:r>
              <a:rPr lang="de-CH" sz="2000" b="1" dirty="0" err="1">
                <a:solidFill>
                  <a:schemeClr val="tx1"/>
                </a:solidFill>
                <a:latin typeface="Calibri"/>
                <a:cs typeface="Calibri"/>
              </a:rPr>
              <a:t>from</a:t>
            </a:r>
            <a:r>
              <a:rPr lang="de-CH" sz="2000" b="1" dirty="0">
                <a:solidFill>
                  <a:schemeClr val="tx1"/>
                </a:solidFill>
                <a:latin typeface="Calibri"/>
                <a:cs typeface="Calibri"/>
              </a:rPr>
              <a:t> </a:t>
            </a:r>
            <a:r>
              <a:rPr lang="de-CH" sz="2000" b="1" dirty="0" err="1">
                <a:solidFill>
                  <a:schemeClr val="tx1"/>
                </a:solidFill>
                <a:latin typeface="Calibri"/>
                <a:cs typeface="Calibri"/>
              </a:rPr>
              <a:t>the</a:t>
            </a:r>
            <a:r>
              <a:rPr lang="de-CH" sz="2000" b="1" dirty="0">
                <a:solidFill>
                  <a:schemeClr val="tx1"/>
                </a:solidFill>
                <a:latin typeface="Calibri"/>
                <a:cs typeface="Calibri"/>
              </a:rPr>
              <a:t> individual </a:t>
            </a:r>
            <a:r>
              <a:rPr lang="de-CH" sz="2000" b="1" dirty="0" err="1">
                <a:solidFill>
                  <a:schemeClr val="tx1"/>
                </a:solidFill>
                <a:latin typeface="Calibri"/>
                <a:cs typeface="Calibri"/>
              </a:rPr>
              <a:t>cells</a:t>
            </a:r>
            <a:r>
              <a:rPr lang="de-CH" sz="2000" b="1" dirty="0">
                <a:solidFill>
                  <a:schemeClr val="tx1"/>
                </a:solidFill>
                <a:latin typeface="Calibri"/>
                <a:cs typeface="Calibri"/>
              </a:rPr>
              <a:t> </a:t>
            </a:r>
            <a:r>
              <a:rPr lang="de-CH" sz="2000" b="1" dirty="0" err="1">
                <a:solidFill>
                  <a:schemeClr val="tx1"/>
                </a:solidFill>
                <a:latin typeface="Calibri"/>
                <a:cs typeface="Calibri"/>
              </a:rPr>
              <a:t>below</a:t>
            </a:r>
            <a:r>
              <a:rPr lang="de-CH" sz="2000" b="1" dirty="0">
                <a:solidFill>
                  <a:schemeClr val="tx1"/>
                </a:solidFill>
                <a:latin typeface="Calibri"/>
                <a:cs typeface="Calibri"/>
              </a:rPr>
              <a:t> ?</a:t>
            </a:r>
            <a:endParaRPr lang="de-CH" sz="2000" b="1" dirty="0">
              <a:solidFill>
                <a:schemeClr val="tx1"/>
              </a:solidFill>
              <a:latin typeface="Calibri"/>
              <a:cs typeface="Calibri"/>
            </a:endParaRPr>
          </a:p>
        </p:txBody>
      </p:sp>
      <p:sp>
        <p:nvSpPr>
          <p:cNvPr id="30" name="Freeform 15"/>
          <p:cNvSpPr>
            <a:spLocks noEditPoints="1"/>
          </p:cNvSpPr>
          <p:nvPr/>
        </p:nvSpPr>
        <p:spPr bwMode="auto">
          <a:xfrm>
            <a:off x="539552" y="5949280"/>
            <a:ext cx="386166" cy="366628"/>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31" name="Freeform 16"/>
          <p:cNvSpPr>
            <a:spLocks/>
          </p:cNvSpPr>
          <p:nvPr/>
        </p:nvSpPr>
        <p:spPr bwMode="auto">
          <a:xfrm>
            <a:off x="539552" y="5998492"/>
            <a:ext cx="93094" cy="28617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32" name="Freeform 17"/>
          <p:cNvSpPr>
            <a:spLocks/>
          </p:cNvSpPr>
          <p:nvPr/>
        </p:nvSpPr>
        <p:spPr bwMode="auto">
          <a:xfrm>
            <a:off x="838051" y="5998492"/>
            <a:ext cx="93093" cy="286176"/>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33" name="Freeform 18"/>
          <p:cNvSpPr>
            <a:spLocks/>
          </p:cNvSpPr>
          <p:nvPr/>
        </p:nvSpPr>
        <p:spPr bwMode="auto">
          <a:xfrm>
            <a:off x="669104" y="6502548"/>
            <a:ext cx="168947" cy="205726"/>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p>
        </p:txBody>
      </p:sp>
      <p:sp>
        <p:nvSpPr>
          <p:cNvPr id="34" name="Freeform 16"/>
          <p:cNvSpPr>
            <a:spLocks/>
          </p:cNvSpPr>
          <p:nvPr/>
        </p:nvSpPr>
        <p:spPr bwMode="auto">
          <a:xfrm>
            <a:off x="3239837" y="5985792"/>
            <a:ext cx="93094" cy="28617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35" name="Freeform 17"/>
          <p:cNvSpPr>
            <a:spLocks/>
          </p:cNvSpPr>
          <p:nvPr/>
        </p:nvSpPr>
        <p:spPr bwMode="auto">
          <a:xfrm>
            <a:off x="4726483" y="5998492"/>
            <a:ext cx="93093" cy="286176"/>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36" name="Rectangle 40"/>
          <p:cNvSpPr>
            <a:spLocks noChangeArrowheads="1"/>
          </p:cNvSpPr>
          <p:nvPr/>
        </p:nvSpPr>
        <p:spPr bwMode="auto">
          <a:xfrm>
            <a:off x="1054075" y="6485175"/>
            <a:ext cx="861246" cy="23339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CH" sz="1000" dirty="0" err="1" smtClean="0">
                <a:solidFill>
                  <a:srgbClr val="000000"/>
                </a:solidFill>
                <a:latin typeface="Calibri"/>
                <a:cs typeface="Calibri"/>
              </a:rPr>
              <a:t>Foreign</a:t>
            </a:r>
            <a:r>
              <a:rPr lang="de-CH" sz="1000" dirty="0" smtClean="0">
                <a:solidFill>
                  <a:srgbClr val="000000"/>
                </a:solidFill>
                <a:latin typeface="Calibri"/>
                <a:cs typeface="Calibri"/>
              </a:rPr>
              <a:t> </a:t>
            </a:r>
            <a:r>
              <a:rPr lang="de-CH" sz="1000" dirty="0" err="1" smtClean="0">
                <a:solidFill>
                  <a:srgbClr val="000000"/>
                </a:solidFill>
                <a:latin typeface="Calibri"/>
                <a:cs typeface="Calibri"/>
              </a:rPr>
              <a:t>gene</a:t>
            </a:r>
            <a:endParaRPr lang="en-GB" sz="1000" dirty="0">
              <a:solidFill>
                <a:srgbClr val="000000"/>
              </a:solidFill>
              <a:latin typeface="Calibri"/>
              <a:cs typeface="Calibri"/>
            </a:endParaRPr>
          </a:p>
        </p:txBody>
      </p:sp>
      <p:sp>
        <p:nvSpPr>
          <p:cNvPr id="6" name="Eckige Klammer links/rechts 5"/>
          <p:cNvSpPr/>
          <p:nvPr/>
        </p:nvSpPr>
        <p:spPr bwMode="auto">
          <a:xfrm>
            <a:off x="144016" y="5949280"/>
            <a:ext cx="5004048" cy="720080"/>
          </a:xfrm>
          <a:prstGeom prst="bracketPair">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Times New Roman" charset="0"/>
              <a:buNone/>
              <a:tabLst/>
            </a:pPr>
            <a:endParaRPr kumimoji="0" lang="de-DE" sz="400" b="0" i="0" u="none" strike="noStrike" cap="none" normalizeH="0" baseline="0">
              <a:ln>
                <a:noFill/>
              </a:ln>
              <a:solidFill>
                <a:srgbClr val="000000"/>
              </a:solidFill>
              <a:effectLst/>
              <a:latin typeface="Times New Roman" charset="0"/>
              <a:ea typeface="ＭＳ Ｐゴシック" charset="0"/>
              <a:cs typeface="Arial Unicode MS"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ChangeArrowheads="1"/>
          </p:cNvSpPr>
          <p:nvPr/>
        </p:nvSpPr>
        <p:spPr bwMode="auto">
          <a:xfrm>
            <a:off x="152400" y="2057400"/>
            <a:ext cx="8839200" cy="4267200"/>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185347" name="Rectangle 3"/>
          <p:cNvSpPr>
            <a:spLocks noGrp="1" noChangeArrowheads="1"/>
          </p:cNvSpPr>
          <p:nvPr>
            <p:ph type="title"/>
          </p:nvPr>
        </p:nvSpPr>
        <p:spPr>
          <a:xfrm>
            <a:off x="685800" y="54868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a:solidFill>
                  <a:srgbClr val="333399"/>
                </a:solidFill>
                <a:latin typeface="Calibri"/>
                <a:cs typeface="Calibri"/>
              </a:rPr>
              <a:t/>
            </a:r>
            <a:br>
              <a:rPr lang="en-GB" sz="3200" dirty="0">
                <a:solidFill>
                  <a:srgbClr val="333399"/>
                </a:solidFill>
                <a:latin typeface="Calibri"/>
                <a:cs typeface="Calibri"/>
              </a:rPr>
            </a:br>
            <a:r>
              <a:rPr lang="en-GB" sz="3200" b="1" dirty="0">
                <a:solidFill>
                  <a:srgbClr val="333399"/>
                </a:solidFill>
                <a:effectLst>
                  <a:outerShdw blurRad="38100" dist="38100" dir="2700000" algn="tl">
                    <a:srgbClr val="DDDDDD"/>
                  </a:outerShdw>
                </a:effectLst>
                <a:latin typeface="Calibri"/>
                <a:cs typeface="Calibri"/>
              </a:rPr>
              <a:t>Experimental part</a:t>
            </a:r>
          </a:p>
        </p:txBody>
      </p:sp>
      <p:pic>
        <p:nvPicPr>
          <p:cNvPr id="185348" name="Picture 4"/>
          <p:cNvPicPr>
            <a:picLocks noChangeAspect="1" noChangeArrowheads="1"/>
          </p:cNvPicPr>
          <p:nvPr/>
        </p:nvPicPr>
        <p:blipFill>
          <a:blip r:embed="rId3">
            <a:extLst>
              <a:ext uri="{28A0092B-C50C-407E-A947-70E740481C1C}">
                <a14:useLocalDpi xmlns:a14="http://schemas.microsoft.com/office/drawing/2010/main" val="0"/>
              </a:ext>
            </a:extLst>
          </a:blip>
          <a:srcRect l="1799" t="7817" r="8246" b="4852"/>
          <a:stretch>
            <a:fillRect/>
          </a:stretch>
        </p:blipFill>
        <p:spPr bwMode="auto">
          <a:xfrm>
            <a:off x="304800" y="2438400"/>
            <a:ext cx="8610600" cy="310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5349" name="Text Box 5"/>
          <p:cNvSpPr txBox="1">
            <a:spLocks noChangeArrowheads="1"/>
          </p:cNvSpPr>
          <p:nvPr/>
        </p:nvSpPr>
        <p:spPr bwMode="auto">
          <a:xfrm>
            <a:off x="457200" y="5751513"/>
            <a:ext cx="18288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CH" b="1">
                <a:solidFill>
                  <a:schemeClr val="tx1"/>
                </a:solidFill>
                <a:latin typeface="Calibri"/>
                <a:cs typeface="Calibri"/>
              </a:rPr>
              <a:t>Part 1</a:t>
            </a:r>
            <a:endParaRPr lang="en-US" b="1">
              <a:solidFill>
                <a:schemeClr val="tx1"/>
              </a:solidFill>
              <a:latin typeface="Calibri"/>
              <a:cs typeface="Calibri"/>
            </a:endParaRPr>
          </a:p>
        </p:txBody>
      </p:sp>
      <p:sp>
        <p:nvSpPr>
          <p:cNvPr id="185350" name="Text Box 6"/>
          <p:cNvSpPr txBox="1">
            <a:spLocks noChangeArrowheads="1"/>
          </p:cNvSpPr>
          <p:nvPr/>
        </p:nvSpPr>
        <p:spPr bwMode="auto">
          <a:xfrm>
            <a:off x="3352800" y="5751513"/>
            <a:ext cx="18288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CH">
                <a:solidFill>
                  <a:schemeClr val="tx1"/>
                </a:solidFill>
                <a:latin typeface="Calibri"/>
                <a:cs typeface="Calibri"/>
              </a:rPr>
              <a:t>Part 2</a:t>
            </a:r>
            <a:endParaRPr lang="en-US">
              <a:solidFill>
                <a:schemeClr val="tx1"/>
              </a:solidFill>
              <a:latin typeface="Calibri"/>
              <a:cs typeface="Calibri"/>
            </a:endParaRPr>
          </a:p>
        </p:txBody>
      </p:sp>
      <p:sp>
        <p:nvSpPr>
          <p:cNvPr id="185351" name="Text Box 7"/>
          <p:cNvSpPr txBox="1">
            <a:spLocks noChangeArrowheads="1"/>
          </p:cNvSpPr>
          <p:nvPr/>
        </p:nvSpPr>
        <p:spPr bwMode="auto">
          <a:xfrm>
            <a:off x="6096000" y="5683250"/>
            <a:ext cx="3048000" cy="651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CH" sz="2000">
                <a:solidFill>
                  <a:schemeClr val="tx1"/>
                </a:solidFill>
                <a:latin typeface="Calibri"/>
                <a:cs typeface="Calibri"/>
              </a:rPr>
              <a:t>For further research or industry</a:t>
            </a:r>
            <a:endParaRPr lang="en-US" sz="2000">
              <a:solidFill>
                <a:schemeClr val="tx1"/>
              </a:solidFill>
              <a:latin typeface="Calibri"/>
              <a:cs typeface="Calibri"/>
            </a:endParaRPr>
          </a:p>
        </p:txBody>
      </p:sp>
      <p:sp>
        <p:nvSpPr>
          <p:cNvPr id="185352" name="Rectangle 8"/>
          <p:cNvSpPr>
            <a:spLocks noChangeArrowheads="1"/>
          </p:cNvSpPr>
          <p:nvPr/>
        </p:nvSpPr>
        <p:spPr bwMode="auto">
          <a:xfrm>
            <a:off x="76200" y="1905000"/>
            <a:ext cx="2743200" cy="4724400"/>
          </a:xfrm>
          <a:prstGeom prst="rect">
            <a:avLst/>
          </a:prstGeom>
          <a:noFill/>
          <a:ln w="57150">
            <a:solidFill>
              <a:srgbClr val="FF330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latin typeface="Calibri"/>
              <a:cs typeface="Calibri"/>
            </a:endParaRPr>
          </a:p>
        </p:txBody>
      </p:sp>
      <p:sp>
        <p:nvSpPr>
          <p:cNvPr id="185353" name="Rectangle 9"/>
          <p:cNvSpPr>
            <a:spLocks noChangeArrowheads="1"/>
          </p:cNvSpPr>
          <p:nvPr/>
        </p:nvSpPr>
        <p:spPr bwMode="auto">
          <a:xfrm>
            <a:off x="2895600" y="1905000"/>
            <a:ext cx="2743200" cy="4724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185354" name="Rectangle 10"/>
          <p:cNvSpPr>
            <a:spLocks noChangeArrowheads="1"/>
          </p:cNvSpPr>
          <p:nvPr/>
        </p:nvSpPr>
        <p:spPr bwMode="auto">
          <a:xfrm>
            <a:off x="457200" y="4800600"/>
            <a:ext cx="16002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000">
                <a:solidFill>
                  <a:schemeClr val="tx1"/>
                </a:solidFill>
                <a:latin typeface="Calibri"/>
                <a:cs typeface="Calibri"/>
              </a:rPr>
              <a:t>E. coli</a:t>
            </a:r>
          </a:p>
        </p:txBody>
      </p:sp>
      <p:sp>
        <p:nvSpPr>
          <p:cNvPr id="185356" name="Rectangle 12"/>
          <p:cNvSpPr>
            <a:spLocks noChangeArrowheads="1"/>
          </p:cNvSpPr>
          <p:nvPr/>
        </p:nvSpPr>
        <p:spPr bwMode="auto">
          <a:xfrm>
            <a:off x="2971800" y="4876800"/>
            <a:ext cx="2514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a:solidFill>
                  <a:schemeClr val="tx1"/>
                </a:solidFill>
                <a:latin typeface="Calibri"/>
                <a:cs typeface="Calibri"/>
              </a:rPr>
              <a:t>Agar plate with ampicillin</a:t>
            </a:r>
          </a:p>
        </p:txBody>
      </p:sp>
      <p:sp>
        <p:nvSpPr>
          <p:cNvPr id="185358" name="Rectangle 14"/>
          <p:cNvSpPr>
            <a:spLocks noChangeArrowheads="1"/>
          </p:cNvSpPr>
          <p:nvPr/>
        </p:nvSpPr>
        <p:spPr bwMode="auto">
          <a:xfrm>
            <a:off x="3962400" y="3581400"/>
            <a:ext cx="11430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800" i="1">
                <a:solidFill>
                  <a:schemeClr val="tx1"/>
                </a:solidFill>
                <a:latin typeface="Calibri"/>
                <a:cs typeface="Calibri"/>
              </a:rPr>
              <a:t>selection</a:t>
            </a:r>
          </a:p>
        </p:txBody>
      </p:sp>
      <p:sp>
        <p:nvSpPr>
          <p:cNvPr id="185360" name="Rectangle 16"/>
          <p:cNvSpPr>
            <a:spLocks noChangeArrowheads="1"/>
          </p:cNvSpPr>
          <p:nvPr/>
        </p:nvSpPr>
        <p:spPr bwMode="auto">
          <a:xfrm>
            <a:off x="5715000" y="5181600"/>
            <a:ext cx="27432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a:solidFill>
                  <a:schemeClr val="tx1"/>
                </a:solidFill>
                <a:latin typeface="Calibri"/>
                <a:cs typeface="Calibri"/>
              </a:rPr>
              <a:t>Propagation in liquid culture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587500"/>
            <a:ext cx="7696200" cy="48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7395" name="Rectangle 3"/>
          <p:cNvSpPr>
            <a:spLocks noGrp="1" noChangeArrowheads="1"/>
          </p:cNvSpPr>
          <p:nvPr>
            <p:ph type="title"/>
          </p:nvPr>
        </p:nvSpPr>
        <p:spPr>
          <a:xfrm>
            <a:off x="-324544" y="332656"/>
            <a:ext cx="10116616" cy="2027312"/>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a:solidFill>
                  <a:srgbClr val="333399"/>
                </a:solidFill>
                <a:latin typeface="Calibri"/>
                <a:cs typeface="Calibri"/>
              </a:rPr>
              <a:t/>
            </a:r>
            <a:br>
              <a:rPr lang="en-GB" sz="3200" dirty="0">
                <a:solidFill>
                  <a:srgbClr val="333399"/>
                </a:solidFill>
                <a:latin typeface="Calibri"/>
                <a:cs typeface="Calibri"/>
              </a:rPr>
            </a:br>
            <a:r>
              <a:rPr lang="en-GB" sz="3200" b="1" dirty="0">
                <a:solidFill>
                  <a:srgbClr val="333399"/>
                </a:solidFill>
                <a:effectLst>
                  <a:outerShdw blurRad="38100" dist="38100" dir="2700000" algn="tl">
                    <a:srgbClr val="DDDDDD"/>
                  </a:outerShdw>
                </a:effectLst>
                <a:latin typeface="Calibri"/>
                <a:cs typeface="Calibri"/>
              </a:rPr>
              <a:t>Uptake of exogenous </a:t>
            </a:r>
            <a:r>
              <a:rPr lang="en-GB" sz="3200" b="1" dirty="0" smtClean="0">
                <a:solidFill>
                  <a:srgbClr val="333399"/>
                </a:solidFill>
                <a:effectLst>
                  <a:outerShdw blurRad="38100" dist="38100" dir="2700000" algn="tl">
                    <a:srgbClr val="DDDDDD"/>
                  </a:outerShdw>
                </a:effectLst>
                <a:latin typeface="Calibri"/>
                <a:cs typeface="Calibri"/>
              </a:rPr>
              <a:t>genetic material:</a:t>
            </a:r>
            <a:br>
              <a:rPr lang="en-GB" sz="3200" b="1" dirty="0" smtClean="0">
                <a:solidFill>
                  <a:srgbClr val="333399"/>
                </a:solidFill>
                <a:effectLst>
                  <a:outerShdw blurRad="38100" dist="38100" dir="2700000" algn="tl">
                    <a:srgbClr val="DDDDDD"/>
                  </a:outerShdw>
                </a:effectLst>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Transformation</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4" name="Textfeld 3"/>
          <p:cNvSpPr txBox="1"/>
          <p:nvPr/>
        </p:nvSpPr>
        <p:spPr>
          <a:xfrm>
            <a:off x="1187624" y="5085184"/>
            <a:ext cx="1152128" cy="677621"/>
          </a:xfrm>
          <a:prstGeom prst="rect">
            <a:avLst/>
          </a:prstGeom>
          <a:solidFill>
            <a:schemeClr val="bg1"/>
          </a:solidFill>
        </p:spPr>
        <p:txBody>
          <a:bodyPr wrap="square" rtlCol="0">
            <a:spAutoFit/>
          </a:bodyPr>
          <a:lstStyle/>
          <a:p>
            <a:pPr algn="ctr"/>
            <a:r>
              <a:rPr lang="de-DE" sz="1400" b="1" dirty="0" smtClean="0">
                <a:solidFill>
                  <a:srgbClr val="000000"/>
                </a:solidFill>
                <a:latin typeface="Chalkduster"/>
                <a:cs typeface="Chalkduster"/>
              </a:rPr>
              <a:t>Plasmid in Solution</a:t>
            </a:r>
            <a:endParaRPr lang="de-DE" sz="1400" b="1" dirty="0">
              <a:solidFill>
                <a:srgbClr val="000000"/>
              </a:solidFill>
              <a:latin typeface="Chalkduster"/>
              <a:cs typeface="Chalkduste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18" name="Picture 2"/>
          <p:cNvPicPr>
            <a:picLocks noChangeAspect="1" noChangeArrowheads="1"/>
          </p:cNvPicPr>
          <p:nvPr/>
        </p:nvPicPr>
        <p:blipFill>
          <a:blip r:embed="rId3">
            <a:extLst>
              <a:ext uri="{28A0092B-C50C-407E-A947-70E740481C1C}">
                <a14:useLocalDpi xmlns:a14="http://schemas.microsoft.com/office/drawing/2010/main" val="0"/>
              </a:ext>
            </a:extLst>
          </a:blip>
          <a:srcRect t="57256" r="68317"/>
          <a:stretch>
            <a:fillRect/>
          </a:stretch>
        </p:blipFill>
        <p:spPr bwMode="auto">
          <a:xfrm>
            <a:off x="117376" y="2057400"/>
            <a:ext cx="2438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5219" name="Rectangle 3"/>
          <p:cNvSpPr>
            <a:spLocks noGrp="1" noChangeArrowheads="1"/>
          </p:cNvSpPr>
          <p:nvPr>
            <p:ph type="title"/>
          </p:nvPr>
        </p:nvSpPr>
        <p:spPr>
          <a:xfrm>
            <a:off x="685800" y="84584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200" b="1" dirty="0">
                <a:solidFill>
                  <a:srgbClr val="333399"/>
                </a:solidFill>
                <a:effectLst>
                  <a:outerShdw blurRad="38100" dist="38100" dir="2700000" algn="tl">
                    <a:srgbClr val="DDDDDD"/>
                  </a:outerShdw>
                </a:effectLst>
                <a:latin typeface="Calibri"/>
                <a:cs typeface="Calibri"/>
              </a:rPr>
              <a:t>Experiment:</a:t>
            </a:r>
            <a:endParaRPr lang="en-GB" sz="3200" b="1" dirty="0">
              <a:solidFill>
                <a:srgbClr val="333399"/>
              </a:solidFill>
              <a:effectLst>
                <a:outerShdw blurRad="38100" dist="38100" dir="2700000" algn="tl">
                  <a:srgbClr val="DDDDDD"/>
                </a:outerShdw>
              </a:effectLst>
              <a:latin typeface="Calibri"/>
              <a:cs typeface="Calibri"/>
            </a:endParaRPr>
          </a:p>
        </p:txBody>
      </p:sp>
      <p:pic>
        <p:nvPicPr>
          <p:cNvPr id="265220" name="Picture 4"/>
          <p:cNvPicPr>
            <a:picLocks noChangeAspect="1" noChangeArrowheads="1"/>
          </p:cNvPicPr>
          <p:nvPr/>
        </p:nvPicPr>
        <p:blipFill>
          <a:blip r:embed="rId3">
            <a:extLst>
              <a:ext uri="{28A0092B-C50C-407E-A947-70E740481C1C}">
                <a14:useLocalDpi xmlns:a14="http://schemas.microsoft.com/office/drawing/2010/main" val="0"/>
              </a:ext>
            </a:extLst>
          </a:blip>
          <a:srcRect l="20792" t="57256" r="68317"/>
          <a:stretch>
            <a:fillRect/>
          </a:stretch>
        </p:blipFill>
        <p:spPr bwMode="auto">
          <a:xfrm>
            <a:off x="2286000" y="2057400"/>
            <a:ext cx="838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5223" name="Picture 7"/>
          <p:cNvPicPr>
            <a:picLocks noChangeAspect="1" noChangeArrowheads="1"/>
          </p:cNvPicPr>
          <p:nvPr/>
        </p:nvPicPr>
        <p:blipFill>
          <a:blip r:embed="rId3">
            <a:extLst>
              <a:ext uri="{28A0092B-C50C-407E-A947-70E740481C1C}">
                <a14:useLocalDpi xmlns:a14="http://schemas.microsoft.com/office/drawing/2010/main" val="0"/>
              </a:ext>
            </a:extLst>
          </a:blip>
          <a:srcRect l="20792" t="57256" r="68317"/>
          <a:stretch>
            <a:fillRect/>
          </a:stretch>
        </p:blipFill>
        <p:spPr bwMode="auto">
          <a:xfrm>
            <a:off x="2895600" y="2057400"/>
            <a:ext cx="838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5224" name="Text Box 8"/>
          <p:cNvSpPr txBox="1">
            <a:spLocks noChangeArrowheads="1"/>
          </p:cNvSpPr>
          <p:nvPr/>
        </p:nvSpPr>
        <p:spPr bwMode="auto">
          <a:xfrm>
            <a:off x="1981200" y="1524000"/>
            <a:ext cx="340658"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chemeClr val="tx1"/>
                </a:solidFill>
                <a:latin typeface="Calibri"/>
                <a:cs typeface="Calibri"/>
              </a:rPr>
              <a:t>1</a:t>
            </a:r>
            <a:endParaRPr lang="en-GB">
              <a:solidFill>
                <a:schemeClr val="tx1"/>
              </a:solidFill>
              <a:latin typeface="Calibri"/>
              <a:cs typeface="Calibri"/>
            </a:endParaRPr>
          </a:p>
        </p:txBody>
      </p:sp>
      <p:sp>
        <p:nvSpPr>
          <p:cNvPr id="265225" name="Text Box 9"/>
          <p:cNvSpPr txBox="1">
            <a:spLocks noChangeArrowheads="1"/>
          </p:cNvSpPr>
          <p:nvPr/>
        </p:nvSpPr>
        <p:spPr bwMode="auto">
          <a:xfrm>
            <a:off x="2590800" y="1524000"/>
            <a:ext cx="340658"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chemeClr val="tx1"/>
                </a:solidFill>
                <a:latin typeface="Calibri"/>
                <a:cs typeface="Calibri"/>
              </a:rPr>
              <a:t>2</a:t>
            </a:r>
            <a:endParaRPr lang="en-GB">
              <a:solidFill>
                <a:schemeClr val="tx1"/>
              </a:solidFill>
              <a:latin typeface="Calibri"/>
              <a:cs typeface="Calibri"/>
            </a:endParaRPr>
          </a:p>
        </p:txBody>
      </p:sp>
      <p:sp>
        <p:nvSpPr>
          <p:cNvPr id="265226" name="Text Box 10"/>
          <p:cNvSpPr txBox="1">
            <a:spLocks noChangeArrowheads="1"/>
          </p:cNvSpPr>
          <p:nvPr/>
        </p:nvSpPr>
        <p:spPr bwMode="auto">
          <a:xfrm>
            <a:off x="3276600" y="1524000"/>
            <a:ext cx="340658"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chemeClr val="tx1"/>
                </a:solidFill>
                <a:latin typeface="Calibri"/>
                <a:cs typeface="Calibri"/>
              </a:rPr>
              <a:t>3</a:t>
            </a:r>
            <a:endParaRPr lang="en-GB">
              <a:solidFill>
                <a:schemeClr val="tx1"/>
              </a:solidFill>
              <a:latin typeface="Calibri"/>
              <a:cs typeface="Calibri"/>
            </a:endParaRPr>
          </a:p>
        </p:txBody>
      </p:sp>
      <p:pic>
        <p:nvPicPr>
          <p:cNvPr id="265228" name="Picture 12"/>
          <p:cNvPicPr>
            <a:picLocks noChangeAspect="1" noChangeArrowheads="1"/>
          </p:cNvPicPr>
          <p:nvPr/>
        </p:nvPicPr>
        <p:blipFill>
          <a:blip r:embed="rId3">
            <a:extLst>
              <a:ext uri="{28A0092B-C50C-407E-A947-70E740481C1C}">
                <a14:useLocalDpi xmlns:a14="http://schemas.microsoft.com/office/drawing/2010/main" val="0"/>
              </a:ext>
            </a:extLst>
          </a:blip>
          <a:srcRect l="20792" t="57256" r="68317"/>
          <a:stretch>
            <a:fillRect/>
          </a:stretch>
        </p:blipFill>
        <p:spPr bwMode="auto">
          <a:xfrm>
            <a:off x="4876800" y="2057400"/>
            <a:ext cx="838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5229" name="Text Box 13"/>
          <p:cNvSpPr txBox="1">
            <a:spLocks noChangeArrowheads="1"/>
          </p:cNvSpPr>
          <p:nvPr/>
        </p:nvSpPr>
        <p:spPr bwMode="auto">
          <a:xfrm>
            <a:off x="5257800" y="1524000"/>
            <a:ext cx="340658"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chemeClr val="tx1"/>
                </a:solidFill>
                <a:latin typeface="Calibri"/>
                <a:cs typeface="Calibri"/>
              </a:rPr>
              <a:t>4</a:t>
            </a:r>
            <a:endParaRPr lang="en-GB">
              <a:solidFill>
                <a:schemeClr val="tx1"/>
              </a:solidFill>
              <a:latin typeface="Calibri"/>
              <a:cs typeface="Calibri"/>
            </a:endParaRPr>
          </a:p>
        </p:txBody>
      </p:sp>
      <p:pic>
        <p:nvPicPr>
          <p:cNvPr id="265234" name="Picture 18"/>
          <p:cNvPicPr>
            <a:picLocks noChangeAspect="1" noChangeArrowheads="1"/>
          </p:cNvPicPr>
          <p:nvPr/>
        </p:nvPicPr>
        <p:blipFill>
          <a:blip r:embed="rId3">
            <a:extLst>
              <a:ext uri="{28A0092B-C50C-407E-A947-70E740481C1C}">
                <a14:useLocalDpi xmlns:a14="http://schemas.microsoft.com/office/drawing/2010/main" val="0"/>
              </a:ext>
            </a:extLst>
          </a:blip>
          <a:srcRect l="-2" t="12137" r="74257" b="45119"/>
          <a:stretch>
            <a:fillRect/>
          </a:stretch>
        </p:blipFill>
        <p:spPr bwMode="auto">
          <a:xfrm>
            <a:off x="6858000" y="1600200"/>
            <a:ext cx="1981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5238" name="Text Box 22"/>
          <p:cNvSpPr txBox="1">
            <a:spLocks noChangeArrowheads="1"/>
          </p:cNvSpPr>
          <p:nvPr/>
        </p:nvSpPr>
        <p:spPr bwMode="auto">
          <a:xfrm>
            <a:off x="3635896" y="2535355"/>
            <a:ext cx="1295400" cy="677621"/>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400" b="1" dirty="0">
                <a:solidFill>
                  <a:schemeClr val="tx1"/>
                </a:solidFill>
                <a:latin typeface="Chalkduster"/>
                <a:cs typeface="Chalkduster"/>
              </a:rPr>
              <a:t>Water as control experiment</a:t>
            </a:r>
            <a:endParaRPr lang="en-GB" sz="1400" b="1" dirty="0">
              <a:solidFill>
                <a:schemeClr val="tx1"/>
              </a:solidFill>
              <a:latin typeface="Chalkduster"/>
              <a:cs typeface="Chalkduster"/>
            </a:endParaRPr>
          </a:p>
        </p:txBody>
      </p:sp>
      <p:sp>
        <p:nvSpPr>
          <p:cNvPr id="265240" name="AutoShape 24"/>
          <p:cNvSpPr>
            <a:spLocks noChangeArrowheads="1"/>
          </p:cNvSpPr>
          <p:nvPr/>
        </p:nvSpPr>
        <p:spPr bwMode="auto">
          <a:xfrm flipV="1">
            <a:off x="1752600" y="2971800"/>
            <a:ext cx="6324600" cy="213360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800 w 21600"/>
              <a:gd name="T5" fmla="*/ -1 h 21600"/>
              <a:gd name="T6" fmla="*/ 2699 w 21600"/>
              <a:gd name="T7" fmla="*/ 10799 h 21600"/>
              <a:gd name="T8" fmla="*/ 10800 w 21600"/>
              <a:gd name="T9" fmla="*/ 5399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ot="10800000" wrap="none" anchor="ctr"/>
          <a:lstStyle/>
          <a:p>
            <a:pPr algn="ctr"/>
            <a:endParaRPr lang="en-US">
              <a:latin typeface="Calibri"/>
              <a:cs typeface="Calibri"/>
            </a:endParaRPr>
          </a:p>
        </p:txBody>
      </p:sp>
      <p:sp>
        <p:nvSpPr>
          <p:cNvPr id="265242" name="Text Box 26"/>
          <p:cNvSpPr txBox="1">
            <a:spLocks noChangeArrowheads="1"/>
          </p:cNvSpPr>
          <p:nvPr/>
        </p:nvSpPr>
        <p:spPr bwMode="auto">
          <a:xfrm>
            <a:off x="904056" y="5157192"/>
            <a:ext cx="7772400" cy="109568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rgbClr val="000000"/>
                </a:solidFill>
                <a:latin typeface="Times New Roman" charset="0"/>
                <a:ea typeface="ＭＳ Ｐゴシック" charset="0"/>
                <a:cs typeface="Arial Unicode MS" charset="0"/>
              </a:defRPr>
            </a:lvl1pPr>
            <a:lvl2pPr marL="914400" indent="-457200">
              <a:defRPr sz="2400">
                <a:solidFill>
                  <a:srgbClr val="000000"/>
                </a:solidFill>
                <a:latin typeface="Times New Roman" charset="0"/>
                <a:ea typeface="Arial Unicode MS" charset="0"/>
                <a:cs typeface="Arial Unicode MS" charset="0"/>
              </a:defRPr>
            </a:lvl2pPr>
            <a:lvl3pPr marL="1371600" indent="-457200">
              <a:defRPr sz="2400">
                <a:solidFill>
                  <a:srgbClr val="000000"/>
                </a:solidFill>
                <a:latin typeface="Times New Roman" charset="0"/>
                <a:ea typeface="Arial Unicode MS" charset="0"/>
                <a:cs typeface="Arial Unicode MS" charset="0"/>
              </a:defRPr>
            </a:lvl3pPr>
            <a:lvl4pPr marL="1828800" indent="-457200">
              <a:defRPr sz="2400">
                <a:solidFill>
                  <a:srgbClr val="000000"/>
                </a:solidFill>
                <a:latin typeface="Times New Roman" charset="0"/>
                <a:ea typeface="Arial Unicode MS" charset="0"/>
                <a:cs typeface="Arial Unicode MS" charset="0"/>
              </a:defRPr>
            </a:lvl4pPr>
            <a:lvl5pPr marL="2286000" indent="-457200">
              <a:defRPr sz="2400">
                <a:solidFill>
                  <a:srgbClr val="000000"/>
                </a:solidFill>
                <a:latin typeface="Times New Roman" charset="0"/>
                <a:ea typeface="Arial Unicode MS" charset="0"/>
                <a:cs typeface="Arial Unicode MS" charset="0"/>
              </a:defRPr>
            </a:lvl5pPr>
            <a:lvl6pPr marL="27432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6pPr>
            <a:lvl7pPr marL="32004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7pPr>
            <a:lvl8pPr marL="36576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8pPr>
            <a:lvl9pPr marL="41148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9pPr>
          </a:lstStyle>
          <a:p>
            <a:r>
              <a:rPr lang="en-US" b="1" dirty="0">
                <a:solidFill>
                  <a:schemeClr val="tx1"/>
                </a:solidFill>
                <a:latin typeface="Calibri"/>
                <a:cs typeface="Calibri"/>
              </a:rPr>
              <a:t>Questions:</a:t>
            </a:r>
          </a:p>
          <a:p>
            <a:pPr>
              <a:buFont typeface="Times New Roman" charset="0"/>
              <a:buChar char="•"/>
            </a:pPr>
            <a:r>
              <a:rPr lang="en-US" dirty="0">
                <a:solidFill>
                  <a:schemeClr val="tx1"/>
                </a:solidFill>
                <a:latin typeface="Calibri"/>
                <a:cs typeface="Calibri"/>
              </a:rPr>
              <a:t>What kind of plasmids are in 1, 2 und 3? </a:t>
            </a:r>
          </a:p>
          <a:p>
            <a:pPr>
              <a:buFont typeface="Times New Roman" charset="0"/>
              <a:buChar char="•"/>
            </a:pPr>
            <a:r>
              <a:rPr lang="en-US" dirty="0" smtClean="0">
                <a:solidFill>
                  <a:schemeClr val="tx1"/>
                </a:solidFill>
                <a:latin typeface="Calibri"/>
                <a:cs typeface="Calibri"/>
              </a:rPr>
              <a:t>Will these transformations be </a:t>
            </a:r>
            <a:r>
              <a:rPr lang="en-US" dirty="0">
                <a:solidFill>
                  <a:schemeClr val="tx1"/>
                </a:solidFill>
                <a:latin typeface="Calibri"/>
                <a:cs typeface="Calibri"/>
              </a:rPr>
              <a:t>successful?</a:t>
            </a:r>
            <a:endParaRPr lang="en-GB" dirty="0">
              <a:solidFill>
                <a:schemeClr val="tx1"/>
              </a:solidFill>
              <a:latin typeface="Calibri"/>
              <a:cs typeface="Calibri"/>
            </a:endParaRPr>
          </a:p>
        </p:txBody>
      </p:sp>
      <p:sp>
        <p:nvSpPr>
          <p:cNvPr id="2" name="Textfeld 1"/>
          <p:cNvSpPr txBox="1"/>
          <p:nvPr/>
        </p:nvSpPr>
        <p:spPr>
          <a:xfrm>
            <a:off x="272728" y="2793628"/>
            <a:ext cx="1152128" cy="677621"/>
          </a:xfrm>
          <a:prstGeom prst="rect">
            <a:avLst/>
          </a:prstGeom>
          <a:solidFill>
            <a:schemeClr val="bg1"/>
          </a:solidFill>
        </p:spPr>
        <p:txBody>
          <a:bodyPr wrap="square" rtlCol="0">
            <a:spAutoFit/>
          </a:bodyPr>
          <a:lstStyle/>
          <a:p>
            <a:pPr algn="ctr"/>
            <a:r>
              <a:rPr lang="de-DE" sz="1400" b="1" dirty="0" smtClean="0">
                <a:solidFill>
                  <a:srgbClr val="000000"/>
                </a:solidFill>
                <a:latin typeface="Chalkduster"/>
                <a:cs typeface="Chalkduster"/>
              </a:rPr>
              <a:t>Plasmid in Solution</a:t>
            </a:r>
            <a:endParaRPr lang="de-DE" sz="1400" b="1" dirty="0">
              <a:solidFill>
                <a:srgbClr val="000000"/>
              </a:solidFill>
              <a:latin typeface="Chalkduster"/>
              <a:cs typeface="Chalkduste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56" name="Text Box 12"/>
          <p:cNvSpPr txBox="1">
            <a:spLocks noChangeArrowheads="1"/>
          </p:cNvSpPr>
          <p:nvPr/>
        </p:nvSpPr>
        <p:spPr bwMode="auto">
          <a:xfrm>
            <a:off x="822325" y="2355850"/>
            <a:ext cx="7788275" cy="142808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rgbClr val="000000"/>
                </a:solidFill>
                <a:latin typeface="Times New Roman" charset="0"/>
                <a:ea typeface="ＭＳ Ｐゴシック" charset="0"/>
                <a:cs typeface="Arial Unicode MS" charset="0"/>
              </a:defRPr>
            </a:lvl1pPr>
            <a:lvl2pPr marL="914400" indent="-457200">
              <a:defRPr sz="2400">
                <a:solidFill>
                  <a:srgbClr val="000000"/>
                </a:solidFill>
                <a:latin typeface="Times New Roman" charset="0"/>
                <a:ea typeface="Arial Unicode MS" charset="0"/>
                <a:cs typeface="Arial Unicode MS" charset="0"/>
              </a:defRPr>
            </a:lvl2pPr>
            <a:lvl3pPr marL="1371600" indent="-457200">
              <a:defRPr sz="2400">
                <a:solidFill>
                  <a:srgbClr val="000000"/>
                </a:solidFill>
                <a:latin typeface="Times New Roman" charset="0"/>
                <a:ea typeface="Arial Unicode MS" charset="0"/>
                <a:cs typeface="Arial Unicode MS" charset="0"/>
              </a:defRPr>
            </a:lvl3pPr>
            <a:lvl4pPr marL="1828800" indent="-457200">
              <a:defRPr sz="2400">
                <a:solidFill>
                  <a:srgbClr val="000000"/>
                </a:solidFill>
                <a:latin typeface="Times New Roman" charset="0"/>
                <a:ea typeface="Arial Unicode MS" charset="0"/>
                <a:cs typeface="Arial Unicode MS" charset="0"/>
              </a:defRPr>
            </a:lvl4pPr>
            <a:lvl5pPr marL="2286000" indent="-457200">
              <a:defRPr sz="2400">
                <a:solidFill>
                  <a:srgbClr val="000000"/>
                </a:solidFill>
                <a:latin typeface="Times New Roman" charset="0"/>
                <a:ea typeface="Arial Unicode MS" charset="0"/>
                <a:cs typeface="Arial Unicode MS" charset="0"/>
              </a:defRPr>
            </a:lvl5pPr>
            <a:lvl6pPr marL="27432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6pPr>
            <a:lvl7pPr marL="32004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7pPr>
            <a:lvl8pPr marL="36576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8pPr>
            <a:lvl9pPr marL="41148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9pPr>
          </a:lstStyle>
          <a:p>
            <a:r>
              <a:rPr lang="en-US" dirty="0">
                <a:solidFill>
                  <a:schemeClr val="tx1"/>
                </a:solidFill>
                <a:latin typeface="Calibri"/>
                <a:cs typeface="Calibri"/>
              </a:rPr>
              <a:t>Please</a:t>
            </a:r>
          </a:p>
          <a:p>
            <a:endParaRPr lang="en-US" dirty="0">
              <a:solidFill>
                <a:schemeClr val="tx1"/>
              </a:solidFill>
              <a:latin typeface="Calibri"/>
              <a:cs typeface="Calibri"/>
            </a:endParaRPr>
          </a:p>
          <a:p>
            <a:pPr>
              <a:buFont typeface="Arial" charset="0"/>
              <a:buAutoNum type="alphaLcParenR"/>
            </a:pPr>
            <a:r>
              <a:rPr lang="en-US" dirty="0">
                <a:solidFill>
                  <a:schemeClr val="tx1"/>
                </a:solidFill>
                <a:latin typeface="Calibri"/>
                <a:cs typeface="Calibri"/>
              </a:rPr>
              <a:t>Put on your lab coats and </a:t>
            </a:r>
            <a:r>
              <a:rPr lang="en-US" dirty="0" smtClean="0">
                <a:solidFill>
                  <a:schemeClr val="tx1"/>
                </a:solidFill>
                <a:latin typeface="Calibri"/>
                <a:cs typeface="Calibri"/>
              </a:rPr>
              <a:t>gloves</a:t>
            </a:r>
            <a:endParaRPr lang="en-US" dirty="0">
              <a:solidFill>
                <a:schemeClr val="tx1"/>
              </a:solidFill>
              <a:latin typeface="Calibri"/>
              <a:cs typeface="Calibri"/>
            </a:endParaRPr>
          </a:p>
          <a:p>
            <a:r>
              <a:rPr lang="en-US" dirty="0">
                <a:solidFill>
                  <a:schemeClr val="tx1"/>
                </a:solidFill>
                <a:latin typeface="Calibri"/>
                <a:cs typeface="Calibri"/>
              </a:rPr>
              <a:t>b)	Read the </a:t>
            </a:r>
            <a:r>
              <a:rPr lang="en-US" dirty="0" smtClean="0">
                <a:solidFill>
                  <a:schemeClr val="tx1"/>
                </a:solidFill>
                <a:latin typeface="Calibri"/>
                <a:cs typeface="Calibri"/>
              </a:rPr>
              <a:t>protocol</a:t>
            </a:r>
            <a:endParaRPr lang="en-US" dirty="0">
              <a:solidFill>
                <a:schemeClr val="tx1"/>
              </a:solidFill>
              <a:latin typeface="Calibri"/>
              <a:cs typeface="Calibri"/>
            </a:endParaRPr>
          </a:p>
        </p:txBody>
      </p:sp>
      <p:sp>
        <p:nvSpPr>
          <p:cNvPr id="134158" name="Text Box 14"/>
          <p:cNvSpPr txBox="1">
            <a:spLocks noChangeArrowheads="1"/>
          </p:cNvSpPr>
          <p:nvPr/>
        </p:nvSpPr>
        <p:spPr bwMode="auto">
          <a:xfrm>
            <a:off x="914400" y="1219200"/>
            <a:ext cx="6486271"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dirty="0">
                <a:solidFill>
                  <a:schemeClr val="tx1"/>
                </a:solidFill>
                <a:latin typeface="Calibri"/>
                <a:cs typeface="Calibri"/>
              </a:rPr>
              <a:t>Part 1: </a:t>
            </a:r>
            <a:r>
              <a:rPr lang="en-US" b="1" dirty="0" smtClean="0">
                <a:solidFill>
                  <a:schemeClr val="tx1"/>
                </a:solidFill>
                <a:latin typeface="Calibri"/>
                <a:cs typeface="Calibri"/>
              </a:rPr>
              <a:t>Transformation </a:t>
            </a:r>
            <a:r>
              <a:rPr lang="en-US" b="1" dirty="0">
                <a:solidFill>
                  <a:schemeClr val="tx1"/>
                </a:solidFill>
                <a:latin typeface="Calibri"/>
                <a:cs typeface="Calibri"/>
              </a:rPr>
              <a:t>of </a:t>
            </a:r>
            <a:r>
              <a:rPr lang="en-US" b="1" i="1" dirty="0">
                <a:solidFill>
                  <a:schemeClr val="tx1"/>
                </a:solidFill>
                <a:latin typeface="Calibri"/>
                <a:cs typeface="Calibri"/>
              </a:rPr>
              <a:t>Escherichia coli</a:t>
            </a:r>
            <a:r>
              <a:rPr lang="en-US" b="1" dirty="0">
                <a:solidFill>
                  <a:schemeClr val="tx1"/>
                </a:solidFill>
                <a:latin typeface="Calibri"/>
                <a:cs typeface="Calibri"/>
              </a:rPr>
              <a:t> bacteria</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2" name="Text Box 8"/>
          <p:cNvSpPr txBox="1">
            <a:spLocks noChangeArrowheads="1"/>
          </p:cNvSpPr>
          <p:nvPr/>
        </p:nvSpPr>
        <p:spPr bwMode="auto">
          <a:xfrm>
            <a:off x="762000" y="980728"/>
            <a:ext cx="7543800" cy="408727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rgbClr val="000000"/>
                </a:solidFill>
                <a:latin typeface="Times New Roman" charset="0"/>
                <a:ea typeface="ＭＳ Ｐゴシック" charset="0"/>
                <a:cs typeface="Arial Unicode MS" charset="0"/>
              </a:defRPr>
            </a:lvl1pPr>
            <a:lvl2pPr marL="914400" indent="-457200">
              <a:defRPr sz="2400">
                <a:solidFill>
                  <a:srgbClr val="000000"/>
                </a:solidFill>
                <a:latin typeface="Times New Roman" charset="0"/>
                <a:ea typeface="Arial Unicode MS" charset="0"/>
                <a:cs typeface="Arial Unicode MS" charset="0"/>
              </a:defRPr>
            </a:lvl2pPr>
            <a:lvl3pPr marL="1371600" indent="-457200">
              <a:defRPr sz="2400">
                <a:solidFill>
                  <a:srgbClr val="000000"/>
                </a:solidFill>
                <a:latin typeface="Times New Roman" charset="0"/>
                <a:ea typeface="Arial Unicode MS" charset="0"/>
                <a:cs typeface="Arial Unicode MS" charset="0"/>
              </a:defRPr>
            </a:lvl3pPr>
            <a:lvl4pPr marL="1828800" indent="-457200">
              <a:defRPr sz="2400">
                <a:solidFill>
                  <a:srgbClr val="000000"/>
                </a:solidFill>
                <a:latin typeface="Times New Roman" charset="0"/>
                <a:ea typeface="Arial Unicode MS" charset="0"/>
                <a:cs typeface="Arial Unicode MS" charset="0"/>
              </a:defRPr>
            </a:lvl4pPr>
            <a:lvl5pPr marL="2286000" indent="-457200">
              <a:defRPr sz="2400">
                <a:solidFill>
                  <a:srgbClr val="000000"/>
                </a:solidFill>
                <a:latin typeface="Times New Roman" charset="0"/>
                <a:ea typeface="Arial Unicode MS" charset="0"/>
                <a:cs typeface="Arial Unicode MS" charset="0"/>
              </a:defRPr>
            </a:lvl5pPr>
            <a:lvl6pPr marL="27432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6pPr>
            <a:lvl7pPr marL="32004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7pPr>
            <a:lvl8pPr marL="36576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8pPr>
            <a:lvl9pPr marL="4114800" indent="-457200" defTabSz="449263" eaLnBrk="0" fontAlgn="base" hangingPunct="0">
              <a:lnSpc>
                <a:spcPct val="90000"/>
              </a:lnSpc>
              <a:spcBef>
                <a:spcPct val="0"/>
              </a:spcBef>
              <a:spcAft>
                <a:spcPct val="0"/>
              </a:spcAft>
              <a:buClr>
                <a:srgbClr val="000000"/>
              </a:buClr>
              <a:buSzPct val="100000"/>
              <a:buFont typeface="Times New Roman" charset="0"/>
              <a:defRPr sz="2400">
                <a:solidFill>
                  <a:srgbClr val="000000"/>
                </a:solidFill>
                <a:latin typeface="Times New Roman" charset="0"/>
                <a:ea typeface="Arial Unicode MS" charset="0"/>
                <a:cs typeface="Arial Unicode MS" charset="0"/>
              </a:defRPr>
            </a:lvl9pPr>
          </a:lstStyle>
          <a:p>
            <a:r>
              <a:rPr lang="en-US" b="1" dirty="0">
                <a:solidFill>
                  <a:schemeClr val="tx1"/>
                </a:solidFill>
                <a:latin typeface="Calibri"/>
                <a:cs typeface="Calibri"/>
              </a:rPr>
              <a:t>Part 1: </a:t>
            </a:r>
            <a:r>
              <a:rPr lang="en-US" b="1" dirty="0" smtClean="0">
                <a:solidFill>
                  <a:schemeClr val="tx1"/>
                </a:solidFill>
                <a:latin typeface="Calibri"/>
                <a:cs typeface="Calibri"/>
              </a:rPr>
              <a:t>Transformation </a:t>
            </a:r>
            <a:r>
              <a:rPr lang="en-US" b="1" dirty="0">
                <a:solidFill>
                  <a:schemeClr val="tx1"/>
                </a:solidFill>
                <a:latin typeface="Calibri"/>
                <a:cs typeface="Calibri"/>
              </a:rPr>
              <a:t>of </a:t>
            </a:r>
            <a:r>
              <a:rPr lang="en-US" b="1" i="1" dirty="0">
                <a:solidFill>
                  <a:schemeClr val="tx1"/>
                </a:solidFill>
                <a:latin typeface="Calibri"/>
                <a:cs typeface="Calibri"/>
              </a:rPr>
              <a:t>Escherichia coli</a:t>
            </a:r>
            <a:r>
              <a:rPr lang="en-US" b="1" dirty="0">
                <a:solidFill>
                  <a:schemeClr val="tx1"/>
                </a:solidFill>
                <a:latin typeface="Calibri"/>
                <a:cs typeface="Calibri"/>
              </a:rPr>
              <a:t> bacteria</a:t>
            </a:r>
          </a:p>
          <a:p>
            <a:endParaRPr lang="en-US" b="1" dirty="0">
              <a:solidFill>
                <a:schemeClr val="tx1"/>
              </a:solidFill>
              <a:latin typeface="Calibri"/>
              <a:cs typeface="Calibri"/>
            </a:endParaRPr>
          </a:p>
          <a:p>
            <a:pPr>
              <a:buFont typeface="Arial" charset="0"/>
              <a:buAutoNum type="arabicPeriod"/>
            </a:pPr>
            <a:r>
              <a:rPr lang="en-US" dirty="0">
                <a:solidFill>
                  <a:schemeClr val="tx1"/>
                </a:solidFill>
                <a:latin typeface="Calibri"/>
                <a:cs typeface="Calibri"/>
              </a:rPr>
              <a:t>T</a:t>
            </a:r>
            <a:r>
              <a:rPr lang="en-US" dirty="0" smtClean="0">
                <a:solidFill>
                  <a:schemeClr val="tx1"/>
                </a:solidFill>
                <a:latin typeface="Calibri"/>
                <a:cs typeface="Calibri"/>
              </a:rPr>
              <a:t>haw </a:t>
            </a:r>
            <a:r>
              <a:rPr lang="en-US" dirty="0">
                <a:solidFill>
                  <a:schemeClr val="tx1"/>
                </a:solidFill>
                <a:latin typeface="Calibri"/>
                <a:cs typeface="Calibri"/>
              </a:rPr>
              <a:t>2 x 100 µl bacteria on ice (reaction tubes without label)</a:t>
            </a:r>
          </a:p>
          <a:p>
            <a:pPr>
              <a:buFont typeface="Arial" charset="0"/>
              <a:buAutoNum type="arabicPeriod"/>
            </a:pPr>
            <a:endParaRPr lang="en-US" dirty="0">
              <a:solidFill>
                <a:schemeClr val="tx1"/>
              </a:solidFill>
              <a:latin typeface="Calibri"/>
              <a:cs typeface="Calibri"/>
            </a:endParaRPr>
          </a:p>
          <a:p>
            <a:pPr>
              <a:buFont typeface="Arial" charset="0"/>
              <a:buAutoNum type="arabicPeriod"/>
            </a:pPr>
            <a:r>
              <a:rPr lang="en-US" dirty="0">
                <a:solidFill>
                  <a:schemeClr val="tx1"/>
                </a:solidFill>
                <a:latin typeface="Calibri"/>
                <a:cs typeface="Calibri"/>
              </a:rPr>
              <a:t>Suspend bacteria by </a:t>
            </a:r>
            <a:r>
              <a:rPr lang="en-US" dirty="0" smtClean="0">
                <a:solidFill>
                  <a:schemeClr val="tx1"/>
                </a:solidFill>
                <a:latin typeface="Calibri"/>
                <a:cs typeface="Calibri"/>
              </a:rPr>
              <a:t>gently </a:t>
            </a:r>
            <a:r>
              <a:rPr lang="en-US" dirty="0">
                <a:solidFill>
                  <a:schemeClr val="tx1"/>
                </a:solidFill>
                <a:latin typeface="Calibri"/>
                <a:cs typeface="Calibri"/>
              </a:rPr>
              <a:t>flipping the tubes. </a:t>
            </a:r>
          </a:p>
          <a:p>
            <a:pPr>
              <a:buFont typeface="Arial" charset="0"/>
              <a:buNone/>
            </a:pPr>
            <a:r>
              <a:rPr lang="en-US" dirty="0">
                <a:solidFill>
                  <a:schemeClr val="tx1"/>
                </a:solidFill>
                <a:latin typeface="Calibri"/>
                <a:cs typeface="Calibri"/>
              </a:rPr>
              <a:t>	Pipette 50 µl of the bacteria suspension to each plasmid DNA (reaction tubes 1-3) and to control (reaction tube 4 containing water). Mix thoroughly (vortex).</a:t>
            </a:r>
          </a:p>
          <a:p>
            <a:pPr>
              <a:buFont typeface="Arial" charset="0"/>
              <a:buNone/>
            </a:pPr>
            <a:endParaRPr lang="en-US" dirty="0">
              <a:solidFill>
                <a:schemeClr val="tx1"/>
              </a:solidFill>
              <a:latin typeface="Calibri"/>
              <a:cs typeface="Calibri"/>
            </a:endParaRPr>
          </a:p>
          <a:p>
            <a:pPr>
              <a:buFont typeface="Arial" charset="0"/>
              <a:buNone/>
            </a:pPr>
            <a:r>
              <a:rPr lang="en-US" dirty="0">
                <a:solidFill>
                  <a:schemeClr val="tx1"/>
                </a:solidFill>
                <a:latin typeface="Calibri"/>
                <a:cs typeface="Calibri"/>
              </a:rPr>
              <a:t>3. Put reaction tubes on ice for </a:t>
            </a:r>
            <a:r>
              <a:rPr lang="en-US" dirty="0" smtClean="0">
                <a:solidFill>
                  <a:schemeClr val="tx1"/>
                </a:solidFill>
                <a:latin typeface="Calibri"/>
                <a:cs typeface="Calibri"/>
              </a:rPr>
              <a:t>20 </a:t>
            </a:r>
            <a:r>
              <a:rPr lang="en-US" dirty="0">
                <a:solidFill>
                  <a:schemeClr val="tx1"/>
                </a:solidFill>
                <a:latin typeface="Calibri"/>
                <a:cs typeface="Calibri"/>
              </a:rPr>
              <a:t>min</a:t>
            </a:r>
            <a:endParaRPr lang="en-US" b="1" dirty="0">
              <a:solidFill>
                <a:schemeClr val="tx1"/>
              </a:solidFill>
              <a:latin typeface="Calibri"/>
              <a:cs typeface="Calibri"/>
            </a:endParaRPr>
          </a:p>
        </p:txBody>
      </p:sp>
      <p:sp>
        <p:nvSpPr>
          <p:cNvPr id="267267" name="Rectangle 3"/>
          <p:cNvSpPr>
            <a:spLocks noChangeArrowheads="1"/>
          </p:cNvSpPr>
          <p:nvPr/>
        </p:nvSpPr>
        <p:spPr bwMode="auto">
          <a:xfrm>
            <a:off x="1600200" y="6172200"/>
            <a:ext cx="594360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p>
            <a:pPr marL="576263" indent="-576263">
              <a:lnSpc>
                <a:spcPct val="100000"/>
              </a:lnSpc>
              <a:tabLst>
                <a:tab pos="576263"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latin typeface="Calibri"/>
                <a:cs typeface="Calibri"/>
              </a:rPr>
              <a:t>break</a:t>
            </a:r>
          </a:p>
        </p:txBody>
      </p:sp>
      <p:sp>
        <p:nvSpPr>
          <p:cNvPr id="267268" name="AutoShape 4"/>
          <p:cNvSpPr>
            <a:spLocks noChangeArrowheads="1"/>
          </p:cNvSpPr>
          <p:nvPr/>
        </p:nvSpPr>
        <p:spPr bwMode="auto">
          <a:xfrm>
            <a:off x="990600" y="5486400"/>
            <a:ext cx="533400" cy="152400"/>
          </a:xfrm>
          <a:prstGeom prst="rightArrow">
            <a:avLst>
              <a:gd name="adj1" fmla="val 50000"/>
              <a:gd name="adj2" fmla="val 875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pic>
        <p:nvPicPr>
          <p:cNvPr id="267269" name="Picture 5"/>
          <p:cNvPicPr>
            <a:picLocks noChangeAspect="1" noChangeArrowheads="1"/>
          </p:cNvPicPr>
          <p:nvPr/>
        </p:nvPicPr>
        <p:blipFill>
          <a:blip r:embed="rId3">
            <a:extLst>
              <a:ext uri="{28A0092B-C50C-407E-A947-70E740481C1C}">
                <a14:useLocalDpi xmlns:a14="http://schemas.microsoft.com/office/drawing/2010/main" val="0"/>
              </a:ext>
            </a:extLst>
          </a:blip>
          <a:srcRect l="38408" t="7684" r="28944" b="43137"/>
          <a:stretch>
            <a:fillRect/>
          </a:stretch>
        </p:blipFill>
        <p:spPr bwMode="auto">
          <a:xfrm>
            <a:off x="6477000" y="4419600"/>
            <a:ext cx="2381250"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7270" name="Rectangle 6"/>
          <p:cNvSpPr>
            <a:spLocks noChangeArrowheads="1"/>
          </p:cNvSpPr>
          <p:nvPr/>
        </p:nvSpPr>
        <p:spPr bwMode="auto">
          <a:xfrm>
            <a:off x="1600200" y="5349875"/>
            <a:ext cx="5943600"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p>
            <a:pPr marL="576263" indent="-576263">
              <a:lnSpc>
                <a:spcPct val="100000"/>
              </a:lnSpc>
              <a:tabLst>
                <a:tab pos="576263"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000000"/>
                </a:solidFill>
                <a:latin typeface="Calibri"/>
                <a:cs typeface="Calibri"/>
              </a:rPr>
              <a:t>Finish </a:t>
            </a:r>
            <a:r>
              <a:rPr lang="en-GB" b="1" dirty="0" smtClean="0">
                <a:solidFill>
                  <a:srgbClr val="000000"/>
                </a:solidFill>
                <a:latin typeface="Calibri"/>
                <a:cs typeface="Calibri"/>
              </a:rPr>
              <a:t>brain challenge </a:t>
            </a:r>
            <a:r>
              <a:rPr lang="de-CH" b="1" dirty="0">
                <a:solidFill>
                  <a:srgbClr val="000000"/>
                </a:solidFill>
                <a:latin typeface="Calibri"/>
                <a:cs typeface="Calibri"/>
              </a:rPr>
              <a:t>1, </a:t>
            </a:r>
          </a:p>
          <a:p>
            <a:pPr marL="576263" indent="-576263">
              <a:lnSpc>
                <a:spcPct val="100000"/>
              </a:lnSpc>
              <a:tabLst>
                <a:tab pos="576263"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CH" b="1" dirty="0" err="1">
                <a:solidFill>
                  <a:srgbClr val="000000"/>
                </a:solidFill>
                <a:latin typeface="Calibri"/>
                <a:cs typeface="Calibri"/>
              </a:rPr>
              <a:t>Solve</a:t>
            </a:r>
            <a:r>
              <a:rPr lang="de-CH" b="1" dirty="0">
                <a:solidFill>
                  <a:srgbClr val="000000"/>
                </a:solidFill>
                <a:latin typeface="Calibri"/>
                <a:cs typeface="Calibri"/>
              </a:rPr>
              <a:t> </a:t>
            </a:r>
            <a:r>
              <a:rPr lang="de-CH" b="1" dirty="0" err="1" smtClean="0">
                <a:solidFill>
                  <a:srgbClr val="000000"/>
                </a:solidFill>
                <a:latin typeface="Calibri"/>
                <a:cs typeface="Calibri"/>
              </a:rPr>
              <a:t>brain</a:t>
            </a:r>
            <a:r>
              <a:rPr lang="de-CH" b="1" dirty="0" smtClean="0">
                <a:solidFill>
                  <a:srgbClr val="000000"/>
                </a:solidFill>
                <a:latin typeface="Calibri"/>
                <a:cs typeface="Calibri"/>
              </a:rPr>
              <a:t> </a:t>
            </a:r>
            <a:r>
              <a:rPr lang="de-CH" b="1" dirty="0" err="1" smtClean="0">
                <a:solidFill>
                  <a:srgbClr val="000000"/>
                </a:solidFill>
                <a:latin typeface="Calibri"/>
                <a:cs typeface="Calibri"/>
              </a:rPr>
              <a:t>challenge</a:t>
            </a:r>
            <a:r>
              <a:rPr lang="de-CH" b="1" dirty="0" smtClean="0">
                <a:solidFill>
                  <a:srgbClr val="000000"/>
                </a:solidFill>
                <a:latin typeface="Calibri"/>
                <a:cs typeface="Calibri"/>
              </a:rPr>
              <a:t> </a:t>
            </a:r>
            <a:r>
              <a:rPr lang="de-CH" b="1" dirty="0">
                <a:solidFill>
                  <a:srgbClr val="000000"/>
                </a:solidFill>
                <a:latin typeface="Calibri"/>
                <a:cs typeface="Calibri"/>
              </a:rPr>
              <a:t>2</a:t>
            </a:r>
          </a:p>
        </p:txBody>
      </p:sp>
      <p:sp>
        <p:nvSpPr>
          <p:cNvPr id="267271" name="AutoShape 7"/>
          <p:cNvSpPr>
            <a:spLocks noChangeArrowheads="1"/>
          </p:cNvSpPr>
          <p:nvPr/>
        </p:nvSpPr>
        <p:spPr bwMode="auto">
          <a:xfrm>
            <a:off x="990600" y="6324600"/>
            <a:ext cx="533400" cy="152400"/>
          </a:xfrm>
          <a:prstGeom prst="rightArrow">
            <a:avLst>
              <a:gd name="adj1" fmla="val 50000"/>
              <a:gd name="adj2" fmla="val 875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a:xfrm>
            <a:off x="533400" y="762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latin typeface="Calibri"/>
                <a:cs typeface="Calibri"/>
              </a:rPr>
              <a:t>Answer </a:t>
            </a:r>
            <a:r>
              <a:rPr lang="en-GB" sz="3200" b="1" dirty="0" smtClean="0">
                <a:solidFill>
                  <a:srgbClr val="333399"/>
                </a:solidFill>
                <a:effectLst>
                  <a:outerShdw blurRad="38100" dist="38100" dir="2700000" algn="tl">
                    <a:srgbClr val="DDDDDD"/>
                  </a:outerShdw>
                </a:effectLst>
                <a:latin typeface="Calibri"/>
                <a:cs typeface="Calibri"/>
              </a:rPr>
              <a:t>brain challenge </a:t>
            </a:r>
            <a:r>
              <a:rPr lang="en-GB" sz="3200" b="1" dirty="0">
                <a:solidFill>
                  <a:srgbClr val="333399"/>
                </a:solidFill>
                <a:effectLst>
                  <a:outerShdw blurRad="38100" dist="38100" dir="2700000" algn="tl">
                    <a:srgbClr val="DDDDDD"/>
                  </a:outerShdw>
                </a:effectLst>
                <a:latin typeface="Calibri"/>
                <a:cs typeface="Calibri"/>
              </a:rPr>
              <a:t>2</a:t>
            </a:r>
            <a:r>
              <a:rPr lang="en-US" sz="3200" b="1" dirty="0">
                <a:solidFill>
                  <a:srgbClr val="333399"/>
                </a:solidFill>
                <a:effectLst>
                  <a:outerShdw blurRad="38100" dist="38100" dir="2700000" algn="tl">
                    <a:srgbClr val="DDDDDD"/>
                  </a:outerShdw>
                </a:effectLst>
                <a:latin typeface="Calibri"/>
                <a:cs typeface="Calibri"/>
              </a:rPr>
              <a:t> ?</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252937" name="Rectangle 9"/>
          <p:cNvSpPr>
            <a:spLocks noChangeArrowheads="1"/>
          </p:cNvSpPr>
          <p:nvPr/>
        </p:nvSpPr>
        <p:spPr bwMode="auto">
          <a:xfrm>
            <a:off x="251520" y="1723801"/>
            <a:ext cx="8610600" cy="275767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b="1" dirty="0" smtClean="0">
                <a:solidFill>
                  <a:schemeClr val="tx1"/>
                </a:solidFill>
                <a:latin typeface="Calibri"/>
                <a:cs typeface="Calibri"/>
              </a:rPr>
              <a:t>brain challenge </a:t>
            </a:r>
            <a:r>
              <a:rPr lang="en-US" b="1" dirty="0">
                <a:solidFill>
                  <a:schemeClr val="tx1"/>
                </a:solidFill>
                <a:latin typeface="Calibri"/>
                <a:cs typeface="Calibri"/>
              </a:rPr>
              <a:t>2</a:t>
            </a:r>
          </a:p>
          <a:p>
            <a:endParaRPr lang="en-US" dirty="0">
              <a:solidFill>
                <a:schemeClr val="tx1"/>
              </a:solidFill>
              <a:latin typeface="Calibri"/>
              <a:cs typeface="Calibri"/>
            </a:endParaRPr>
          </a:p>
          <a:p>
            <a:r>
              <a:rPr lang="en-US" dirty="0" smtClean="0">
                <a:solidFill>
                  <a:schemeClr val="tx1"/>
                </a:solidFill>
                <a:latin typeface="Calibri"/>
                <a:cs typeface="Calibri"/>
              </a:rPr>
              <a:t>One single </a:t>
            </a:r>
            <a:r>
              <a:rPr lang="en-US" dirty="0">
                <a:solidFill>
                  <a:schemeClr val="tx1"/>
                </a:solidFill>
                <a:latin typeface="Calibri"/>
                <a:cs typeface="Calibri"/>
              </a:rPr>
              <a:t>bacterium </a:t>
            </a:r>
            <a:r>
              <a:rPr lang="en-US" dirty="0" smtClean="0">
                <a:solidFill>
                  <a:schemeClr val="tx1"/>
                </a:solidFill>
                <a:latin typeface="Calibri"/>
                <a:cs typeface="Calibri"/>
              </a:rPr>
              <a:t>is put </a:t>
            </a:r>
            <a:r>
              <a:rPr lang="en-US" dirty="0">
                <a:solidFill>
                  <a:schemeClr val="tx1"/>
                </a:solidFill>
                <a:latin typeface="Calibri"/>
                <a:cs typeface="Calibri"/>
              </a:rPr>
              <a:t>it into liquid </a:t>
            </a:r>
            <a:r>
              <a:rPr lang="en-US" dirty="0" smtClean="0">
                <a:solidFill>
                  <a:schemeClr val="tx1"/>
                </a:solidFill>
                <a:latin typeface="Calibri"/>
                <a:cs typeface="Calibri"/>
              </a:rPr>
              <a:t>culture - the </a:t>
            </a:r>
            <a:r>
              <a:rPr lang="en-US" dirty="0">
                <a:solidFill>
                  <a:schemeClr val="tx1"/>
                </a:solidFill>
                <a:latin typeface="Calibri"/>
                <a:cs typeface="Calibri"/>
              </a:rPr>
              <a:t>bacterium is dividing every 20 minutes (under optimal conditions). </a:t>
            </a:r>
            <a:endParaRPr lang="en-US" dirty="0" smtClean="0">
              <a:solidFill>
                <a:schemeClr val="tx1"/>
              </a:solidFill>
              <a:latin typeface="Calibri"/>
              <a:cs typeface="Calibri"/>
            </a:endParaRPr>
          </a:p>
          <a:p>
            <a:endParaRPr lang="en-US" dirty="0">
              <a:solidFill>
                <a:schemeClr val="tx1"/>
              </a:solidFill>
              <a:latin typeface="Calibri"/>
              <a:cs typeface="Calibri"/>
            </a:endParaRPr>
          </a:p>
          <a:p>
            <a:r>
              <a:rPr lang="en-US" dirty="0" smtClean="0">
                <a:solidFill>
                  <a:schemeClr val="tx1"/>
                </a:solidFill>
                <a:latin typeface="Calibri"/>
                <a:cs typeface="Calibri"/>
              </a:rPr>
              <a:t>How </a:t>
            </a:r>
            <a:r>
              <a:rPr lang="en-US" dirty="0">
                <a:solidFill>
                  <a:schemeClr val="tx1"/>
                </a:solidFill>
                <a:latin typeface="Calibri"/>
                <a:cs typeface="Calibri"/>
              </a:rPr>
              <a:t>many bacteria </a:t>
            </a:r>
            <a:r>
              <a:rPr lang="en-US" dirty="0" smtClean="0">
                <a:solidFill>
                  <a:schemeClr val="tx1"/>
                </a:solidFill>
                <a:latin typeface="Calibri"/>
                <a:cs typeface="Calibri"/>
              </a:rPr>
              <a:t>are in the culture after </a:t>
            </a:r>
          </a:p>
          <a:p>
            <a:endParaRPr lang="en-US" dirty="0" smtClean="0">
              <a:solidFill>
                <a:schemeClr val="tx1"/>
              </a:solidFill>
              <a:latin typeface="Calibri"/>
              <a:cs typeface="Calibri"/>
            </a:endParaRPr>
          </a:p>
          <a:p>
            <a:r>
              <a:rPr lang="en-US" dirty="0" smtClean="0">
                <a:solidFill>
                  <a:schemeClr val="tx1"/>
                </a:solidFill>
                <a:latin typeface="Calibri"/>
                <a:cs typeface="Calibri"/>
              </a:rPr>
              <a:t>a</a:t>
            </a:r>
            <a:r>
              <a:rPr lang="en-US" dirty="0">
                <a:solidFill>
                  <a:schemeClr val="tx1"/>
                </a:solidFill>
                <a:latin typeface="Calibri"/>
                <a:cs typeface="Calibri"/>
              </a:rPr>
              <a:t>) 5 hours </a:t>
            </a:r>
            <a:r>
              <a:rPr lang="en-US" dirty="0" smtClean="0">
                <a:solidFill>
                  <a:schemeClr val="tx1"/>
                </a:solidFill>
                <a:latin typeface="Calibri"/>
                <a:cs typeface="Calibri"/>
              </a:rPr>
              <a:t>?		b</a:t>
            </a:r>
            <a:r>
              <a:rPr lang="en-US" dirty="0">
                <a:solidFill>
                  <a:schemeClr val="tx1"/>
                </a:solidFill>
                <a:latin typeface="Calibri"/>
                <a:cs typeface="Calibri"/>
              </a:rPr>
              <a:t>) 10 </a:t>
            </a:r>
            <a:r>
              <a:rPr lang="en-US" dirty="0" smtClean="0">
                <a:solidFill>
                  <a:schemeClr val="tx1"/>
                </a:solidFill>
                <a:latin typeface="Calibri"/>
                <a:cs typeface="Calibri"/>
              </a:rPr>
              <a:t>hours ?</a:t>
            </a:r>
            <a:endParaRPr lang="en-US" dirty="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533400" y="762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rPr>
              <a:t>Answer </a:t>
            </a:r>
            <a:r>
              <a:rPr lang="en-GB" sz="3200" b="1" dirty="0" smtClean="0">
                <a:solidFill>
                  <a:srgbClr val="333399"/>
                </a:solidFill>
                <a:effectLst>
                  <a:outerShdw blurRad="38100" dist="38100" dir="2700000" algn="tl">
                    <a:srgbClr val="DDDDDD"/>
                  </a:outerShdw>
                </a:effectLst>
              </a:rPr>
              <a:t>brain challenge </a:t>
            </a:r>
            <a:r>
              <a:rPr lang="en-GB" sz="3200" b="1" dirty="0">
                <a:solidFill>
                  <a:srgbClr val="333399"/>
                </a:solidFill>
                <a:effectLst>
                  <a:outerShdw blurRad="38100" dist="38100" dir="2700000" algn="tl">
                    <a:srgbClr val="DDDDDD"/>
                  </a:outerShdw>
                </a:effectLst>
              </a:rPr>
              <a:t>2</a:t>
            </a:r>
          </a:p>
        </p:txBody>
      </p:sp>
      <p:sp>
        <p:nvSpPr>
          <p:cNvPr id="269316" name="Rectangle 4"/>
          <p:cNvSpPr>
            <a:spLocks noChangeArrowheads="1"/>
          </p:cNvSpPr>
          <p:nvPr/>
        </p:nvSpPr>
        <p:spPr bwMode="auto">
          <a:xfrm>
            <a:off x="533400" y="2060575"/>
            <a:ext cx="8288338" cy="408727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b="1" dirty="0" smtClean="0">
                <a:solidFill>
                  <a:schemeClr val="tx1"/>
                </a:solidFill>
                <a:latin typeface="Calibri"/>
                <a:cs typeface="Calibri"/>
              </a:rPr>
              <a:t>brain challenge </a:t>
            </a:r>
            <a:r>
              <a:rPr lang="en-US" b="1" dirty="0">
                <a:solidFill>
                  <a:schemeClr val="tx1"/>
                </a:solidFill>
                <a:latin typeface="Calibri"/>
                <a:cs typeface="Calibri"/>
              </a:rPr>
              <a:t>2</a:t>
            </a:r>
          </a:p>
          <a:p>
            <a:endParaRPr lang="en-US" dirty="0">
              <a:solidFill>
                <a:schemeClr val="tx1"/>
              </a:solidFill>
              <a:latin typeface="Calibri"/>
              <a:cs typeface="Calibri"/>
            </a:endParaRPr>
          </a:p>
          <a:p>
            <a:r>
              <a:rPr lang="en-US" dirty="0">
                <a:solidFill>
                  <a:schemeClr val="tx1"/>
                </a:solidFill>
                <a:latin typeface="Calibri"/>
                <a:cs typeface="Calibri"/>
              </a:rPr>
              <a:t>One single bacterium is put it into liquid culture - the bacterium is dividing every 20 </a:t>
            </a:r>
            <a:r>
              <a:rPr lang="en-US" dirty="0" smtClean="0">
                <a:solidFill>
                  <a:schemeClr val="tx1"/>
                </a:solidFill>
                <a:latin typeface="Calibri"/>
                <a:cs typeface="Calibri"/>
              </a:rPr>
              <a:t>minutes (under optimal conditions) . </a:t>
            </a:r>
            <a:endParaRPr lang="en-US" dirty="0">
              <a:solidFill>
                <a:schemeClr val="tx1"/>
              </a:solidFill>
              <a:latin typeface="Calibri"/>
              <a:cs typeface="Calibri"/>
            </a:endParaRPr>
          </a:p>
          <a:p>
            <a:endParaRPr lang="en-US" dirty="0">
              <a:solidFill>
                <a:schemeClr val="tx1"/>
              </a:solidFill>
              <a:latin typeface="Calibri"/>
              <a:cs typeface="Calibri"/>
            </a:endParaRPr>
          </a:p>
          <a:p>
            <a:r>
              <a:rPr lang="en-US" dirty="0">
                <a:solidFill>
                  <a:schemeClr val="tx1"/>
                </a:solidFill>
                <a:latin typeface="Calibri"/>
                <a:cs typeface="Calibri"/>
              </a:rPr>
              <a:t>How many bacteria are in the culture after </a:t>
            </a:r>
          </a:p>
          <a:p>
            <a:endParaRPr lang="en-US" dirty="0">
              <a:solidFill>
                <a:schemeClr val="tx1"/>
              </a:solidFill>
              <a:latin typeface="Calibri"/>
              <a:cs typeface="Calibri"/>
            </a:endParaRPr>
          </a:p>
          <a:p>
            <a:r>
              <a:rPr lang="en-US" dirty="0">
                <a:solidFill>
                  <a:schemeClr val="tx1"/>
                </a:solidFill>
                <a:latin typeface="Calibri"/>
                <a:cs typeface="Calibri"/>
              </a:rPr>
              <a:t>a) 5 hours ?		b) 10 hours ?</a:t>
            </a:r>
          </a:p>
          <a:p>
            <a:pPr marL="457200" indent="-457200"/>
            <a:endParaRPr lang="en-US" i="1" dirty="0">
              <a:solidFill>
                <a:srgbClr val="C8130C"/>
              </a:solidFill>
              <a:latin typeface="Calibri"/>
              <a:cs typeface="Calibri"/>
            </a:endParaRPr>
          </a:p>
          <a:p>
            <a:pPr marL="457200" indent="-457200">
              <a:buFont typeface="Arial" charset="0"/>
              <a:buAutoNum type="alphaLcParenR"/>
            </a:pPr>
            <a:r>
              <a:rPr lang="en-US" dirty="0">
                <a:solidFill>
                  <a:srgbClr val="C8130C"/>
                </a:solidFill>
                <a:latin typeface="Calibri"/>
                <a:cs typeface="Calibri"/>
              </a:rPr>
              <a:t>2</a:t>
            </a:r>
            <a:r>
              <a:rPr lang="en-US" baseline="30000" dirty="0">
                <a:solidFill>
                  <a:srgbClr val="C8130C"/>
                </a:solidFill>
                <a:latin typeface="Calibri"/>
                <a:cs typeface="Calibri"/>
              </a:rPr>
              <a:t>15 </a:t>
            </a:r>
            <a:r>
              <a:rPr lang="en-US" dirty="0">
                <a:solidFill>
                  <a:srgbClr val="C8130C"/>
                </a:solidFill>
                <a:latin typeface="Calibri"/>
                <a:cs typeface="Calibri"/>
              </a:rPr>
              <a:t>= 32 768 bacteria. </a:t>
            </a:r>
            <a:endParaRPr lang="en-US" dirty="0" smtClean="0">
              <a:solidFill>
                <a:srgbClr val="C8130C"/>
              </a:solidFill>
              <a:latin typeface="Calibri"/>
              <a:cs typeface="Calibri"/>
            </a:endParaRPr>
          </a:p>
          <a:p>
            <a:endParaRPr lang="en-US" dirty="0">
              <a:solidFill>
                <a:srgbClr val="C8130C"/>
              </a:solidFill>
              <a:latin typeface="Calibri"/>
              <a:cs typeface="Calibri"/>
            </a:endParaRPr>
          </a:p>
          <a:p>
            <a:pPr marL="457200" indent="-457200">
              <a:buFont typeface="Arial" charset="0"/>
              <a:buAutoNum type="alphaLcParenR"/>
            </a:pPr>
            <a:r>
              <a:rPr lang="en-US" dirty="0">
                <a:solidFill>
                  <a:srgbClr val="C8130C"/>
                </a:solidFill>
                <a:latin typeface="Calibri"/>
                <a:cs typeface="Calibri"/>
              </a:rPr>
              <a:t>2</a:t>
            </a:r>
            <a:r>
              <a:rPr lang="en-US" baseline="30000" dirty="0">
                <a:solidFill>
                  <a:srgbClr val="C8130C"/>
                </a:solidFill>
                <a:latin typeface="Calibri"/>
                <a:cs typeface="Calibri"/>
              </a:rPr>
              <a:t>30</a:t>
            </a:r>
            <a:r>
              <a:rPr lang="en-US" dirty="0">
                <a:solidFill>
                  <a:srgbClr val="C8130C"/>
                </a:solidFill>
                <a:latin typeface="Calibri"/>
                <a:cs typeface="Calibri"/>
              </a:rPr>
              <a:t> = 1 073 741 824 bacteria (&gt; 1 billion!)</a:t>
            </a:r>
            <a:endParaRPr lang="en-US" dirty="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685800" y="359494"/>
            <a:ext cx="7772400" cy="1557338"/>
          </a:xfrm>
          <a:ln/>
        </p:spPr>
        <p:txBody>
          <a:body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a:latin typeface="Calibri"/>
                <a:cs typeface="Calibri"/>
              </a:rPr>
              <a:t/>
            </a:r>
            <a:br>
              <a:rPr lang="en-GB" sz="3200" dirty="0">
                <a:latin typeface="Calibri"/>
                <a:cs typeface="Calibri"/>
              </a:rPr>
            </a:br>
            <a:r>
              <a:rPr lang="en-US" sz="3200" b="1" dirty="0" smtClean="0">
                <a:solidFill>
                  <a:srgbClr val="333399"/>
                </a:solidFill>
                <a:effectLst>
                  <a:outerShdw blurRad="38100" dist="38100" dir="2700000" algn="tl">
                    <a:srgbClr val="DDDDDD"/>
                  </a:outerShdw>
                </a:effectLst>
                <a:latin typeface="Calibri"/>
                <a:cs typeface="Calibri"/>
              </a:rPr>
              <a:t>Bacteria </a:t>
            </a:r>
            <a:r>
              <a:rPr lang="en-US" sz="3200" b="1" dirty="0">
                <a:solidFill>
                  <a:srgbClr val="333399"/>
                </a:solidFill>
                <a:effectLst>
                  <a:outerShdw blurRad="38100" dist="38100" dir="2700000" algn="tl">
                    <a:srgbClr val="DDDDDD"/>
                  </a:outerShdw>
                </a:effectLst>
                <a:latin typeface="Calibri"/>
                <a:cs typeface="Calibri"/>
              </a:rPr>
              <a:t>are everywhere </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218115" name="Rectangle 3"/>
          <p:cNvSpPr>
            <a:spLocks noChangeArrowheads="1"/>
          </p:cNvSpPr>
          <p:nvPr/>
        </p:nvSpPr>
        <p:spPr bwMode="auto">
          <a:xfrm>
            <a:off x="5436096" y="2204864"/>
            <a:ext cx="3707904" cy="20935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p>
            <a:pPr marL="285750" indent="-285750">
              <a:buFontTx/>
              <a:buChar char="-"/>
            </a:pPr>
            <a:r>
              <a:rPr lang="en-GB" sz="1800" dirty="0" smtClean="0">
                <a:solidFill>
                  <a:srgbClr val="000000"/>
                </a:solidFill>
                <a:latin typeface="Calibri"/>
                <a:cs typeface="Calibri"/>
              </a:rPr>
              <a:t>The Bacterium </a:t>
            </a:r>
            <a:r>
              <a:rPr lang="en-GB" sz="1800" b="1" i="1" dirty="0">
                <a:solidFill>
                  <a:srgbClr val="000000"/>
                </a:solidFill>
                <a:latin typeface="Calibri"/>
                <a:cs typeface="Calibri"/>
              </a:rPr>
              <a:t>Escherichia coli</a:t>
            </a:r>
            <a:r>
              <a:rPr lang="en-GB" sz="1800" b="1" dirty="0">
                <a:solidFill>
                  <a:srgbClr val="000000"/>
                </a:solidFill>
                <a:latin typeface="Calibri"/>
                <a:cs typeface="Calibri"/>
              </a:rPr>
              <a:t> </a:t>
            </a:r>
            <a:r>
              <a:rPr lang="en-GB" sz="1800" dirty="0">
                <a:solidFill>
                  <a:srgbClr val="000000"/>
                </a:solidFill>
                <a:latin typeface="Calibri"/>
                <a:cs typeface="Calibri"/>
              </a:rPr>
              <a:t>is </a:t>
            </a:r>
            <a:r>
              <a:rPr lang="de-DE" sz="1800" dirty="0" err="1">
                <a:solidFill>
                  <a:schemeClr val="tx1"/>
                </a:solidFill>
                <a:latin typeface="Calibri"/>
                <a:cs typeface="Calibri"/>
              </a:rPr>
              <a:t>commonly</a:t>
            </a:r>
            <a:r>
              <a:rPr lang="de-DE" sz="1800" dirty="0">
                <a:solidFill>
                  <a:schemeClr val="tx1"/>
                </a:solidFill>
                <a:latin typeface="Calibri"/>
                <a:cs typeface="Calibri"/>
              </a:rPr>
              <a:t> </a:t>
            </a:r>
            <a:r>
              <a:rPr lang="de-DE" sz="1800" dirty="0" err="1">
                <a:solidFill>
                  <a:schemeClr val="tx1"/>
                </a:solidFill>
                <a:latin typeface="Calibri"/>
                <a:cs typeface="Calibri"/>
              </a:rPr>
              <a:t>found</a:t>
            </a:r>
            <a:r>
              <a:rPr lang="de-DE" sz="1800" dirty="0">
                <a:solidFill>
                  <a:schemeClr val="tx1"/>
                </a:solidFill>
                <a:latin typeface="Calibri"/>
                <a:cs typeface="Calibri"/>
              </a:rPr>
              <a:t> in </a:t>
            </a:r>
            <a:r>
              <a:rPr lang="de-DE" sz="1800" dirty="0" err="1">
                <a:solidFill>
                  <a:schemeClr val="tx1"/>
                </a:solidFill>
                <a:latin typeface="Calibri"/>
                <a:cs typeface="Calibri"/>
              </a:rPr>
              <a:t>the</a:t>
            </a:r>
            <a:r>
              <a:rPr lang="de-DE" sz="1800" dirty="0">
                <a:solidFill>
                  <a:schemeClr val="tx1"/>
                </a:solidFill>
                <a:latin typeface="Calibri"/>
                <a:cs typeface="Calibri"/>
              </a:rPr>
              <a:t> </a:t>
            </a:r>
            <a:r>
              <a:rPr lang="de-DE" sz="1800" dirty="0" err="1">
                <a:solidFill>
                  <a:schemeClr val="tx1"/>
                </a:solidFill>
                <a:latin typeface="Calibri"/>
                <a:cs typeface="Calibri"/>
              </a:rPr>
              <a:t>lower</a:t>
            </a:r>
            <a:r>
              <a:rPr lang="de-DE" sz="1800" dirty="0">
                <a:solidFill>
                  <a:schemeClr val="tx1"/>
                </a:solidFill>
                <a:latin typeface="Calibri"/>
                <a:cs typeface="Calibri"/>
              </a:rPr>
              <a:t> </a:t>
            </a:r>
            <a:r>
              <a:rPr lang="de-DE" sz="1800" dirty="0" err="1">
                <a:solidFill>
                  <a:schemeClr val="tx1"/>
                </a:solidFill>
                <a:latin typeface="Calibri"/>
                <a:cs typeface="Calibri"/>
              </a:rPr>
              <a:t>intestine</a:t>
            </a:r>
            <a:r>
              <a:rPr lang="de-DE" sz="1800" dirty="0">
                <a:solidFill>
                  <a:schemeClr val="tx1"/>
                </a:solidFill>
                <a:latin typeface="Calibri"/>
                <a:cs typeface="Calibri"/>
              </a:rPr>
              <a:t> </a:t>
            </a:r>
            <a:r>
              <a:rPr lang="de-DE" sz="1800" dirty="0" err="1">
                <a:solidFill>
                  <a:schemeClr val="tx1"/>
                </a:solidFill>
                <a:latin typeface="Calibri"/>
                <a:cs typeface="Calibri"/>
              </a:rPr>
              <a:t>of</a:t>
            </a:r>
            <a:r>
              <a:rPr lang="de-DE" sz="1800" dirty="0">
                <a:solidFill>
                  <a:schemeClr val="tx1"/>
                </a:solidFill>
                <a:latin typeface="Calibri"/>
                <a:cs typeface="Calibri"/>
              </a:rPr>
              <a:t> warm-</a:t>
            </a:r>
            <a:r>
              <a:rPr lang="de-DE" sz="1800" dirty="0" err="1">
                <a:solidFill>
                  <a:schemeClr val="tx1"/>
                </a:solidFill>
                <a:latin typeface="Calibri"/>
                <a:cs typeface="Calibri"/>
              </a:rPr>
              <a:t>blooded</a:t>
            </a:r>
            <a:r>
              <a:rPr lang="de-DE" sz="1800" dirty="0">
                <a:solidFill>
                  <a:schemeClr val="tx1"/>
                </a:solidFill>
                <a:latin typeface="Calibri"/>
                <a:cs typeface="Calibri"/>
              </a:rPr>
              <a:t> </a:t>
            </a:r>
            <a:r>
              <a:rPr lang="de-DE" sz="1800" dirty="0" err="1" smtClean="0">
                <a:solidFill>
                  <a:schemeClr val="tx1"/>
                </a:solidFill>
                <a:latin typeface="Calibri"/>
                <a:cs typeface="Calibri"/>
              </a:rPr>
              <a:t>organisms</a:t>
            </a:r>
            <a:r>
              <a:rPr lang="de-DE" sz="1800" dirty="0" smtClean="0">
                <a:solidFill>
                  <a:schemeClr val="tx1"/>
                </a:solidFill>
                <a:latin typeface="Calibri"/>
                <a:cs typeface="Calibri"/>
              </a:rPr>
              <a:t>. </a:t>
            </a:r>
          </a:p>
          <a:p>
            <a:endParaRPr lang="de-DE" sz="1800" dirty="0" smtClean="0">
              <a:solidFill>
                <a:schemeClr val="tx1"/>
              </a:solidFill>
              <a:latin typeface="Calibri"/>
              <a:cs typeface="Calibri"/>
            </a:endParaRPr>
          </a:p>
          <a:p>
            <a:pPr marL="285750" indent="-285750">
              <a:buFontTx/>
              <a:buChar char="-"/>
            </a:pPr>
            <a:r>
              <a:rPr lang="de-DE" sz="1800" dirty="0" err="1">
                <a:solidFill>
                  <a:schemeClr val="tx1"/>
                </a:solidFill>
                <a:latin typeface="Calibri"/>
                <a:cs typeface="Calibri"/>
              </a:rPr>
              <a:t>I</a:t>
            </a:r>
            <a:r>
              <a:rPr lang="de-DE" sz="1800" dirty="0" err="1" smtClean="0">
                <a:solidFill>
                  <a:schemeClr val="tx1"/>
                </a:solidFill>
                <a:latin typeface="Calibri"/>
                <a:cs typeface="Calibri"/>
              </a:rPr>
              <a:t>t</a:t>
            </a:r>
            <a:r>
              <a:rPr lang="de-DE" sz="1800" dirty="0" smtClean="0">
                <a:solidFill>
                  <a:schemeClr val="tx1"/>
                </a:solidFill>
                <a:latin typeface="Calibri"/>
                <a:cs typeface="Calibri"/>
              </a:rPr>
              <a:t> </a:t>
            </a:r>
            <a:r>
              <a:rPr lang="de-DE" sz="1800" dirty="0" err="1" smtClean="0">
                <a:solidFill>
                  <a:schemeClr val="tx1"/>
                </a:solidFill>
                <a:latin typeface="Calibri"/>
                <a:cs typeface="Calibri"/>
              </a:rPr>
              <a:t>is</a:t>
            </a:r>
            <a:r>
              <a:rPr lang="de-DE" sz="1800" dirty="0" smtClean="0">
                <a:solidFill>
                  <a:schemeClr val="tx1"/>
                </a:solidFill>
                <a:latin typeface="Calibri"/>
                <a:cs typeface="Calibri"/>
              </a:rPr>
              <a:t> </a:t>
            </a:r>
            <a:r>
              <a:rPr lang="de-DE" sz="1800" dirty="0" err="1" smtClean="0">
                <a:solidFill>
                  <a:schemeClr val="tx1"/>
                </a:solidFill>
                <a:latin typeface="Calibri"/>
                <a:cs typeface="Calibri"/>
              </a:rPr>
              <a:t>used</a:t>
            </a:r>
            <a:r>
              <a:rPr lang="de-DE" sz="1800" dirty="0" smtClean="0">
                <a:solidFill>
                  <a:schemeClr val="tx1"/>
                </a:solidFill>
                <a:latin typeface="Calibri"/>
                <a:cs typeface="Calibri"/>
              </a:rPr>
              <a:t> </a:t>
            </a:r>
            <a:r>
              <a:rPr lang="de-DE" sz="1800" dirty="0" err="1">
                <a:solidFill>
                  <a:schemeClr val="tx1"/>
                </a:solidFill>
                <a:latin typeface="Calibri"/>
                <a:cs typeface="Calibri"/>
              </a:rPr>
              <a:t>routinely</a:t>
            </a:r>
            <a:r>
              <a:rPr lang="de-DE" sz="1800" dirty="0">
                <a:solidFill>
                  <a:schemeClr val="tx1"/>
                </a:solidFill>
                <a:latin typeface="Calibri"/>
                <a:cs typeface="Calibri"/>
              </a:rPr>
              <a:t> in </a:t>
            </a:r>
            <a:r>
              <a:rPr lang="de-DE" sz="1800" dirty="0" err="1">
                <a:solidFill>
                  <a:schemeClr val="tx1"/>
                </a:solidFill>
                <a:latin typeface="Calibri"/>
                <a:cs typeface="Calibri"/>
              </a:rPr>
              <a:t>molecular</a:t>
            </a:r>
            <a:r>
              <a:rPr lang="de-DE" sz="1800" dirty="0">
                <a:solidFill>
                  <a:schemeClr val="tx1"/>
                </a:solidFill>
                <a:latin typeface="Calibri"/>
                <a:cs typeface="Calibri"/>
              </a:rPr>
              <a:t> </a:t>
            </a:r>
            <a:r>
              <a:rPr lang="de-DE" sz="1800" dirty="0" err="1">
                <a:solidFill>
                  <a:schemeClr val="tx1"/>
                </a:solidFill>
                <a:latin typeface="Calibri"/>
                <a:cs typeface="Calibri"/>
              </a:rPr>
              <a:t>biology</a:t>
            </a:r>
            <a:r>
              <a:rPr lang="de-DE" sz="1800" dirty="0">
                <a:solidFill>
                  <a:schemeClr val="tx1"/>
                </a:solidFill>
                <a:latin typeface="Calibri"/>
                <a:cs typeface="Calibri"/>
              </a:rPr>
              <a:t> </a:t>
            </a:r>
            <a:r>
              <a:rPr lang="de-DE" sz="1800" dirty="0" err="1">
                <a:solidFill>
                  <a:schemeClr val="tx1"/>
                </a:solidFill>
                <a:latin typeface="Calibri"/>
                <a:cs typeface="Calibri"/>
              </a:rPr>
              <a:t>as</a:t>
            </a:r>
            <a:r>
              <a:rPr lang="de-DE" sz="1800" dirty="0">
                <a:solidFill>
                  <a:schemeClr val="tx1"/>
                </a:solidFill>
                <a:latin typeface="Calibri"/>
                <a:cs typeface="Calibri"/>
              </a:rPr>
              <a:t> </a:t>
            </a:r>
            <a:r>
              <a:rPr lang="de-DE" sz="1800" dirty="0" err="1">
                <a:solidFill>
                  <a:schemeClr val="tx1"/>
                </a:solidFill>
                <a:latin typeface="Calibri"/>
                <a:cs typeface="Calibri"/>
              </a:rPr>
              <a:t>both</a:t>
            </a:r>
            <a:r>
              <a:rPr lang="de-DE" sz="1800" dirty="0">
                <a:solidFill>
                  <a:schemeClr val="tx1"/>
                </a:solidFill>
                <a:latin typeface="Calibri"/>
                <a:cs typeface="Calibri"/>
              </a:rPr>
              <a:t> a </a:t>
            </a:r>
            <a:r>
              <a:rPr lang="de-DE" sz="1800" dirty="0" err="1">
                <a:solidFill>
                  <a:schemeClr val="tx1"/>
                </a:solidFill>
                <a:latin typeface="Calibri"/>
                <a:cs typeface="Calibri"/>
              </a:rPr>
              <a:t>tool</a:t>
            </a:r>
            <a:r>
              <a:rPr lang="de-DE" sz="1800" dirty="0">
                <a:solidFill>
                  <a:schemeClr val="tx1"/>
                </a:solidFill>
                <a:latin typeface="Calibri"/>
                <a:cs typeface="Calibri"/>
              </a:rPr>
              <a:t> </a:t>
            </a:r>
            <a:r>
              <a:rPr lang="de-DE" sz="1800" dirty="0" err="1">
                <a:solidFill>
                  <a:schemeClr val="tx1"/>
                </a:solidFill>
                <a:latin typeface="Calibri"/>
                <a:cs typeface="Calibri"/>
              </a:rPr>
              <a:t>and</a:t>
            </a:r>
            <a:r>
              <a:rPr lang="de-DE" sz="1800" dirty="0">
                <a:solidFill>
                  <a:schemeClr val="tx1"/>
                </a:solidFill>
                <a:latin typeface="Calibri"/>
                <a:cs typeface="Calibri"/>
              </a:rPr>
              <a:t> a </a:t>
            </a:r>
            <a:r>
              <a:rPr lang="de-DE" sz="1800" dirty="0" err="1">
                <a:solidFill>
                  <a:schemeClr val="tx1"/>
                </a:solidFill>
                <a:latin typeface="Calibri"/>
                <a:cs typeface="Calibri"/>
              </a:rPr>
              <a:t>model</a:t>
            </a:r>
            <a:r>
              <a:rPr lang="de-DE" sz="1800" dirty="0">
                <a:solidFill>
                  <a:schemeClr val="tx1"/>
                </a:solidFill>
                <a:latin typeface="Calibri"/>
                <a:cs typeface="Calibri"/>
              </a:rPr>
              <a:t> </a:t>
            </a:r>
            <a:r>
              <a:rPr lang="de-DE" sz="1800" dirty="0" err="1">
                <a:solidFill>
                  <a:schemeClr val="tx1"/>
                </a:solidFill>
                <a:latin typeface="Calibri"/>
                <a:cs typeface="Calibri"/>
              </a:rPr>
              <a:t>organism</a:t>
            </a:r>
            <a:r>
              <a:rPr lang="de-DE" sz="1800" dirty="0">
                <a:solidFill>
                  <a:schemeClr val="tx1"/>
                </a:solidFill>
                <a:latin typeface="Calibri"/>
                <a:cs typeface="Calibri"/>
              </a:rPr>
              <a:t>.</a:t>
            </a:r>
          </a:p>
        </p:txBody>
      </p:sp>
      <p:pic>
        <p:nvPicPr>
          <p:cNvPr id="2181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060848"/>
            <a:ext cx="525780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a:xfrm>
            <a:off x="1979712" y="1628800"/>
            <a:ext cx="2149321" cy="430887"/>
          </a:xfrm>
          <a:prstGeom prst="rect">
            <a:avLst/>
          </a:prstGeom>
        </p:spPr>
        <p:txBody>
          <a:bodyPr wrap="none">
            <a:spAutoFit/>
          </a:bodyPr>
          <a:lstStyle/>
          <a:p>
            <a:r>
              <a:rPr lang="en-GB" b="1" i="1" dirty="0">
                <a:solidFill>
                  <a:srgbClr val="000000"/>
                </a:solidFill>
                <a:latin typeface="Calibri"/>
                <a:cs typeface="Calibri"/>
              </a:rPr>
              <a:t>Escherichia coli</a:t>
            </a:r>
            <a:r>
              <a:rPr lang="en-GB" b="1" dirty="0">
                <a:solidFill>
                  <a:srgbClr val="000000"/>
                </a:solidFill>
                <a:latin typeface="Calibri"/>
                <a:cs typeface="Calibri"/>
              </a:rPr>
              <a:t> </a:t>
            </a:r>
            <a:endParaRPr lang="de-DE"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533400" y="762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latin typeface="Calibri"/>
                <a:cs typeface="Calibri"/>
              </a:rPr>
              <a:t>Answer </a:t>
            </a:r>
            <a:r>
              <a:rPr lang="en-GB" sz="3200" b="1" dirty="0" smtClean="0">
                <a:solidFill>
                  <a:srgbClr val="333399"/>
                </a:solidFill>
                <a:effectLst>
                  <a:outerShdw blurRad="38100" dist="38100" dir="2700000" algn="tl">
                    <a:srgbClr val="DDDDDD"/>
                  </a:outerShdw>
                </a:effectLst>
                <a:latin typeface="Calibri"/>
                <a:cs typeface="Calibri"/>
              </a:rPr>
              <a:t>brain challenge </a:t>
            </a:r>
            <a:r>
              <a:rPr lang="de-DE" sz="3200" b="1" dirty="0">
                <a:solidFill>
                  <a:srgbClr val="333399"/>
                </a:solidFill>
                <a:effectLst>
                  <a:outerShdw blurRad="38100" dist="38100" dir="2700000" algn="tl">
                    <a:srgbClr val="DDDDDD"/>
                  </a:outerShdw>
                </a:effectLst>
                <a:latin typeface="Calibri"/>
                <a:cs typeface="Calibri"/>
              </a:rPr>
              <a:t>1 </a:t>
            </a:r>
            <a:r>
              <a:rPr lang="de-DE" sz="3200" b="1" dirty="0" err="1">
                <a:solidFill>
                  <a:srgbClr val="333399"/>
                </a:solidFill>
                <a:effectLst>
                  <a:outerShdw blurRad="38100" dist="38100" dir="2700000" algn="tl">
                    <a:srgbClr val="DDDDDD"/>
                  </a:outerShdw>
                </a:effectLst>
                <a:latin typeface="Calibri"/>
                <a:cs typeface="Calibri"/>
              </a:rPr>
              <a:t>d,e</a:t>
            </a:r>
            <a:r>
              <a:rPr lang="de-DE" sz="3200" b="1" dirty="0">
                <a:solidFill>
                  <a:srgbClr val="333399"/>
                </a:solidFill>
                <a:effectLst>
                  <a:outerShdw blurRad="38100" dist="38100" dir="2700000" algn="tl">
                    <a:srgbClr val="DDDDDD"/>
                  </a:outerShdw>
                </a:effectLst>
                <a:latin typeface="Calibri"/>
                <a:cs typeface="Calibri"/>
              </a:rPr>
              <a:t> ?</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254981" name="Text Box 5"/>
          <p:cNvSpPr txBox="1">
            <a:spLocks noChangeArrowheads="1"/>
          </p:cNvSpPr>
          <p:nvPr/>
        </p:nvSpPr>
        <p:spPr bwMode="auto">
          <a:xfrm>
            <a:off x="381000" y="2093913"/>
            <a:ext cx="1914406"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solidFill>
                  <a:schemeClr val="tx1"/>
                </a:solidFill>
                <a:latin typeface="Calibri"/>
                <a:cs typeface="Calibri"/>
              </a:rPr>
              <a:t>d) </a:t>
            </a:r>
            <a:r>
              <a:rPr lang="en-GB">
                <a:solidFill>
                  <a:schemeClr val="tx1"/>
                </a:solidFill>
                <a:latin typeface="Calibri"/>
                <a:cs typeface="Calibri"/>
              </a:rPr>
              <a:t>self</a:t>
            </a:r>
            <a:r>
              <a:rPr lang="de-DE">
                <a:solidFill>
                  <a:schemeClr val="tx1"/>
                </a:solidFill>
                <a:latin typeface="Calibri"/>
                <a:cs typeface="Calibri"/>
              </a:rPr>
              <a:t> control</a:t>
            </a:r>
            <a:endParaRPr lang="en-GB">
              <a:solidFill>
                <a:schemeClr val="tx1"/>
              </a:solidFill>
              <a:latin typeface="Calibri"/>
              <a:cs typeface="Calibri"/>
            </a:endParaRPr>
          </a:p>
        </p:txBody>
      </p:sp>
      <p:sp>
        <p:nvSpPr>
          <p:cNvPr id="254984" name="Rectangle 8"/>
          <p:cNvSpPr>
            <a:spLocks noChangeArrowheads="1"/>
          </p:cNvSpPr>
          <p:nvPr/>
        </p:nvSpPr>
        <p:spPr bwMode="auto">
          <a:xfrm>
            <a:off x="381000" y="3048000"/>
            <a:ext cx="8496300" cy="176048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a:solidFill>
                  <a:schemeClr val="tx1"/>
                </a:solidFill>
                <a:latin typeface="Calibri"/>
                <a:cs typeface="Calibri"/>
              </a:rPr>
              <a:t>e) Restriction enzymes always cut both strands of DNA. This is possible due to a trick: they </a:t>
            </a:r>
            <a:r>
              <a:rPr lang="en-US" dirty="0" smtClean="0">
                <a:solidFill>
                  <a:schemeClr val="tx1"/>
                </a:solidFill>
                <a:latin typeface="Calibri"/>
                <a:cs typeface="Calibri"/>
              </a:rPr>
              <a:t>only </a:t>
            </a:r>
            <a:r>
              <a:rPr lang="en-US" dirty="0">
                <a:solidFill>
                  <a:schemeClr val="tx1"/>
                </a:solidFill>
                <a:latin typeface="Calibri"/>
                <a:cs typeface="Calibri"/>
              </a:rPr>
              <a:t>bind to DNA sequences with a certain characteristic. Search for this characteristic in the recognition sites above. (tip</a:t>
            </a:r>
            <a:r>
              <a:rPr lang="en-US" dirty="0" smtClean="0">
                <a:solidFill>
                  <a:schemeClr val="tx1"/>
                </a:solidFill>
                <a:latin typeface="Calibri"/>
                <a:cs typeface="Calibri"/>
              </a:rPr>
              <a:t>: the </a:t>
            </a:r>
            <a:r>
              <a:rPr lang="en-US" dirty="0">
                <a:solidFill>
                  <a:schemeClr val="tx1"/>
                </a:solidFill>
                <a:latin typeface="Calibri"/>
                <a:cs typeface="Calibri"/>
              </a:rPr>
              <a:t>following words have the same characteristic: </a:t>
            </a:r>
            <a:r>
              <a:rPr lang="en-US" dirty="0" err="1">
                <a:solidFill>
                  <a:schemeClr val="tx1"/>
                </a:solidFill>
                <a:latin typeface="Calibri"/>
                <a:cs typeface="Calibri"/>
              </a:rPr>
              <a:t>sugus</a:t>
            </a:r>
            <a:r>
              <a:rPr lang="en-US" dirty="0">
                <a:solidFill>
                  <a:schemeClr val="tx1"/>
                </a:solidFill>
                <a:latin typeface="Calibri"/>
                <a:cs typeface="Calibri"/>
              </a:rPr>
              <a:t>, rotor)</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533400" y="762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latin typeface="Calibri"/>
                <a:cs typeface="Calibri"/>
              </a:rPr>
              <a:t>Answer </a:t>
            </a:r>
            <a:r>
              <a:rPr lang="en-GB" sz="3200" b="1" dirty="0" smtClean="0">
                <a:solidFill>
                  <a:srgbClr val="333399"/>
                </a:solidFill>
                <a:effectLst>
                  <a:outerShdw blurRad="38100" dist="38100" dir="2700000" algn="tl">
                    <a:srgbClr val="DDDDDD"/>
                  </a:outerShdw>
                </a:effectLst>
                <a:latin typeface="Calibri"/>
                <a:cs typeface="Calibri"/>
              </a:rPr>
              <a:t>brain challenge </a:t>
            </a:r>
            <a:r>
              <a:rPr lang="de-DE" sz="3200" b="1" dirty="0">
                <a:solidFill>
                  <a:srgbClr val="333399"/>
                </a:solidFill>
                <a:effectLst>
                  <a:outerShdw blurRad="38100" dist="38100" dir="2700000" algn="tl">
                    <a:srgbClr val="DDDDDD"/>
                  </a:outerShdw>
                </a:effectLst>
                <a:latin typeface="Calibri"/>
                <a:cs typeface="Calibri"/>
              </a:rPr>
              <a:t>1 </a:t>
            </a:r>
            <a:r>
              <a:rPr lang="de-DE" sz="3200" b="1" dirty="0" err="1">
                <a:solidFill>
                  <a:srgbClr val="333399"/>
                </a:solidFill>
                <a:effectLst>
                  <a:outerShdw blurRad="38100" dist="38100" dir="2700000" algn="tl">
                    <a:srgbClr val="DDDDDD"/>
                  </a:outerShdw>
                </a:effectLst>
                <a:latin typeface="Calibri"/>
                <a:cs typeface="Calibri"/>
              </a:rPr>
              <a:t>d,e</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271365" name="Rectangle 5"/>
          <p:cNvSpPr>
            <a:spLocks noChangeArrowheads="1"/>
          </p:cNvSpPr>
          <p:nvPr/>
        </p:nvSpPr>
        <p:spPr bwMode="auto">
          <a:xfrm>
            <a:off x="914400" y="4845050"/>
            <a:ext cx="7315200" cy="109568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de-DE" dirty="0" smtClean="0">
                <a:solidFill>
                  <a:srgbClr val="FF0000"/>
                </a:solidFill>
                <a:latin typeface="Calibri"/>
                <a:cs typeface="Calibri"/>
              </a:rPr>
              <a:t>Recognition </a:t>
            </a:r>
            <a:r>
              <a:rPr lang="de-DE" dirty="0" err="1">
                <a:solidFill>
                  <a:srgbClr val="FF0000"/>
                </a:solidFill>
                <a:latin typeface="Calibri"/>
                <a:cs typeface="Calibri"/>
              </a:rPr>
              <a:t>sequence</a:t>
            </a:r>
            <a:r>
              <a:rPr lang="de-DE" dirty="0">
                <a:solidFill>
                  <a:srgbClr val="FF0000"/>
                </a:solidFill>
                <a:latin typeface="Calibri"/>
                <a:cs typeface="Calibri"/>
              </a:rPr>
              <a:t> (</a:t>
            </a:r>
            <a:r>
              <a:rPr lang="de-DE" dirty="0" err="1">
                <a:solidFill>
                  <a:srgbClr val="FF0000"/>
                </a:solidFill>
                <a:latin typeface="Calibri"/>
                <a:cs typeface="Calibri"/>
              </a:rPr>
              <a:t>read</a:t>
            </a:r>
            <a:r>
              <a:rPr lang="de-DE" dirty="0">
                <a:solidFill>
                  <a:srgbClr val="FF0000"/>
                </a:solidFill>
                <a:latin typeface="Calibri"/>
                <a:cs typeface="Calibri"/>
              </a:rPr>
              <a:t> </a:t>
            </a:r>
            <a:r>
              <a:rPr lang="de-DE" dirty="0" err="1">
                <a:solidFill>
                  <a:srgbClr val="FF0000"/>
                </a:solidFill>
                <a:latin typeface="Calibri"/>
                <a:cs typeface="Calibri"/>
              </a:rPr>
              <a:t>from</a:t>
            </a:r>
            <a:r>
              <a:rPr lang="de-DE" dirty="0">
                <a:solidFill>
                  <a:srgbClr val="FF0000"/>
                </a:solidFill>
                <a:latin typeface="Calibri"/>
                <a:cs typeface="Calibri"/>
              </a:rPr>
              <a:t> 5</a:t>
            </a:r>
            <a:r>
              <a:rPr lang="de-DE" altLang="ja-JP" dirty="0">
                <a:solidFill>
                  <a:srgbClr val="FF0000"/>
                </a:solidFill>
                <a:latin typeface="Calibri"/>
                <a:cs typeface="Calibri"/>
              </a:rPr>
              <a:t>`to 3`) </a:t>
            </a:r>
            <a:r>
              <a:rPr lang="de-DE" altLang="ja-JP" dirty="0" err="1">
                <a:solidFill>
                  <a:srgbClr val="FF0000"/>
                </a:solidFill>
                <a:latin typeface="Calibri"/>
                <a:cs typeface="Calibri"/>
              </a:rPr>
              <a:t>is</a:t>
            </a:r>
            <a:r>
              <a:rPr lang="de-DE" altLang="ja-JP" dirty="0">
                <a:solidFill>
                  <a:srgbClr val="FF0000"/>
                </a:solidFill>
                <a:latin typeface="Calibri"/>
                <a:cs typeface="Calibri"/>
              </a:rPr>
              <a:t> </a:t>
            </a:r>
            <a:r>
              <a:rPr lang="de-DE" altLang="ja-JP" dirty="0" err="1">
                <a:solidFill>
                  <a:srgbClr val="FF0000"/>
                </a:solidFill>
                <a:latin typeface="Calibri"/>
                <a:cs typeface="Calibri"/>
              </a:rPr>
              <a:t>the</a:t>
            </a:r>
            <a:r>
              <a:rPr lang="de-DE" altLang="ja-JP" dirty="0">
                <a:solidFill>
                  <a:srgbClr val="FF0000"/>
                </a:solidFill>
                <a:latin typeface="Calibri"/>
                <a:cs typeface="Calibri"/>
              </a:rPr>
              <a:t> same </a:t>
            </a:r>
            <a:r>
              <a:rPr lang="de-DE" altLang="ja-JP" dirty="0" err="1">
                <a:solidFill>
                  <a:srgbClr val="FF0000"/>
                </a:solidFill>
                <a:latin typeface="Calibri"/>
                <a:cs typeface="Calibri"/>
              </a:rPr>
              <a:t>read</a:t>
            </a:r>
            <a:r>
              <a:rPr lang="de-DE" altLang="ja-JP" dirty="0">
                <a:solidFill>
                  <a:srgbClr val="FF0000"/>
                </a:solidFill>
                <a:latin typeface="Calibri"/>
                <a:cs typeface="Calibri"/>
              </a:rPr>
              <a:t> </a:t>
            </a:r>
            <a:r>
              <a:rPr lang="de-DE" altLang="ja-JP" dirty="0" err="1">
                <a:solidFill>
                  <a:srgbClr val="FF0000"/>
                </a:solidFill>
                <a:latin typeface="Calibri"/>
                <a:cs typeface="Calibri"/>
              </a:rPr>
              <a:t>from</a:t>
            </a:r>
            <a:r>
              <a:rPr lang="de-DE" altLang="ja-JP" dirty="0">
                <a:solidFill>
                  <a:srgbClr val="FF0000"/>
                </a:solidFill>
                <a:latin typeface="Calibri"/>
                <a:cs typeface="Calibri"/>
              </a:rPr>
              <a:t> </a:t>
            </a:r>
            <a:r>
              <a:rPr lang="de-DE" altLang="ja-JP" dirty="0" err="1">
                <a:solidFill>
                  <a:srgbClr val="FF0000"/>
                </a:solidFill>
                <a:latin typeface="Calibri"/>
                <a:cs typeface="Calibri"/>
              </a:rPr>
              <a:t>the</a:t>
            </a:r>
            <a:r>
              <a:rPr lang="de-DE" altLang="ja-JP" dirty="0">
                <a:solidFill>
                  <a:srgbClr val="FF0000"/>
                </a:solidFill>
                <a:latin typeface="Calibri"/>
                <a:cs typeface="Calibri"/>
              </a:rPr>
              <a:t> front </a:t>
            </a:r>
            <a:r>
              <a:rPr lang="de-DE" altLang="ja-JP" dirty="0" err="1">
                <a:solidFill>
                  <a:srgbClr val="FF0000"/>
                </a:solidFill>
                <a:latin typeface="Calibri"/>
                <a:cs typeface="Calibri"/>
              </a:rPr>
              <a:t>as</a:t>
            </a:r>
            <a:r>
              <a:rPr lang="de-DE" altLang="ja-JP" dirty="0">
                <a:solidFill>
                  <a:srgbClr val="FF0000"/>
                </a:solidFill>
                <a:latin typeface="Calibri"/>
                <a:cs typeface="Calibri"/>
              </a:rPr>
              <a:t> </a:t>
            </a:r>
            <a:r>
              <a:rPr lang="de-DE" altLang="ja-JP" dirty="0" err="1">
                <a:solidFill>
                  <a:srgbClr val="FF0000"/>
                </a:solidFill>
                <a:latin typeface="Calibri"/>
                <a:cs typeface="Calibri"/>
              </a:rPr>
              <a:t>well</a:t>
            </a:r>
            <a:r>
              <a:rPr lang="de-DE" altLang="ja-JP" dirty="0">
                <a:solidFill>
                  <a:srgbClr val="FF0000"/>
                </a:solidFill>
                <a:latin typeface="Calibri"/>
                <a:cs typeface="Calibri"/>
              </a:rPr>
              <a:t> </a:t>
            </a:r>
            <a:r>
              <a:rPr lang="de-DE" altLang="ja-JP" dirty="0" err="1">
                <a:solidFill>
                  <a:srgbClr val="FF0000"/>
                </a:solidFill>
                <a:latin typeface="Calibri"/>
                <a:cs typeface="Calibri"/>
              </a:rPr>
              <a:t>as</a:t>
            </a:r>
            <a:r>
              <a:rPr lang="de-DE" altLang="ja-JP" dirty="0">
                <a:solidFill>
                  <a:srgbClr val="FF0000"/>
                </a:solidFill>
                <a:latin typeface="Calibri"/>
                <a:cs typeface="Calibri"/>
              </a:rPr>
              <a:t> </a:t>
            </a:r>
            <a:r>
              <a:rPr lang="de-DE" altLang="ja-JP" dirty="0" err="1">
                <a:solidFill>
                  <a:srgbClr val="FF0000"/>
                </a:solidFill>
                <a:latin typeface="Calibri"/>
                <a:cs typeface="Calibri"/>
              </a:rPr>
              <a:t>from</a:t>
            </a:r>
            <a:r>
              <a:rPr lang="de-DE" altLang="ja-JP" dirty="0">
                <a:solidFill>
                  <a:srgbClr val="FF0000"/>
                </a:solidFill>
                <a:latin typeface="Calibri"/>
                <a:cs typeface="Calibri"/>
              </a:rPr>
              <a:t> </a:t>
            </a:r>
            <a:r>
              <a:rPr lang="de-DE" altLang="ja-JP" dirty="0" err="1">
                <a:solidFill>
                  <a:srgbClr val="FF0000"/>
                </a:solidFill>
                <a:latin typeface="Calibri"/>
                <a:cs typeface="Calibri"/>
              </a:rPr>
              <a:t>the</a:t>
            </a:r>
            <a:r>
              <a:rPr lang="de-DE" altLang="ja-JP" dirty="0">
                <a:solidFill>
                  <a:srgbClr val="FF0000"/>
                </a:solidFill>
                <a:latin typeface="Calibri"/>
                <a:cs typeface="Calibri"/>
              </a:rPr>
              <a:t> back</a:t>
            </a:r>
            <a:r>
              <a:rPr lang="de-DE" dirty="0">
                <a:solidFill>
                  <a:srgbClr val="FF0000"/>
                </a:solidFill>
                <a:latin typeface="Calibri"/>
                <a:cs typeface="Calibri"/>
              </a:rPr>
              <a:t> </a:t>
            </a:r>
          </a:p>
          <a:p>
            <a:r>
              <a:rPr lang="de-DE" dirty="0">
                <a:solidFill>
                  <a:srgbClr val="FF0000"/>
                </a:solidFill>
                <a:latin typeface="Calibri"/>
                <a:cs typeface="Calibri"/>
              </a:rPr>
              <a:t>(</a:t>
            </a:r>
            <a:r>
              <a:rPr lang="de-DE" dirty="0" err="1">
                <a:solidFill>
                  <a:srgbClr val="FF0000"/>
                </a:solidFill>
                <a:latin typeface="Calibri"/>
                <a:cs typeface="Calibri"/>
              </a:rPr>
              <a:t>inverted</a:t>
            </a:r>
            <a:r>
              <a:rPr lang="de-DE" dirty="0">
                <a:solidFill>
                  <a:srgbClr val="FF0000"/>
                </a:solidFill>
                <a:latin typeface="Calibri"/>
                <a:cs typeface="Calibri"/>
              </a:rPr>
              <a:t> </a:t>
            </a:r>
            <a:r>
              <a:rPr lang="de-DE" dirty="0" err="1">
                <a:solidFill>
                  <a:srgbClr val="FF0000"/>
                </a:solidFill>
                <a:latin typeface="Calibri"/>
                <a:cs typeface="Calibri"/>
              </a:rPr>
              <a:t>repeat</a:t>
            </a:r>
            <a:r>
              <a:rPr lang="de-DE" dirty="0">
                <a:solidFill>
                  <a:srgbClr val="FF0000"/>
                </a:solidFill>
                <a:latin typeface="Calibri"/>
                <a:cs typeface="Calibri"/>
              </a:rPr>
              <a:t> </a:t>
            </a:r>
            <a:r>
              <a:rPr lang="de-DE" dirty="0" err="1">
                <a:solidFill>
                  <a:srgbClr val="FF0000"/>
                </a:solidFill>
                <a:latin typeface="Calibri"/>
                <a:cs typeface="Calibri"/>
              </a:rPr>
              <a:t>or</a:t>
            </a:r>
            <a:r>
              <a:rPr lang="de-DE" dirty="0">
                <a:solidFill>
                  <a:srgbClr val="FF0000"/>
                </a:solidFill>
                <a:latin typeface="Calibri"/>
                <a:cs typeface="Calibri"/>
              </a:rPr>
              <a:t> </a:t>
            </a:r>
            <a:r>
              <a:rPr lang="de-DE" dirty="0" err="1">
                <a:solidFill>
                  <a:srgbClr val="FF0000"/>
                </a:solidFill>
                <a:latin typeface="Calibri"/>
                <a:cs typeface="Calibri"/>
              </a:rPr>
              <a:t>palindrome</a:t>
            </a:r>
            <a:r>
              <a:rPr lang="de-DE" dirty="0">
                <a:solidFill>
                  <a:srgbClr val="FF0000"/>
                </a:solidFill>
                <a:latin typeface="Calibri"/>
                <a:cs typeface="Calibri"/>
              </a:rPr>
              <a:t>)</a:t>
            </a:r>
            <a:endParaRPr lang="en-GB" dirty="0">
              <a:solidFill>
                <a:srgbClr val="000000"/>
              </a:solidFill>
              <a:latin typeface="Calibri"/>
              <a:cs typeface="Calibri"/>
            </a:endParaRPr>
          </a:p>
        </p:txBody>
      </p:sp>
      <p:sp>
        <p:nvSpPr>
          <p:cNvPr id="271367" name="Text Box 7"/>
          <p:cNvSpPr txBox="1">
            <a:spLocks noChangeArrowheads="1"/>
          </p:cNvSpPr>
          <p:nvPr/>
        </p:nvSpPr>
        <p:spPr bwMode="auto">
          <a:xfrm>
            <a:off x="381000" y="1905000"/>
            <a:ext cx="1914406"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solidFill>
                  <a:schemeClr val="tx1"/>
                </a:solidFill>
                <a:latin typeface="Calibri"/>
                <a:cs typeface="Calibri"/>
              </a:rPr>
              <a:t>d) </a:t>
            </a:r>
            <a:r>
              <a:rPr lang="en-GB">
                <a:solidFill>
                  <a:schemeClr val="tx1"/>
                </a:solidFill>
                <a:latin typeface="Calibri"/>
                <a:cs typeface="Calibri"/>
              </a:rPr>
              <a:t>self</a:t>
            </a:r>
            <a:r>
              <a:rPr lang="de-DE">
                <a:solidFill>
                  <a:schemeClr val="tx1"/>
                </a:solidFill>
                <a:latin typeface="Calibri"/>
                <a:cs typeface="Calibri"/>
              </a:rPr>
              <a:t> control</a:t>
            </a:r>
            <a:endParaRPr lang="en-GB">
              <a:solidFill>
                <a:schemeClr val="tx1"/>
              </a:solidFill>
              <a:latin typeface="Calibri"/>
              <a:cs typeface="Calibri"/>
            </a:endParaRPr>
          </a:p>
        </p:txBody>
      </p:sp>
      <p:sp>
        <p:nvSpPr>
          <p:cNvPr id="6" name="Rectangle 8"/>
          <p:cNvSpPr>
            <a:spLocks noChangeArrowheads="1"/>
          </p:cNvSpPr>
          <p:nvPr/>
        </p:nvSpPr>
        <p:spPr bwMode="auto">
          <a:xfrm>
            <a:off x="381000" y="2708920"/>
            <a:ext cx="8496300" cy="176048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a:solidFill>
                  <a:schemeClr val="tx1"/>
                </a:solidFill>
                <a:latin typeface="Calibri"/>
                <a:cs typeface="Calibri"/>
              </a:rPr>
              <a:t>e) Restriction enzymes always cut both strands of DNA. This is possible due to a trick: they </a:t>
            </a:r>
            <a:r>
              <a:rPr lang="en-US" dirty="0" smtClean="0">
                <a:solidFill>
                  <a:schemeClr val="tx1"/>
                </a:solidFill>
                <a:latin typeface="Calibri"/>
                <a:cs typeface="Calibri"/>
              </a:rPr>
              <a:t>only </a:t>
            </a:r>
            <a:r>
              <a:rPr lang="en-US" dirty="0">
                <a:solidFill>
                  <a:schemeClr val="tx1"/>
                </a:solidFill>
                <a:latin typeface="Calibri"/>
                <a:cs typeface="Calibri"/>
              </a:rPr>
              <a:t>bind to DNA sequences with a certain characteristic. Search for this characteristic in the recognition sites above. (tip</a:t>
            </a:r>
            <a:r>
              <a:rPr lang="en-US" dirty="0" smtClean="0">
                <a:solidFill>
                  <a:schemeClr val="tx1"/>
                </a:solidFill>
                <a:latin typeface="Calibri"/>
                <a:cs typeface="Calibri"/>
              </a:rPr>
              <a:t>: the </a:t>
            </a:r>
            <a:r>
              <a:rPr lang="en-US" dirty="0">
                <a:solidFill>
                  <a:schemeClr val="tx1"/>
                </a:solidFill>
                <a:latin typeface="Calibri"/>
                <a:cs typeface="Calibri"/>
              </a:rPr>
              <a:t>following words have the same characteristic: </a:t>
            </a:r>
            <a:r>
              <a:rPr lang="en-US" dirty="0" err="1">
                <a:solidFill>
                  <a:schemeClr val="tx1"/>
                </a:solidFill>
                <a:latin typeface="Calibri"/>
                <a:cs typeface="Calibri"/>
              </a:rPr>
              <a:t>sugus</a:t>
            </a:r>
            <a:r>
              <a:rPr lang="en-US" dirty="0">
                <a:solidFill>
                  <a:schemeClr val="tx1"/>
                </a:solidFill>
                <a:latin typeface="Calibri"/>
                <a:cs typeface="Calibri"/>
              </a:rPr>
              <a:t>, rotor)</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8" name="Picture 6"/>
          <p:cNvPicPr>
            <a:picLocks noChangeAspect="1" noChangeArrowheads="1"/>
          </p:cNvPicPr>
          <p:nvPr/>
        </p:nvPicPr>
        <p:blipFill>
          <a:blip r:embed="rId3">
            <a:extLst>
              <a:ext uri="{28A0092B-C50C-407E-A947-70E740481C1C}">
                <a14:useLocalDpi xmlns:a14="http://schemas.microsoft.com/office/drawing/2010/main" val="0"/>
              </a:ext>
            </a:extLst>
          </a:blip>
          <a:srcRect l="45354" t="58609" r="32280" b="7616"/>
          <a:stretch>
            <a:fillRect/>
          </a:stretch>
        </p:blipFill>
        <p:spPr bwMode="auto">
          <a:xfrm>
            <a:off x="7391400" y="1219200"/>
            <a:ext cx="1524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6200" name="Text Box 8"/>
          <p:cNvSpPr txBox="1">
            <a:spLocks noChangeArrowheads="1"/>
          </p:cNvSpPr>
          <p:nvPr/>
        </p:nvSpPr>
        <p:spPr bwMode="auto">
          <a:xfrm>
            <a:off x="685800" y="1219200"/>
            <a:ext cx="6486271"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chemeClr val="tx1"/>
                </a:solidFill>
                <a:latin typeface="Calibri"/>
                <a:cs typeface="Calibri"/>
              </a:rPr>
              <a:t>Part 1: transformation of </a:t>
            </a:r>
            <a:r>
              <a:rPr lang="en-US" b="1" i="1">
                <a:solidFill>
                  <a:schemeClr val="tx1"/>
                </a:solidFill>
                <a:latin typeface="Calibri"/>
                <a:cs typeface="Calibri"/>
              </a:rPr>
              <a:t>Escherichia coli</a:t>
            </a:r>
            <a:r>
              <a:rPr lang="en-US" b="1">
                <a:solidFill>
                  <a:schemeClr val="tx1"/>
                </a:solidFill>
                <a:latin typeface="Calibri"/>
                <a:cs typeface="Calibri"/>
              </a:rPr>
              <a:t> bacteria</a:t>
            </a:r>
          </a:p>
        </p:txBody>
      </p:sp>
      <p:sp>
        <p:nvSpPr>
          <p:cNvPr id="136201" name="Text Box 9"/>
          <p:cNvSpPr txBox="1">
            <a:spLocks noChangeArrowheads="1"/>
          </p:cNvSpPr>
          <p:nvPr/>
        </p:nvSpPr>
        <p:spPr bwMode="auto">
          <a:xfrm>
            <a:off x="381000" y="2717800"/>
            <a:ext cx="8382000" cy="34224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a:solidFill>
                  <a:schemeClr val="tx1"/>
                </a:solidFill>
                <a:latin typeface="Calibri"/>
                <a:cs typeface="Calibri"/>
              </a:rPr>
              <a:t>4. Expose the bacteria for 45 seconds to a </a:t>
            </a:r>
            <a:r>
              <a:rPr lang="en-US" dirty="0" err="1">
                <a:solidFill>
                  <a:schemeClr val="tx1"/>
                </a:solidFill>
                <a:latin typeface="Calibri"/>
                <a:cs typeface="Calibri"/>
              </a:rPr>
              <a:t>heatshock</a:t>
            </a:r>
            <a:r>
              <a:rPr lang="en-US" dirty="0">
                <a:solidFill>
                  <a:schemeClr val="tx1"/>
                </a:solidFill>
                <a:latin typeface="Calibri"/>
                <a:cs typeface="Calibri"/>
              </a:rPr>
              <a:t> of 42°C and put the samples </a:t>
            </a:r>
            <a:r>
              <a:rPr lang="en-US" dirty="0" smtClean="0">
                <a:solidFill>
                  <a:schemeClr val="tx1"/>
                </a:solidFill>
                <a:latin typeface="Calibri"/>
                <a:cs typeface="Calibri"/>
              </a:rPr>
              <a:t>back on </a:t>
            </a:r>
            <a:r>
              <a:rPr lang="en-US" dirty="0">
                <a:solidFill>
                  <a:schemeClr val="tx1"/>
                </a:solidFill>
                <a:latin typeface="Calibri"/>
                <a:cs typeface="Calibri"/>
              </a:rPr>
              <a:t>ice for 2 minutes</a:t>
            </a:r>
          </a:p>
          <a:p>
            <a:endParaRPr lang="en-US" dirty="0">
              <a:solidFill>
                <a:schemeClr val="tx1"/>
              </a:solidFill>
              <a:latin typeface="Calibri"/>
              <a:cs typeface="Calibri"/>
            </a:endParaRPr>
          </a:p>
          <a:p>
            <a:r>
              <a:rPr lang="en-US" dirty="0">
                <a:solidFill>
                  <a:schemeClr val="tx1"/>
                </a:solidFill>
                <a:latin typeface="Calibri"/>
                <a:cs typeface="Calibri"/>
              </a:rPr>
              <a:t>5. Pipette 450 µl medium (</a:t>
            </a:r>
            <a:r>
              <a:rPr lang="en-US" dirty="0" smtClean="0">
                <a:solidFill>
                  <a:schemeClr val="tx1"/>
                </a:solidFill>
                <a:latin typeface="Calibri"/>
                <a:cs typeface="Calibri"/>
              </a:rPr>
              <a:t>“LB medium</a:t>
            </a:r>
            <a:r>
              <a:rPr lang="en-US" dirty="0">
                <a:solidFill>
                  <a:schemeClr val="tx1"/>
                </a:solidFill>
                <a:latin typeface="Calibri"/>
                <a:cs typeface="Calibri"/>
              </a:rPr>
              <a:t>”) to each sample and mix </a:t>
            </a:r>
            <a:r>
              <a:rPr lang="en-US" dirty="0" smtClean="0">
                <a:solidFill>
                  <a:schemeClr val="tx1"/>
                </a:solidFill>
                <a:latin typeface="Calibri"/>
                <a:cs typeface="Calibri"/>
              </a:rPr>
              <a:t>by </a:t>
            </a:r>
            <a:r>
              <a:rPr lang="en-US" dirty="0">
                <a:solidFill>
                  <a:schemeClr val="tx1"/>
                </a:solidFill>
                <a:latin typeface="Calibri"/>
                <a:cs typeface="Calibri"/>
              </a:rPr>
              <a:t>flipping the tube.</a:t>
            </a:r>
          </a:p>
          <a:p>
            <a:endParaRPr lang="en-US" dirty="0">
              <a:solidFill>
                <a:schemeClr val="tx1"/>
              </a:solidFill>
              <a:latin typeface="Calibri"/>
              <a:cs typeface="Calibri"/>
            </a:endParaRPr>
          </a:p>
          <a:p>
            <a:r>
              <a:rPr lang="en-US" dirty="0">
                <a:solidFill>
                  <a:schemeClr val="tx1"/>
                </a:solidFill>
                <a:latin typeface="Calibri"/>
                <a:cs typeface="Calibri"/>
              </a:rPr>
              <a:t>6. Incubate the bacteria for at least 30 minutes at 37°C. Flip the tubes upside down app. every 10 minutes during the next working steps.</a:t>
            </a:r>
          </a:p>
          <a:p>
            <a:endParaRPr lang="en-US" dirty="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219200"/>
            <a:ext cx="7696200" cy="48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1187624" y="4725144"/>
            <a:ext cx="1152128" cy="677621"/>
          </a:xfrm>
          <a:prstGeom prst="rect">
            <a:avLst/>
          </a:prstGeom>
          <a:solidFill>
            <a:schemeClr val="bg1"/>
          </a:solidFill>
        </p:spPr>
        <p:txBody>
          <a:bodyPr wrap="square" rtlCol="0">
            <a:spAutoFit/>
          </a:bodyPr>
          <a:lstStyle/>
          <a:p>
            <a:pPr algn="ctr"/>
            <a:r>
              <a:rPr lang="de-DE" sz="1400" b="1" dirty="0" smtClean="0">
                <a:solidFill>
                  <a:srgbClr val="000000"/>
                </a:solidFill>
                <a:latin typeface="Chalkduster"/>
                <a:cs typeface="Chalkduster"/>
              </a:rPr>
              <a:t>Plasmid in Solution</a:t>
            </a:r>
            <a:endParaRPr lang="de-DE" sz="1400" b="1" dirty="0">
              <a:solidFill>
                <a:srgbClr val="000000"/>
              </a:solidFill>
              <a:latin typeface="Chalkduster"/>
              <a:cs typeface="Chalkduste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308" name="Rectangle 20"/>
          <p:cNvSpPr>
            <a:spLocks noChangeArrowheads="1"/>
          </p:cNvSpPr>
          <p:nvPr/>
        </p:nvSpPr>
        <p:spPr bwMode="auto">
          <a:xfrm>
            <a:off x="146050" y="2057400"/>
            <a:ext cx="8839200" cy="4267200"/>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pic>
        <p:nvPicPr>
          <p:cNvPr id="140309" name="Picture 21"/>
          <p:cNvPicPr>
            <a:picLocks noChangeAspect="1" noChangeArrowheads="1"/>
          </p:cNvPicPr>
          <p:nvPr/>
        </p:nvPicPr>
        <p:blipFill>
          <a:blip r:embed="rId3">
            <a:extLst>
              <a:ext uri="{28A0092B-C50C-407E-A947-70E740481C1C}">
                <a14:useLocalDpi xmlns:a14="http://schemas.microsoft.com/office/drawing/2010/main" val="0"/>
              </a:ext>
            </a:extLst>
          </a:blip>
          <a:srcRect l="1799" t="7817" r="8246" b="4852"/>
          <a:stretch>
            <a:fillRect/>
          </a:stretch>
        </p:blipFill>
        <p:spPr bwMode="auto">
          <a:xfrm>
            <a:off x="298450" y="2438400"/>
            <a:ext cx="8610600" cy="310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0310" name="Text Box 22"/>
          <p:cNvSpPr txBox="1">
            <a:spLocks noChangeArrowheads="1"/>
          </p:cNvSpPr>
          <p:nvPr/>
        </p:nvSpPr>
        <p:spPr bwMode="auto">
          <a:xfrm>
            <a:off x="450850" y="5751513"/>
            <a:ext cx="18288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CH">
                <a:solidFill>
                  <a:schemeClr val="tx1"/>
                </a:solidFill>
                <a:latin typeface="Calibri"/>
                <a:cs typeface="Calibri"/>
              </a:rPr>
              <a:t>Part 1</a:t>
            </a:r>
            <a:endParaRPr lang="en-US">
              <a:solidFill>
                <a:schemeClr val="tx1"/>
              </a:solidFill>
              <a:latin typeface="Calibri"/>
              <a:cs typeface="Calibri"/>
            </a:endParaRPr>
          </a:p>
        </p:txBody>
      </p:sp>
      <p:sp>
        <p:nvSpPr>
          <p:cNvPr id="140311" name="Text Box 23"/>
          <p:cNvSpPr txBox="1">
            <a:spLocks noChangeArrowheads="1"/>
          </p:cNvSpPr>
          <p:nvPr/>
        </p:nvSpPr>
        <p:spPr bwMode="auto">
          <a:xfrm>
            <a:off x="3346450" y="5751513"/>
            <a:ext cx="18288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CH" b="1">
                <a:solidFill>
                  <a:schemeClr val="tx1"/>
                </a:solidFill>
                <a:latin typeface="Calibri"/>
                <a:cs typeface="Calibri"/>
              </a:rPr>
              <a:t>Part 2</a:t>
            </a:r>
            <a:endParaRPr lang="en-US" b="1">
              <a:solidFill>
                <a:schemeClr val="tx1"/>
              </a:solidFill>
              <a:latin typeface="Calibri"/>
              <a:cs typeface="Calibri"/>
            </a:endParaRPr>
          </a:p>
        </p:txBody>
      </p:sp>
      <p:sp>
        <p:nvSpPr>
          <p:cNvPr id="140312" name="Text Box 24"/>
          <p:cNvSpPr txBox="1">
            <a:spLocks noChangeArrowheads="1"/>
          </p:cNvSpPr>
          <p:nvPr/>
        </p:nvSpPr>
        <p:spPr bwMode="auto">
          <a:xfrm>
            <a:off x="6089650" y="5683250"/>
            <a:ext cx="3048000" cy="374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CH" sz="2000">
                <a:solidFill>
                  <a:schemeClr val="tx1"/>
                </a:solidFill>
                <a:latin typeface="Calibri"/>
                <a:cs typeface="Calibri"/>
              </a:rPr>
              <a:t>Part 3</a:t>
            </a:r>
            <a:endParaRPr lang="en-US" sz="2000">
              <a:solidFill>
                <a:schemeClr val="tx1"/>
              </a:solidFill>
              <a:latin typeface="Calibri"/>
              <a:cs typeface="Calibri"/>
            </a:endParaRPr>
          </a:p>
        </p:txBody>
      </p:sp>
      <p:sp>
        <p:nvSpPr>
          <p:cNvPr id="140314" name="Rectangle 26"/>
          <p:cNvSpPr>
            <a:spLocks noChangeArrowheads="1"/>
          </p:cNvSpPr>
          <p:nvPr/>
        </p:nvSpPr>
        <p:spPr bwMode="auto">
          <a:xfrm>
            <a:off x="2889250" y="1905000"/>
            <a:ext cx="2743200" cy="4724400"/>
          </a:xfrm>
          <a:prstGeom prst="rect">
            <a:avLst/>
          </a:prstGeom>
          <a:noFill/>
          <a:ln w="28575">
            <a:solidFill>
              <a:srgbClr val="C8130C"/>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latin typeface="Calibri"/>
              <a:cs typeface="Calibri"/>
            </a:endParaRPr>
          </a:p>
        </p:txBody>
      </p:sp>
      <p:sp>
        <p:nvSpPr>
          <p:cNvPr id="140315" name="Rectangle 27"/>
          <p:cNvSpPr>
            <a:spLocks noChangeArrowheads="1"/>
          </p:cNvSpPr>
          <p:nvPr/>
        </p:nvSpPr>
        <p:spPr bwMode="auto">
          <a:xfrm>
            <a:off x="450850" y="4800600"/>
            <a:ext cx="16002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000">
                <a:solidFill>
                  <a:schemeClr val="tx1"/>
                </a:solidFill>
                <a:latin typeface="Calibri"/>
                <a:cs typeface="Calibri"/>
              </a:rPr>
              <a:t>E. coli</a:t>
            </a:r>
          </a:p>
        </p:txBody>
      </p:sp>
      <p:sp>
        <p:nvSpPr>
          <p:cNvPr id="140316" name="Rectangle 28"/>
          <p:cNvSpPr>
            <a:spLocks noChangeArrowheads="1"/>
          </p:cNvSpPr>
          <p:nvPr/>
        </p:nvSpPr>
        <p:spPr bwMode="auto">
          <a:xfrm>
            <a:off x="2965450" y="4876800"/>
            <a:ext cx="2514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a:solidFill>
                  <a:schemeClr val="tx1"/>
                </a:solidFill>
                <a:latin typeface="Calibri"/>
                <a:cs typeface="Calibri"/>
              </a:rPr>
              <a:t>Agar plate with ampicillin</a:t>
            </a:r>
          </a:p>
        </p:txBody>
      </p:sp>
      <p:sp>
        <p:nvSpPr>
          <p:cNvPr id="140317" name="Rectangle 29"/>
          <p:cNvSpPr>
            <a:spLocks noChangeArrowheads="1"/>
          </p:cNvSpPr>
          <p:nvPr/>
        </p:nvSpPr>
        <p:spPr bwMode="auto">
          <a:xfrm>
            <a:off x="3956050" y="3581400"/>
            <a:ext cx="11430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800" i="1">
                <a:solidFill>
                  <a:schemeClr val="tx1"/>
                </a:solidFill>
                <a:latin typeface="Calibri"/>
                <a:cs typeface="Calibri"/>
              </a:rPr>
              <a:t>selection</a:t>
            </a:r>
          </a:p>
        </p:txBody>
      </p:sp>
      <p:sp>
        <p:nvSpPr>
          <p:cNvPr id="140318" name="Rectangle 30"/>
          <p:cNvSpPr>
            <a:spLocks noChangeArrowheads="1"/>
          </p:cNvSpPr>
          <p:nvPr/>
        </p:nvSpPr>
        <p:spPr bwMode="auto">
          <a:xfrm>
            <a:off x="5708650" y="5181600"/>
            <a:ext cx="27432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a:solidFill>
                  <a:schemeClr val="tx1"/>
                </a:solidFill>
                <a:latin typeface="Calibri"/>
                <a:cs typeface="Calibri"/>
              </a:rPr>
              <a:t>Propagation in liquid culture</a:t>
            </a:r>
          </a:p>
        </p:txBody>
      </p:sp>
      <p:sp>
        <p:nvSpPr>
          <p:cNvPr id="140319" name="Rectangle 31"/>
          <p:cNvSpPr>
            <a:spLocks noChangeArrowheads="1"/>
          </p:cNvSpPr>
          <p:nvPr/>
        </p:nvSpPr>
        <p:spPr bwMode="auto">
          <a:xfrm>
            <a:off x="1249363" y="1255713"/>
            <a:ext cx="6419996"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dirty="0">
                <a:solidFill>
                  <a:schemeClr val="tx1"/>
                </a:solidFill>
                <a:latin typeface="Calibri"/>
                <a:cs typeface="Calibri"/>
              </a:rPr>
              <a:t>P</a:t>
            </a:r>
            <a:r>
              <a:rPr lang="en-US" b="1" dirty="0" smtClean="0">
                <a:solidFill>
                  <a:schemeClr val="tx1"/>
                </a:solidFill>
                <a:latin typeface="Calibri"/>
                <a:cs typeface="Calibri"/>
              </a:rPr>
              <a:t>art </a:t>
            </a:r>
            <a:r>
              <a:rPr lang="en-US" b="1" dirty="0">
                <a:solidFill>
                  <a:schemeClr val="tx1"/>
                </a:solidFill>
                <a:latin typeface="Calibri"/>
                <a:cs typeface="Calibri"/>
              </a:rPr>
              <a:t>2: blue white test (experiment for selection)</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p:cNvSpPr>
            <a:spLocks noChangeArrowheads="1"/>
          </p:cNvSpPr>
          <p:nvPr/>
        </p:nvSpPr>
        <p:spPr bwMode="auto">
          <a:xfrm>
            <a:off x="1600200" y="5943600"/>
            <a:ext cx="7162800"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p>
            <a:pPr marL="576263" indent="-576263">
              <a:lnSpc>
                <a:spcPct val="100000"/>
              </a:lnSpc>
              <a:tabLst>
                <a:tab pos="576263"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a:solidFill>
                  <a:srgbClr val="000000"/>
                </a:solidFill>
                <a:latin typeface="Calibri"/>
                <a:cs typeface="Calibri"/>
              </a:rPr>
              <a:t>During incubation time : </a:t>
            </a:r>
          </a:p>
          <a:p>
            <a:pPr marL="576263" indent="-576263">
              <a:lnSpc>
                <a:spcPct val="100000"/>
              </a:lnSpc>
              <a:tabLst>
                <a:tab pos="576263"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000000"/>
                </a:solidFill>
                <a:latin typeface="Calibri"/>
                <a:cs typeface="Calibri"/>
              </a:rPr>
              <a:t>Start </a:t>
            </a:r>
            <a:r>
              <a:rPr lang="en-GB" b="1" dirty="0" smtClean="0">
                <a:solidFill>
                  <a:srgbClr val="000000"/>
                </a:solidFill>
                <a:latin typeface="Calibri"/>
                <a:cs typeface="Calibri"/>
              </a:rPr>
              <a:t>brain challenge </a:t>
            </a:r>
            <a:r>
              <a:rPr lang="en-GB" b="1" dirty="0">
                <a:solidFill>
                  <a:srgbClr val="000000"/>
                </a:solidFill>
                <a:latin typeface="Calibri"/>
                <a:cs typeface="Calibri"/>
              </a:rPr>
              <a:t>3</a:t>
            </a:r>
          </a:p>
        </p:txBody>
      </p:sp>
      <p:sp>
        <p:nvSpPr>
          <p:cNvPr id="142341" name="AutoShape 5"/>
          <p:cNvSpPr>
            <a:spLocks noChangeArrowheads="1"/>
          </p:cNvSpPr>
          <p:nvPr/>
        </p:nvSpPr>
        <p:spPr bwMode="auto">
          <a:xfrm>
            <a:off x="990600" y="6080125"/>
            <a:ext cx="601663" cy="98425"/>
          </a:xfrm>
          <a:prstGeom prst="rightArrow">
            <a:avLst>
              <a:gd name="adj1" fmla="val 50000"/>
              <a:gd name="adj2" fmla="val 152823"/>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142345" name="Rectangle 9"/>
          <p:cNvSpPr>
            <a:spLocks noChangeArrowheads="1"/>
          </p:cNvSpPr>
          <p:nvPr/>
        </p:nvSpPr>
        <p:spPr bwMode="auto">
          <a:xfrm>
            <a:off x="1249363" y="908720"/>
            <a:ext cx="6419996"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dirty="0">
                <a:solidFill>
                  <a:schemeClr val="tx1"/>
                </a:solidFill>
                <a:latin typeface="Calibri"/>
                <a:cs typeface="Calibri"/>
              </a:rPr>
              <a:t>P</a:t>
            </a:r>
            <a:r>
              <a:rPr lang="en-US" b="1" dirty="0" smtClean="0">
                <a:solidFill>
                  <a:schemeClr val="tx1"/>
                </a:solidFill>
                <a:latin typeface="Calibri"/>
                <a:cs typeface="Calibri"/>
              </a:rPr>
              <a:t>art </a:t>
            </a:r>
            <a:r>
              <a:rPr lang="en-US" b="1" dirty="0">
                <a:solidFill>
                  <a:schemeClr val="tx1"/>
                </a:solidFill>
                <a:latin typeface="Calibri"/>
                <a:cs typeface="Calibri"/>
              </a:rPr>
              <a:t>2: blue white test (experiment for selection)</a:t>
            </a:r>
          </a:p>
        </p:txBody>
      </p:sp>
      <p:sp>
        <p:nvSpPr>
          <p:cNvPr id="142346" name="Rectangle 10"/>
          <p:cNvSpPr>
            <a:spLocks noChangeArrowheads="1"/>
          </p:cNvSpPr>
          <p:nvPr/>
        </p:nvSpPr>
        <p:spPr bwMode="auto">
          <a:xfrm>
            <a:off x="865188" y="1411957"/>
            <a:ext cx="7974012" cy="4419671"/>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r>
              <a:rPr lang="en-US" dirty="0">
                <a:solidFill>
                  <a:schemeClr val="tx1"/>
                </a:solidFill>
                <a:latin typeface="Calibri"/>
                <a:cs typeface="Calibri"/>
              </a:rPr>
              <a:t>7. In the </a:t>
            </a:r>
            <a:r>
              <a:rPr lang="en-US" dirty="0" smtClean="0">
                <a:solidFill>
                  <a:schemeClr val="tx1"/>
                </a:solidFill>
                <a:latin typeface="Calibri"/>
                <a:cs typeface="Calibri"/>
              </a:rPr>
              <a:t>meantime, mark </a:t>
            </a:r>
            <a:r>
              <a:rPr lang="en-US" dirty="0">
                <a:solidFill>
                  <a:schemeClr val="tx1"/>
                </a:solidFill>
                <a:latin typeface="Calibri"/>
                <a:cs typeface="Calibri"/>
              </a:rPr>
              <a:t>the plates </a:t>
            </a:r>
            <a:r>
              <a:rPr lang="en-US" dirty="0" smtClean="0">
                <a:solidFill>
                  <a:schemeClr val="tx1"/>
                </a:solidFill>
                <a:latin typeface="Calibri"/>
                <a:cs typeface="Calibri"/>
              </a:rPr>
              <a:t>with </a:t>
            </a:r>
            <a:r>
              <a:rPr lang="en-US" dirty="0">
                <a:solidFill>
                  <a:schemeClr val="tx1"/>
                </a:solidFill>
                <a:latin typeface="Calibri"/>
                <a:cs typeface="Calibri"/>
              </a:rPr>
              <a:t>two lines on the side with numbers 1 to 4. These </a:t>
            </a:r>
            <a:r>
              <a:rPr lang="en-US" dirty="0" smtClean="0">
                <a:solidFill>
                  <a:schemeClr val="tx1"/>
                </a:solidFill>
                <a:latin typeface="Calibri"/>
                <a:cs typeface="Calibri"/>
              </a:rPr>
              <a:t>plates contain </a:t>
            </a:r>
            <a:r>
              <a:rPr lang="en-US" dirty="0">
                <a:solidFill>
                  <a:schemeClr val="tx1"/>
                </a:solidFill>
                <a:latin typeface="Calibri"/>
                <a:cs typeface="Calibri"/>
              </a:rPr>
              <a:t>the antibiotic ampicillin (amp+). The plate marked with only one line on the side does not contain </a:t>
            </a:r>
            <a:r>
              <a:rPr lang="en-US" dirty="0" smtClean="0">
                <a:solidFill>
                  <a:schemeClr val="tx1"/>
                </a:solidFill>
                <a:latin typeface="Calibri"/>
                <a:cs typeface="Calibri"/>
              </a:rPr>
              <a:t>an antibiotic </a:t>
            </a:r>
            <a:r>
              <a:rPr lang="en-US" dirty="0">
                <a:solidFill>
                  <a:schemeClr val="tx1"/>
                </a:solidFill>
                <a:latin typeface="Calibri"/>
                <a:cs typeface="Calibri"/>
              </a:rPr>
              <a:t>(amp-). </a:t>
            </a:r>
            <a:r>
              <a:rPr lang="en-US" dirty="0" smtClean="0">
                <a:solidFill>
                  <a:schemeClr val="tx1"/>
                </a:solidFill>
                <a:latin typeface="Calibri"/>
                <a:cs typeface="Calibri"/>
              </a:rPr>
              <a:t>Mark this plate </a:t>
            </a:r>
            <a:r>
              <a:rPr lang="en-US" dirty="0">
                <a:solidFill>
                  <a:schemeClr val="tx1"/>
                </a:solidFill>
                <a:latin typeface="Calibri"/>
                <a:cs typeface="Calibri"/>
              </a:rPr>
              <a:t>with number 5. </a:t>
            </a:r>
          </a:p>
          <a:p>
            <a:pPr algn="just"/>
            <a:endParaRPr lang="en-US" dirty="0">
              <a:solidFill>
                <a:schemeClr val="tx1"/>
              </a:solidFill>
              <a:latin typeface="Calibri"/>
              <a:cs typeface="Calibri"/>
            </a:endParaRPr>
          </a:p>
          <a:p>
            <a:pPr algn="just"/>
            <a:r>
              <a:rPr lang="en-US" dirty="0">
                <a:solidFill>
                  <a:schemeClr val="tx1"/>
                </a:solidFill>
                <a:latin typeface="Calibri"/>
                <a:cs typeface="Calibri"/>
              </a:rPr>
              <a:t>8. Pipette 40 µl X-Gal on each of the five plates and </a:t>
            </a:r>
            <a:r>
              <a:rPr lang="en-US" dirty="0" smtClean="0">
                <a:solidFill>
                  <a:schemeClr val="tx1"/>
                </a:solidFill>
                <a:latin typeface="Calibri"/>
                <a:cs typeface="Calibri"/>
              </a:rPr>
              <a:t>spread </a:t>
            </a:r>
            <a:r>
              <a:rPr lang="en-US" dirty="0">
                <a:solidFill>
                  <a:schemeClr val="tx1"/>
                </a:solidFill>
                <a:latin typeface="Calibri"/>
                <a:cs typeface="Calibri"/>
              </a:rPr>
              <a:t>the solution using a </a:t>
            </a:r>
            <a:r>
              <a:rPr lang="en-US" dirty="0" err="1">
                <a:solidFill>
                  <a:schemeClr val="tx1"/>
                </a:solidFill>
                <a:latin typeface="Calibri"/>
                <a:cs typeface="Calibri"/>
              </a:rPr>
              <a:t>Drigalski</a:t>
            </a:r>
            <a:r>
              <a:rPr lang="en-US" dirty="0">
                <a:solidFill>
                  <a:schemeClr val="tx1"/>
                </a:solidFill>
                <a:latin typeface="Calibri"/>
                <a:cs typeface="Calibri"/>
              </a:rPr>
              <a:t> spatula.</a:t>
            </a:r>
          </a:p>
          <a:p>
            <a:pPr algn="just"/>
            <a:r>
              <a:rPr lang="en-US" dirty="0">
                <a:solidFill>
                  <a:schemeClr val="tx1"/>
                </a:solidFill>
                <a:latin typeface="Calibri"/>
                <a:cs typeface="Calibri"/>
              </a:rPr>
              <a:t>Before </a:t>
            </a:r>
            <a:r>
              <a:rPr lang="en-US" dirty="0" smtClean="0">
                <a:solidFill>
                  <a:schemeClr val="tx1"/>
                </a:solidFill>
                <a:latin typeface="Calibri"/>
                <a:cs typeface="Calibri"/>
              </a:rPr>
              <a:t>going on </a:t>
            </a:r>
            <a:r>
              <a:rPr lang="en-US" dirty="0">
                <a:solidFill>
                  <a:schemeClr val="tx1"/>
                </a:solidFill>
                <a:latin typeface="Calibri"/>
                <a:cs typeface="Calibri"/>
              </a:rPr>
              <a:t>to the next </a:t>
            </a:r>
            <a:r>
              <a:rPr lang="en-US" dirty="0" smtClean="0">
                <a:solidFill>
                  <a:schemeClr val="tx1"/>
                </a:solidFill>
                <a:latin typeface="Calibri"/>
                <a:cs typeface="Calibri"/>
              </a:rPr>
              <a:t>plate, </a:t>
            </a:r>
            <a:r>
              <a:rPr lang="en-US" dirty="0">
                <a:solidFill>
                  <a:schemeClr val="tx1"/>
                </a:solidFill>
                <a:latin typeface="Calibri"/>
                <a:cs typeface="Calibri"/>
              </a:rPr>
              <a:t>clean the </a:t>
            </a:r>
            <a:r>
              <a:rPr lang="en-US" dirty="0" err="1">
                <a:solidFill>
                  <a:schemeClr val="tx1"/>
                </a:solidFill>
                <a:latin typeface="Calibri"/>
                <a:cs typeface="Calibri"/>
              </a:rPr>
              <a:t>Drigalski</a:t>
            </a:r>
            <a:r>
              <a:rPr lang="en-US" dirty="0">
                <a:solidFill>
                  <a:schemeClr val="tx1"/>
                </a:solidFill>
                <a:latin typeface="Calibri"/>
                <a:cs typeface="Calibri"/>
              </a:rPr>
              <a:t> spatula by putting it in ethanol and flaming it shortly.</a:t>
            </a:r>
          </a:p>
          <a:p>
            <a:pPr algn="just"/>
            <a:endParaRPr lang="en-US" dirty="0">
              <a:solidFill>
                <a:schemeClr val="tx1"/>
              </a:solidFill>
              <a:latin typeface="Calibri"/>
              <a:cs typeface="Calibri"/>
            </a:endParaRPr>
          </a:p>
          <a:p>
            <a:pPr algn="just"/>
            <a:r>
              <a:rPr lang="en-US" dirty="0">
                <a:solidFill>
                  <a:schemeClr val="tx1"/>
                </a:solidFill>
                <a:latin typeface="Calibri"/>
                <a:cs typeface="Calibri"/>
              </a:rPr>
              <a:t>9. Do not forget to flip the incubating reaction tubes from time to time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533400" y="762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latin typeface="Calibri"/>
                <a:cs typeface="Calibri"/>
              </a:rPr>
              <a:t>Answer </a:t>
            </a:r>
            <a:r>
              <a:rPr lang="en-GB" sz="3200" b="1" dirty="0" smtClean="0">
                <a:solidFill>
                  <a:srgbClr val="333399"/>
                </a:solidFill>
                <a:effectLst>
                  <a:outerShdw blurRad="38100" dist="38100" dir="2700000" algn="tl">
                    <a:srgbClr val="DDDDDD"/>
                  </a:outerShdw>
                </a:effectLst>
                <a:latin typeface="Calibri"/>
                <a:cs typeface="Calibri"/>
              </a:rPr>
              <a:t>brain challenge </a:t>
            </a:r>
            <a:r>
              <a:rPr lang="en-GB" sz="3200" b="1" dirty="0">
                <a:solidFill>
                  <a:srgbClr val="333399"/>
                </a:solidFill>
                <a:effectLst>
                  <a:outerShdw blurRad="38100" dist="38100" dir="2700000" algn="tl">
                    <a:srgbClr val="DDDDDD"/>
                  </a:outerShdw>
                </a:effectLst>
                <a:latin typeface="Calibri"/>
                <a:cs typeface="Calibri"/>
              </a:rPr>
              <a:t>3</a:t>
            </a:r>
            <a:r>
              <a:rPr lang="en-US" sz="3200" b="1" dirty="0">
                <a:solidFill>
                  <a:srgbClr val="333399"/>
                </a:solidFill>
                <a:effectLst>
                  <a:outerShdw blurRad="38100" dist="38100" dir="2700000" algn="tl">
                    <a:srgbClr val="DDDDDD"/>
                  </a:outerShdw>
                </a:effectLst>
                <a:latin typeface="Calibri"/>
                <a:cs typeface="Calibri"/>
              </a:rPr>
              <a:t> ?</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203783" name="Rectangle 7"/>
          <p:cNvSpPr>
            <a:spLocks noChangeArrowheads="1"/>
          </p:cNvSpPr>
          <p:nvPr/>
        </p:nvSpPr>
        <p:spPr bwMode="auto">
          <a:xfrm>
            <a:off x="617538" y="1988840"/>
            <a:ext cx="8145462" cy="275767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err="1">
                <a:solidFill>
                  <a:schemeClr val="tx1"/>
                </a:solidFill>
                <a:latin typeface="Calibri"/>
                <a:cs typeface="Calibri"/>
              </a:rPr>
              <a:t>Köbi</a:t>
            </a:r>
            <a:r>
              <a:rPr lang="en-US" dirty="0">
                <a:solidFill>
                  <a:schemeClr val="tx1"/>
                </a:solidFill>
                <a:latin typeface="Calibri"/>
                <a:cs typeface="Calibri"/>
              </a:rPr>
              <a:t> asks his professor if he </a:t>
            </a:r>
            <a:r>
              <a:rPr lang="en-US" dirty="0" smtClean="0">
                <a:solidFill>
                  <a:schemeClr val="tx1"/>
                </a:solidFill>
                <a:latin typeface="Calibri"/>
                <a:cs typeface="Calibri"/>
              </a:rPr>
              <a:t>again needs </a:t>
            </a:r>
            <a:r>
              <a:rPr lang="en-US" dirty="0">
                <a:solidFill>
                  <a:schemeClr val="tx1"/>
                </a:solidFill>
                <a:latin typeface="Calibri"/>
                <a:cs typeface="Calibri"/>
              </a:rPr>
              <a:t>to add X-Gal and ampicillin for </a:t>
            </a:r>
            <a:r>
              <a:rPr lang="en-US" dirty="0" smtClean="0">
                <a:solidFill>
                  <a:schemeClr val="tx1"/>
                </a:solidFill>
                <a:latin typeface="Calibri"/>
                <a:cs typeface="Calibri"/>
              </a:rPr>
              <a:t>further cultivation of insulin-producing bacteria. The professors answer: “</a:t>
            </a:r>
            <a:r>
              <a:rPr lang="en-US" dirty="0">
                <a:solidFill>
                  <a:schemeClr val="tx1"/>
                </a:solidFill>
                <a:latin typeface="Calibri"/>
                <a:cs typeface="Calibri"/>
              </a:rPr>
              <a:t>Put ampicillin in the medium in any case, but you can leave out the X-Gal.”</a:t>
            </a:r>
          </a:p>
          <a:p>
            <a:endParaRPr lang="en-US" dirty="0" smtClean="0">
              <a:solidFill>
                <a:schemeClr val="tx1"/>
              </a:solidFill>
              <a:latin typeface="Calibri"/>
              <a:cs typeface="Calibri"/>
            </a:endParaRPr>
          </a:p>
          <a:p>
            <a:r>
              <a:rPr lang="en-US" dirty="0" smtClean="0">
                <a:solidFill>
                  <a:schemeClr val="tx1"/>
                </a:solidFill>
                <a:latin typeface="Calibri"/>
                <a:cs typeface="Calibri"/>
              </a:rPr>
              <a:t>Why </a:t>
            </a:r>
            <a:r>
              <a:rPr lang="en-US" dirty="0">
                <a:solidFill>
                  <a:schemeClr val="tx1"/>
                </a:solidFill>
                <a:latin typeface="Calibri"/>
                <a:cs typeface="Calibri"/>
              </a:rPr>
              <a:t>is it - for further amplification of transformed </a:t>
            </a:r>
            <a:r>
              <a:rPr lang="en-US" dirty="0" smtClean="0">
                <a:solidFill>
                  <a:schemeClr val="tx1"/>
                </a:solidFill>
                <a:latin typeface="Calibri"/>
                <a:cs typeface="Calibri"/>
              </a:rPr>
              <a:t>bacteria - </a:t>
            </a:r>
            <a:r>
              <a:rPr lang="en-US" dirty="0">
                <a:solidFill>
                  <a:schemeClr val="tx1"/>
                </a:solidFill>
                <a:latin typeface="Calibri"/>
                <a:cs typeface="Calibri"/>
              </a:rPr>
              <a:t>more important to </a:t>
            </a:r>
            <a:r>
              <a:rPr lang="en-US" dirty="0" smtClean="0">
                <a:solidFill>
                  <a:schemeClr val="tx1"/>
                </a:solidFill>
                <a:latin typeface="Calibri"/>
                <a:cs typeface="Calibri"/>
              </a:rPr>
              <a:t>add </a:t>
            </a:r>
            <a:r>
              <a:rPr lang="en-US" dirty="0">
                <a:solidFill>
                  <a:schemeClr val="tx1"/>
                </a:solidFill>
                <a:latin typeface="Calibri"/>
                <a:cs typeface="Calibri"/>
              </a:rPr>
              <a:t>ampicillin in the medium </a:t>
            </a:r>
            <a:r>
              <a:rPr lang="en-US" dirty="0" smtClean="0">
                <a:solidFill>
                  <a:schemeClr val="tx1"/>
                </a:solidFill>
                <a:latin typeface="Calibri"/>
                <a:cs typeface="Calibri"/>
              </a:rPr>
              <a:t>(and not X</a:t>
            </a:r>
            <a:r>
              <a:rPr lang="en-US" dirty="0">
                <a:solidFill>
                  <a:schemeClr val="tx1"/>
                </a:solidFill>
                <a:latin typeface="Calibri"/>
                <a:cs typeface="Calibri"/>
              </a:rPr>
              <a:t>-</a:t>
            </a:r>
            <a:r>
              <a:rPr lang="en-US" dirty="0" smtClean="0">
                <a:solidFill>
                  <a:schemeClr val="tx1"/>
                </a:solidFill>
                <a:latin typeface="Calibri"/>
                <a:cs typeface="Calibri"/>
              </a:rPr>
              <a:t>Gal) ? </a:t>
            </a:r>
            <a:endParaRPr lang="en-US" dirty="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Text Box 4"/>
          <p:cNvSpPr txBox="1">
            <a:spLocks noChangeArrowheads="1"/>
          </p:cNvSpPr>
          <p:nvPr/>
        </p:nvSpPr>
        <p:spPr bwMode="auto">
          <a:xfrm>
            <a:off x="827584" y="5113986"/>
            <a:ext cx="7696200" cy="76328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DE" b="1" i="1" dirty="0" err="1">
                <a:solidFill>
                  <a:srgbClr val="FF3300"/>
                </a:solidFill>
                <a:latin typeface="Calibri"/>
                <a:cs typeface="Calibri"/>
              </a:rPr>
              <a:t>Ampicillin</a:t>
            </a:r>
            <a:r>
              <a:rPr lang="de-DE" b="1" i="1" dirty="0">
                <a:solidFill>
                  <a:srgbClr val="FF3300"/>
                </a:solidFill>
                <a:latin typeface="Calibri"/>
                <a:cs typeface="Calibri"/>
              </a:rPr>
              <a:t> </a:t>
            </a:r>
            <a:r>
              <a:rPr lang="de-DE" b="1" i="1" dirty="0" err="1">
                <a:solidFill>
                  <a:srgbClr val="FF3300"/>
                </a:solidFill>
                <a:latin typeface="Calibri"/>
                <a:cs typeface="Calibri"/>
              </a:rPr>
              <a:t>is</a:t>
            </a:r>
            <a:r>
              <a:rPr lang="de-DE" b="1" i="1" dirty="0">
                <a:solidFill>
                  <a:srgbClr val="FF3300"/>
                </a:solidFill>
                <a:latin typeface="Calibri"/>
                <a:cs typeface="Calibri"/>
              </a:rPr>
              <a:t> </a:t>
            </a:r>
            <a:r>
              <a:rPr lang="de-DE" b="1" i="1" dirty="0" err="1">
                <a:solidFill>
                  <a:srgbClr val="FF3300"/>
                </a:solidFill>
                <a:latin typeface="Calibri"/>
                <a:cs typeface="Calibri"/>
              </a:rPr>
              <a:t>important</a:t>
            </a:r>
            <a:r>
              <a:rPr lang="de-DE" b="1" i="1" dirty="0">
                <a:solidFill>
                  <a:srgbClr val="FF3300"/>
                </a:solidFill>
                <a:latin typeface="Calibri"/>
                <a:cs typeface="Calibri"/>
              </a:rPr>
              <a:t> </a:t>
            </a:r>
            <a:r>
              <a:rPr lang="de-DE" b="1" i="1" dirty="0" err="1">
                <a:solidFill>
                  <a:srgbClr val="FF3300"/>
                </a:solidFill>
                <a:latin typeface="Calibri"/>
                <a:cs typeface="Calibri"/>
              </a:rPr>
              <a:t>to</a:t>
            </a:r>
            <a:r>
              <a:rPr lang="de-DE" b="1" i="1" dirty="0">
                <a:solidFill>
                  <a:srgbClr val="FF3300"/>
                </a:solidFill>
                <a:latin typeface="Calibri"/>
                <a:cs typeface="Calibri"/>
              </a:rPr>
              <a:t> </a:t>
            </a:r>
            <a:r>
              <a:rPr lang="de-DE" b="1" i="1" dirty="0" err="1">
                <a:solidFill>
                  <a:srgbClr val="FF3300"/>
                </a:solidFill>
                <a:latin typeface="Calibri"/>
                <a:cs typeface="Calibri"/>
              </a:rPr>
              <a:t>prevent</a:t>
            </a:r>
            <a:r>
              <a:rPr lang="de-DE" b="1" i="1" dirty="0">
                <a:solidFill>
                  <a:srgbClr val="FF3300"/>
                </a:solidFill>
                <a:latin typeface="Calibri"/>
                <a:cs typeface="Calibri"/>
              </a:rPr>
              <a:t> </a:t>
            </a:r>
            <a:r>
              <a:rPr lang="de-DE" b="1" i="1" dirty="0" err="1">
                <a:solidFill>
                  <a:srgbClr val="FF3300"/>
                </a:solidFill>
                <a:latin typeface="Calibri"/>
                <a:cs typeface="Calibri"/>
              </a:rPr>
              <a:t>contamination</a:t>
            </a:r>
            <a:r>
              <a:rPr lang="de-DE" b="1" i="1" dirty="0">
                <a:solidFill>
                  <a:srgbClr val="FF3300"/>
                </a:solidFill>
                <a:latin typeface="Calibri"/>
                <a:cs typeface="Calibri"/>
              </a:rPr>
              <a:t> </a:t>
            </a:r>
            <a:r>
              <a:rPr lang="de-DE" b="1" i="1" dirty="0" err="1">
                <a:solidFill>
                  <a:srgbClr val="FF3300"/>
                </a:solidFill>
                <a:latin typeface="Calibri"/>
                <a:cs typeface="Calibri"/>
              </a:rPr>
              <a:t>with</a:t>
            </a:r>
            <a:r>
              <a:rPr lang="de-DE" b="1" i="1" dirty="0">
                <a:solidFill>
                  <a:srgbClr val="FF3300"/>
                </a:solidFill>
                <a:latin typeface="Calibri"/>
                <a:cs typeface="Calibri"/>
              </a:rPr>
              <a:t> </a:t>
            </a:r>
            <a:r>
              <a:rPr lang="de-DE" b="1" i="1" dirty="0" smtClean="0">
                <a:solidFill>
                  <a:srgbClr val="FF3300"/>
                </a:solidFill>
                <a:latin typeface="Calibri"/>
                <a:cs typeface="Calibri"/>
              </a:rPr>
              <a:t>non-</a:t>
            </a:r>
            <a:r>
              <a:rPr lang="de-DE" b="1" i="1" dirty="0" err="1" smtClean="0">
                <a:solidFill>
                  <a:srgbClr val="FF3300"/>
                </a:solidFill>
                <a:latin typeface="Calibri"/>
                <a:cs typeface="Calibri"/>
              </a:rPr>
              <a:t>resistant</a:t>
            </a:r>
            <a:r>
              <a:rPr lang="de-DE" b="1" i="1" dirty="0" smtClean="0">
                <a:solidFill>
                  <a:srgbClr val="FF3300"/>
                </a:solidFill>
                <a:latin typeface="Calibri"/>
                <a:cs typeface="Calibri"/>
              </a:rPr>
              <a:t> </a:t>
            </a:r>
            <a:r>
              <a:rPr lang="de-DE" b="1" i="1" dirty="0" err="1" smtClean="0">
                <a:solidFill>
                  <a:srgbClr val="FF3300"/>
                </a:solidFill>
                <a:latin typeface="Calibri"/>
                <a:cs typeface="Calibri"/>
              </a:rPr>
              <a:t>bacteria</a:t>
            </a:r>
            <a:endParaRPr lang="de-DE" b="1" i="1" dirty="0">
              <a:solidFill>
                <a:srgbClr val="FF3300"/>
              </a:solidFill>
              <a:latin typeface="Calibri"/>
              <a:cs typeface="Calibri"/>
            </a:endParaRPr>
          </a:p>
        </p:txBody>
      </p:sp>
      <p:sp>
        <p:nvSpPr>
          <p:cNvPr id="273414" name="Rectangle 6"/>
          <p:cNvSpPr>
            <a:spLocks noChangeArrowheads="1"/>
          </p:cNvSpPr>
          <p:nvPr/>
        </p:nvSpPr>
        <p:spPr bwMode="auto">
          <a:xfrm>
            <a:off x="533400" y="7620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latin typeface="Tahoma" charset="0"/>
              </a:rPr>
              <a:t>Answer </a:t>
            </a:r>
            <a:r>
              <a:rPr lang="en-GB" sz="3200" b="1" dirty="0" smtClean="0">
                <a:solidFill>
                  <a:srgbClr val="333399"/>
                </a:solidFill>
                <a:effectLst>
                  <a:outerShdw blurRad="38100" dist="38100" dir="2700000" algn="tl">
                    <a:srgbClr val="DDDDDD"/>
                  </a:outerShdw>
                </a:effectLst>
                <a:latin typeface="Tahoma" charset="0"/>
              </a:rPr>
              <a:t>brain challenge </a:t>
            </a:r>
            <a:r>
              <a:rPr lang="en-GB" sz="3200" b="1" dirty="0">
                <a:solidFill>
                  <a:srgbClr val="333399"/>
                </a:solidFill>
                <a:effectLst>
                  <a:outerShdw blurRad="38100" dist="38100" dir="2700000" algn="tl">
                    <a:srgbClr val="DDDDDD"/>
                  </a:outerShdw>
                </a:effectLst>
                <a:latin typeface="Tahoma" charset="0"/>
              </a:rPr>
              <a:t>3</a:t>
            </a:r>
            <a:r>
              <a:rPr lang="en-US" sz="3200" b="1" dirty="0">
                <a:solidFill>
                  <a:srgbClr val="333399"/>
                </a:solidFill>
                <a:effectLst>
                  <a:outerShdw blurRad="38100" dist="38100" dir="2700000" algn="tl">
                    <a:srgbClr val="DDDDDD"/>
                  </a:outerShdw>
                </a:effectLst>
                <a:latin typeface="Tahoma" charset="0"/>
              </a:rPr>
              <a:t> ?</a:t>
            </a:r>
            <a:endParaRPr lang="en-GB" sz="3200" b="1" dirty="0">
              <a:solidFill>
                <a:srgbClr val="333399"/>
              </a:solidFill>
              <a:effectLst>
                <a:outerShdw blurRad="38100" dist="38100" dir="2700000" algn="tl">
                  <a:srgbClr val="DDDDDD"/>
                </a:outerShdw>
              </a:effectLst>
              <a:latin typeface="Tahoma" charset="0"/>
            </a:endParaRPr>
          </a:p>
        </p:txBody>
      </p:sp>
      <p:sp>
        <p:nvSpPr>
          <p:cNvPr id="5" name="Rectangle 7"/>
          <p:cNvSpPr>
            <a:spLocks noChangeArrowheads="1"/>
          </p:cNvSpPr>
          <p:nvPr/>
        </p:nvSpPr>
        <p:spPr bwMode="auto">
          <a:xfrm>
            <a:off x="617538" y="1988840"/>
            <a:ext cx="8145462" cy="275767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err="1">
                <a:solidFill>
                  <a:schemeClr val="tx1"/>
                </a:solidFill>
                <a:latin typeface="Calibri"/>
                <a:cs typeface="Calibri"/>
              </a:rPr>
              <a:t>Köbi</a:t>
            </a:r>
            <a:r>
              <a:rPr lang="en-US" dirty="0">
                <a:solidFill>
                  <a:schemeClr val="tx1"/>
                </a:solidFill>
                <a:latin typeface="Calibri"/>
                <a:cs typeface="Calibri"/>
              </a:rPr>
              <a:t> asks his professor if he </a:t>
            </a:r>
            <a:r>
              <a:rPr lang="en-US" dirty="0" smtClean="0">
                <a:solidFill>
                  <a:schemeClr val="tx1"/>
                </a:solidFill>
                <a:latin typeface="Calibri"/>
                <a:cs typeface="Calibri"/>
              </a:rPr>
              <a:t>again needs </a:t>
            </a:r>
            <a:r>
              <a:rPr lang="en-US" dirty="0">
                <a:solidFill>
                  <a:schemeClr val="tx1"/>
                </a:solidFill>
                <a:latin typeface="Calibri"/>
                <a:cs typeface="Calibri"/>
              </a:rPr>
              <a:t>to add X-Gal and ampicillin for </a:t>
            </a:r>
            <a:r>
              <a:rPr lang="en-US" dirty="0" smtClean="0">
                <a:solidFill>
                  <a:schemeClr val="tx1"/>
                </a:solidFill>
                <a:latin typeface="Calibri"/>
                <a:cs typeface="Calibri"/>
              </a:rPr>
              <a:t>further cultivation of insulin-producing bacteria. The professors answer: “</a:t>
            </a:r>
            <a:r>
              <a:rPr lang="en-US" dirty="0">
                <a:solidFill>
                  <a:schemeClr val="tx1"/>
                </a:solidFill>
                <a:latin typeface="Calibri"/>
                <a:cs typeface="Calibri"/>
              </a:rPr>
              <a:t>Put ampicillin in the medium in any case, but you can leave out the X-Gal.”</a:t>
            </a:r>
          </a:p>
          <a:p>
            <a:endParaRPr lang="en-US" dirty="0" smtClean="0">
              <a:solidFill>
                <a:schemeClr val="tx1"/>
              </a:solidFill>
              <a:latin typeface="Calibri"/>
              <a:cs typeface="Calibri"/>
            </a:endParaRPr>
          </a:p>
          <a:p>
            <a:r>
              <a:rPr lang="en-US" dirty="0" smtClean="0">
                <a:solidFill>
                  <a:schemeClr val="tx1"/>
                </a:solidFill>
                <a:latin typeface="Calibri"/>
                <a:cs typeface="Calibri"/>
              </a:rPr>
              <a:t>Why </a:t>
            </a:r>
            <a:r>
              <a:rPr lang="en-US" dirty="0">
                <a:solidFill>
                  <a:schemeClr val="tx1"/>
                </a:solidFill>
                <a:latin typeface="Calibri"/>
                <a:cs typeface="Calibri"/>
              </a:rPr>
              <a:t>is it - for further amplification of transformed </a:t>
            </a:r>
            <a:r>
              <a:rPr lang="en-US" dirty="0" smtClean="0">
                <a:solidFill>
                  <a:schemeClr val="tx1"/>
                </a:solidFill>
                <a:latin typeface="Calibri"/>
                <a:cs typeface="Calibri"/>
              </a:rPr>
              <a:t>bacteria - </a:t>
            </a:r>
            <a:r>
              <a:rPr lang="en-US" dirty="0">
                <a:solidFill>
                  <a:schemeClr val="tx1"/>
                </a:solidFill>
                <a:latin typeface="Calibri"/>
                <a:cs typeface="Calibri"/>
              </a:rPr>
              <a:t>more important to </a:t>
            </a:r>
            <a:r>
              <a:rPr lang="en-US" dirty="0" smtClean="0">
                <a:solidFill>
                  <a:schemeClr val="tx1"/>
                </a:solidFill>
                <a:latin typeface="Calibri"/>
                <a:cs typeface="Calibri"/>
              </a:rPr>
              <a:t>add </a:t>
            </a:r>
            <a:r>
              <a:rPr lang="en-US" dirty="0">
                <a:solidFill>
                  <a:schemeClr val="tx1"/>
                </a:solidFill>
                <a:latin typeface="Calibri"/>
                <a:cs typeface="Calibri"/>
              </a:rPr>
              <a:t>ampicillin in the medium </a:t>
            </a:r>
            <a:r>
              <a:rPr lang="en-US" dirty="0" smtClean="0">
                <a:solidFill>
                  <a:schemeClr val="tx1"/>
                </a:solidFill>
                <a:latin typeface="Calibri"/>
                <a:cs typeface="Calibri"/>
              </a:rPr>
              <a:t>(and not X</a:t>
            </a:r>
            <a:r>
              <a:rPr lang="en-US" dirty="0">
                <a:solidFill>
                  <a:schemeClr val="tx1"/>
                </a:solidFill>
                <a:latin typeface="Calibri"/>
                <a:cs typeface="Calibri"/>
              </a:rPr>
              <a:t>-</a:t>
            </a:r>
            <a:r>
              <a:rPr lang="en-US" dirty="0" smtClean="0">
                <a:solidFill>
                  <a:schemeClr val="tx1"/>
                </a:solidFill>
                <a:latin typeface="Calibri"/>
                <a:cs typeface="Calibri"/>
              </a:rPr>
              <a:t>Gal) ? </a:t>
            </a:r>
            <a:endParaRPr lang="en-US" dirty="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9" name="Rectangle 5"/>
          <p:cNvSpPr>
            <a:spLocks noChangeArrowheads="1"/>
          </p:cNvSpPr>
          <p:nvPr/>
        </p:nvSpPr>
        <p:spPr bwMode="auto">
          <a:xfrm>
            <a:off x="1249363" y="1027113"/>
            <a:ext cx="6512119"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dirty="0">
                <a:solidFill>
                  <a:schemeClr val="tx1"/>
                </a:solidFill>
                <a:latin typeface="Calibri"/>
                <a:cs typeface="Calibri"/>
              </a:rPr>
              <a:t>P</a:t>
            </a:r>
            <a:r>
              <a:rPr lang="en-US" b="1" dirty="0" smtClean="0">
                <a:solidFill>
                  <a:schemeClr val="tx1"/>
                </a:solidFill>
                <a:latin typeface="Calibri"/>
                <a:cs typeface="Calibri"/>
              </a:rPr>
              <a:t>art </a:t>
            </a:r>
            <a:r>
              <a:rPr lang="en-US" b="1" dirty="0">
                <a:solidFill>
                  <a:schemeClr val="tx1"/>
                </a:solidFill>
                <a:latin typeface="Calibri"/>
                <a:cs typeface="Calibri"/>
              </a:rPr>
              <a:t>2: blue white test (experiment for selection)</a:t>
            </a:r>
          </a:p>
        </p:txBody>
      </p:sp>
      <p:sp>
        <p:nvSpPr>
          <p:cNvPr id="144390" name="Rectangle 6"/>
          <p:cNvSpPr>
            <a:spLocks noChangeArrowheads="1"/>
          </p:cNvSpPr>
          <p:nvPr/>
        </p:nvSpPr>
        <p:spPr bwMode="auto">
          <a:xfrm>
            <a:off x="533400" y="1731963"/>
            <a:ext cx="8153400" cy="408727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a:solidFill>
                  <a:schemeClr val="tx1"/>
                </a:solidFill>
                <a:latin typeface="Calibri"/>
                <a:cs typeface="Calibri"/>
              </a:rPr>
              <a:t>10. </a:t>
            </a:r>
            <a:r>
              <a:rPr lang="en-US" dirty="0" smtClean="0">
                <a:solidFill>
                  <a:schemeClr val="tx1"/>
                </a:solidFill>
                <a:latin typeface="Calibri"/>
                <a:cs typeface="Calibri"/>
              </a:rPr>
              <a:t>After the </a:t>
            </a:r>
            <a:r>
              <a:rPr lang="en-US" dirty="0">
                <a:solidFill>
                  <a:schemeClr val="tx1"/>
                </a:solidFill>
                <a:latin typeface="Calibri"/>
                <a:cs typeface="Calibri"/>
              </a:rPr>
              <a:t>incubation </a:t>
            </a:r>
            <a:r>
              <a:rPr lang="en-US" dirty="0" smtClean="0">
                <a:solidFill>
                  <a:schemeClr val="tx1"/>
                </a:solidFill>
                <a:latin typeface="Calibri"/>
                <a:cs typeface="Calibri"/>
              </a:rPr>
              <a:t>time, </a:t>
            </a:r>
            <a:r>
              <a:rPr lang="en-US" dirty="0">
                <a:solidFill>
                  <a:schemeClr val="tx1"/>
                </a:solidFill>
                <a:latin typeface="Calibri"/>
                <a:cs typeface="Calibri"/>
              </a:rPr>
              <a:t>mix the suspension of </a:t>
            </a:r>
            <a:r>
              <a:rPr lang="en-US" dirty="0" err="1">
                <a:solidFill>
                  <a:schemeClr val="tx1"/>
                </a:solidFill>
                <a:latin typeface="Calibri"/>
                <a:cs typeface="Calibri"/>
              </a:rPr>
              <a:t>tranformed</a:t>
            </a:r>
            <a:r>
              <a:rPr lang="en-US" dirty="0">
                <a:solidFill>
                  <a:schemeClr val="tx1"/>
                </a:solidFill>
                <a:latin typeface="Calibri"/>
                <a:cs typeface="Calibri"/>
              </a:rPr>
              <a:t> bacteria (1 to 3) and the control (4) shortly by using a </a:t>
            </a:r>
            <a:r>
              <a:rPr lang="en-US" dirty="0" err="1">
                <a:solidFill>
                  <a:schemeClr val="tx1"/>
                </a:solidFill>
                <a:latin typeface="Calibri"/>
                <a:cs typeface="Calibri"/>
              </a:rPr>
              <a:t>vortexer</a:t>
            </a:r>
            <a:r>
              <a:rPr lang="en-US" dirty="0">
                <a:solidFill>
                  <a:schemeClr val="tx1"/>
                </a:solidFill>
                <a:latin typeface="Calibri"/>
                <a:cs typeface="Calibri"/>
              </a:rPr>
              <a:t>.</a:t>
            </a:r>
          </a:p>
          <a:p>
            <a:endParaRPr lang="en-US" dirty="0">
              <a:solidFill>
                <a:schemeClr val="tx1"/>
              </a:solidFill>
              <a:latin typeface="Calibri"/>
              <a:cs typeface="Calibri"/>
            </a:endParaRPr>
          </a:p>
          <a:p>
            <a:r>
              <a:rPr lang="en-US" dirty="0">
                <a:solidFill>
                  <a:schemeClr val="tx1"/>
                </a:solidFill>
                <a:latin typeface="Calibri"/>
                <a:cs typeface="Calibri"/>
              </a:rPr>
              <a:t>11. Take </a:t>
            </a:r>
            <a:r>
              <a:rPr lang="en-US" dirty="0" smtClean="0">
                <a:solidFill>
                  <a:schemeClr val="tx1"/>
                </a:solidFill>
                <a:latin typeface="Calibri"/>
                <a:cs typeface="Calibri"/>
              </a:rPr>
              <a:t>200 </a:t>
            </a:r>
            <a:r>
              <a:rPr lang="en-US" dirty="0">
                <a:solidFill>
                  <a:schemeClr val="tx1"/>
                </a:solidFill>
                <a:latin typeface="Calibri"/>
                <a:cs typeface="Calibri"/>
              </a:rPr>
              <a:t>µl bacteria suspension from each reaction tube 1 to 4 and plate it like in step 8 on plates 1 to 4 (amp+). </a:t>
            </a:r>
          </a:p>
          <a:p>
            <a:r>
              <a:rPr lang="en-US" dirty="0">
                <a:solidFill>
                  <a:schemeClr val="tx1"/>
                </a:solidFill>
                <a:latin typeface="Calibri"/>
                <a:cs typeface="Calibri"/>
              </a:rPr>
              <a:t>Important: </a:t>
            </a:r>
            <a:r>
              <a:rPr lang="en-US" dirty="0" smtClean="0">
                <a:solidFill>
                  <a:schemeClr val="tx1"/>
                </a:solidFill>
                <a:latin typeface="Calibri"/>
                <a:cs typeface="Calibri"/>
              </a:rPr>
              <a:t>Before </a:t>
            </a:r>
            <a:r>
              <a:rPr lang="en-US" dirty="0">
                <a:solidFill>
                  <a:schemeClr val="tx1"/>
                </a:solidFill>
                <a:latin typeface="Calibri"/>
                <a:cs typeface="Calibri"/>
              </a:rPr>
              <a:t>and after each streaking </a:t>
            </a:r>
            <a:r>
              <a:rPr lang="en-US" dirty="0" smtClean="0">
                <a:solidFill>
                  <a:schemeClr val="tx1"/>
                </a:solidFill>
                <a:latin typeface="Calibri"/>
                <a:cs typeface="Calibri"/>
              </a:rPr>
              <a:t>step, </a:t>
            </a:r>
            <a:r>
              <a:rPr lang="en-US" dirty="0">
                <a:solidFill>
                  <a:schemeClr val="tx1"/>
                </a:solidFill>
                <a:latin typeface="Calibri"/>
                <a:cs typeface="Calibri"/>
              </a:rPr>
              <a:t>clean the </a:t>
            </a:r>
            <a:r>
              <a:rPr lang="en-US" dirty="0" err="1">
                <a:solidFill>
                  <a:schemeClr val="tx1"/>
                </a:solidFill>
                <a:latin typeface="Calibri"/>
                <a:cs typeface="Calibri"/>
              </a:rPr>
              <a:t>Drigalski</a:t>
            </a:r>
            <a:r>
              <a:rPr lang="en-US" dirty="0">
                <a:solidFill>
                  <a:schemeClr val="tx1"/>
                </a:solidFill>
                <a:latin typeface="Calibri"/>
                <a:cs typeface="Calibri"/>
              </a:rPr>
              <a:t> spatula with ethanol and flame!</a:t>
            </a:r>
          </a:p>
          <a:p>
            <a:r>
              <a:rPr lang="en-US" dirty="0">
                <a:solidFill>
                  <a:schemeClr val="tx1"/>
                </a:solidFill>
                <a:latin typeface="Calibri"/>
                <a:cs typeface="Calibri"/>
              </a:rPr>
              <a:t>On plate 5 (amp-</a:t>
            </a:r>
            <a:r>
              <a:rPr lang="en-US">
                <a:solidFill>
                  <a:schemeClr val="tx1"/>
                </a:solidFill>
                <a:latin typeface="Calibri"/>
                <a:cs typeface="Calibri"/>
              </a:rPr>
              <a:t>) </a:t>
            </a:r>
            <a:r>
              <a:rPr lang="en-US" smtClean="0">
                <a:solidFill>
                  <a:schemeClr val="tx1"/>
                </a:solidFill>
                <a:latin typeface="Calibri"/>
                <a:cs typeface="Calibri"/>
              </a:rPr>
              <a:t>plate</a:t>
            </a:r>
            <a:r>
              <a:rPr lang="en-US" smtClean="0">
                <a:solidFill>
                  <a:schemeClr val="tx1"/>
                </a:solidFill>
                <a:latin typeface="Calibri"/>
                <a:cs typeface="Calibri"/>
              </a:rPr>
              <a:t> </a:t>
            </a:r>
            <a:r>
              <a:rPr lang="en-US" dirty="0">
                <a:solidFill>
                  <a:schemeClr val="tx1"/>
                </a:solidFill>
                <a:latin typeface="Calibri"/>
                <a:cs typeface="Calibri"/>
              </a:rPr>
              <a:t>again </a:t>
            </a:r>
            <a:r>
              <a:rPr lang="en-US" dirty="0" smtClean="0">
                <a:solidFill>
                  <a:schemeClr val="tx1"/>
                </a:solidFill>
                <a:latin typeface="Calibri"/>
                <a:cs typeface="Calibri"/>
              </a:rPr>
              <a:t>200 </a:t>
            </a:r>
            <a:r>
              <a:rPr lang="en-US" dirty="0">
                <a:solidFill>
                  <a:schemeClr val="tx1"/>
                </a:solidFill>
                <a:latin typeface="Calibri"/>
                <a:cs typeface="Calibri"/>
              </a:rPr>
              <a:t>µl bacteria suspension from reaction tube 4.</a:t>
            </a:r>
          </a:p>
          <a:p>
            <a:endParaRPr lang="en-US" dirty="0">
              <a:solidFill>
                <a:schemeClr val="tx1"/>
              </a:solidFill>
              <a:latin typeface="Calibri"/>
              <a:cs typeface="Calibri"/>
            </a:endParaRPr>
          </a:p>
          <a:p>
            <a:r>
              <a:rPr lang="en-US" dirty="0">
                <a:solidFill>
                  <a:schemeClr val="tx1"/>
                </a:solidFill>
                <a:latin typeface="Calibri"/>
                <a:cs typeface="Calibri"/>
              </a:rPr>
              <a:t>12. Wrap the plates with “</a:t>
            </a:r>
            <a:r>
              <a:rPr lang="en-US" dirty="0" err="1">
                <a:solidFill>
                  <a:schemeClr val="tx1"/>
                </a:solidFill>
                <a:latin typeface="Calibri"/>
                <a:cs typeface="Calibri"/>
              </a:rPr>
              <a:t>parafilm</a:t>
            </a:r>
            <a:r>
              <a:rPr lang="en-US" dirty="0">
                <a:solidFill>
                  <a:schemeClr val="tx1"/>
                </a:solidFill>
                <a:latin typeface="Calibri"/>
                <a:cs typeface="Calibri"/>
              </a:rPr>
              <a:t>” and put them over night upside down in the incubator at 37°C.</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6" name="Picture 4"/>
          <p:cNvPicPr>
            <a:picLocks noChangeAspect="1" noChangeArrowheads="1"/>
          </p:cNvPicPr>
          <p:nvPr/>
        </p:nvPicPr>
        <p:blipFill>
          <a:blip r:embed="rId3">
            <a:extLst>
              <a:ext uri="{28A0092B-C50C-407E-A947-70E740481C1C}">
                <a14:useLocalDpi xmlns:a14="http://schemas.microsoft.com/office/drawing/2010/main" val="0"/>
              </a:ext>
            </a:extLst>
          </a:blip>
          <a:srcRect l="9435" t="7423" r="5661"/>
          <a:stretch>
            <a:fillRect/>
          </a:stretch>
        </p:blipFill>
        <p:spPr bwMode="auto">
          <a:xfrm>
            <a:off x="1295400" y="3232150"/>
            <a:ext cx="381000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6440" name="Rectangle 8"/>
          <p:cNvSpPr>
            <a:spLocks noChangeArrowheads="1"/>
          </p:cNvSpPr>
          <p:nvPr/>
        </p:nvSpPr>
        <p:spPr bwMode="auto">
          <a:xfrm>
            <a:off x="1249363" y="1103313"/>
            <a:ext cx="6419996" cy="430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dirty="0">
                <a:solidFill>
                  <a:schemeClr val="tx1"/>
                </a:solidFill>
                <a:latin typeface="Calibri"/>
                <a:cs typeface="Calibri"/>
              </a:rPr>
              <a:t>P</a:t>
            </a:r>
            <a:r>
              <a:rPr lang="en-US" b="1" dirty="0" smtClean="0">
                <a:solidFill>
                  <a:schemeClr val="tx1"/>
                </a:solidFill>
                <a:latin typeface="Calibri"/>
                <a:cs typeface="Calibri"/>
              </a:rPr>
              <a:t>art </a:t>
            </a:r>
            <a:r>
              <a:rPr lang="en-US" b="1" dirty="0">
                <a:solidFill>
                  <a:schemeClr val="tx1"/>
                </a:solidFill>
                <a:latin typeface="Calibri"/>
                <a:cs typeface="Calibri"/>
              </a:rPr>
              <a:t>2: blue white test (experiment for selection)</a:t>
            </a:r>
          </a:p>
        </p:txBody>
      </p:sp>
      <p:sp>
        <p:nvSpPr>
          <p:cNvPr id="146441" name="Rectangle 9"/>
          <p:cNvSpPr>
            <a:spLocks noChangeArrowheads="1"/>
          </p:cNvSpPr>
          <p:nvPr/>
        </p:nvSpPr>
        <p:spPr bwMode="auto">
          <a:xfrm>
            <a:off x="762000" y="1905000"/>
            <a:ext cx="7086600" cy="76328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solidFill>
                  <a:schemeClr val="tx1"/>
                </a:solidFill>
                <a:latin typeface="Calibri"/>
                <a:cs typeface="Calibri"/>
              </a:rPr>
              <a:t>12. Wrap the plates with “parafilm” and put them over night upside down in the incubator at 37°C.</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xfrm>
            <a:off x="685800" y="609600"/>
            <a:ext cx="7772400" cy="1143000"/>
          </a:xfrm>
          <a:ln/>
        </p:spPr>
        <p:txBody>
          <a:body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effectLst>
                  <a:outerShdw blurRad="38100" dist="38100" dir="2700000" algn="tl">
                    <a:srgbClr val="DDDDDD"/>
                  </a:outerShdw>
                </a:effectLst>
              </a:rPr>
              <a:t/>
            </a:r>
            <a:br>
              <a:rPr lang="en-GB" sz="3200" b="1" dirty="0">
                <a:effectLst>
                  <a:outerShdw blurRad="38100" dist="38100" dir="2700000" algn="tl">
                    <a:srgbClr val="DDDDDD"/>
                  </a:outerShdw>
                </a:effectLst>
              </a:rPr>
            </a:br>
            <a:r>
              <a:rPr lang="en-GB" sz="3200" b="1" dirty="0" smtClean="0">
                <a:solidFill>
                  <a:srgbClr val="333399"/>
                </a:solidFill>
                <a:effectLst>
                  <a:outerShdw blurRad="38100" dist="38100" dir="2700000" algn="tl">
                    <a:srgbClr val="DDDDDD"/>
                  </a:outerShdw>
                </a:effectLst>
                <a:latin typeface="Calibri"/>
                <a:cs typeface="Calibri"/>
              </a:rPr>
              <a:t>Schedule</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318467" name="Rectangle 3"/>
          <p:cNvSpPr>
            <a:spLocks noGrp="1" noChangeArrowheads="1"/>
          </p:cNvSpPr>
          <p:nvPr>
            <p:ph type="body" idx="1"/>
          </p:nvPr>
        </p:nvSpPr>
        <p:spPr>
          <a:xfrm>
            <a:off x="762000" y="1676400"/>
            <a:ext cx="7924800" cy="4495800"/>
          </a:xfrm>
          <a:ln/>
        </p:spPr>
        <p:txBody>
          <a:bodyPr/>
          <a:lstStyle/>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en-GB" sz="2000" b="1" dirty="0">
                <a:latin typeface="Calibri"/>
                <a:cs typeface="Calibri"/>
              </a:rPr>
              <a:t>I</a:t>
            </a:r>
            <a:r>
              <a:rPr lang="en-GB" sz="2000" b="1" dirty="0" smtClean="0">
                <a:latin typeface="Calibri"/>
                <a:cs typeface="Calibri"/>
              </a:rPr>
              <a:t>ntroduction </a:t>
            </a:r>
            <a:r>
              <a:rPr lang="en-GB" sz="2000" b="1" dirty="0">
                <a:latin typeface="Calibri"/>
                <a:cs typeface="Calibri"/>
              </a:rPr>
              <a:t>					</a:t>
            </a:r>
            <a:r>
              <a:rPr lang="en-GB" sz="2000" b="1" dirty="0" smtClean="0">
                <a:latin typeface="Calibri"/>
                <a:cs typeface="Calibri"/>
              </a:rPr>
              <a:t>	</a:t>
            </a:r>
            <a:r>
              <a:rPr lang="de-CH" sz="2000" b="1" dirty="0" smtClean="0">
                <a:latin typeface="Calibri"/>
                <a:cs typeface="Calibri"/>
              </a:rPr>
              <a:t>09:00</a:t>
            </a: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de-DE" sz="2000" b="1" i="1" dirty="0" err="1">
                <a:latin typeface="Calibri"/>
                <a:cs typeface="Calibri"/>
              </a:rPr>
              <a:t>Practical</a:t>
            </a:r>
            <a:r>
              <a:rPr lang="de-DE" sz="2000" b="1" i="1" dirty="0">
                <a:latin typeface="Calibri"/>
                <a:cs typeface="Calibri"/>
              </a:rPr>
              <a:t> </a:t>
            </a:r>
            <a:r>
              <a:rPr lang="de-DE" sz="2000" b="1" i="1" dirty="0" err="1">
                <a:latin typeface="Calibri"/>
                <a:cs typeface="Calibri"/>
              </a:rPr>
              <a:t>part</a:t>
            </a:r>
            <a:r>
              <a:rPr lang="de-CH" sz="2000" b="1" i="1" dirty="0">
                <a:latin typeface="Calibri"/>
                <a:cs typeface="Calibri"/>
              </a:rPr>
              <a:t>: </a:t>
            </a:r>
            <a:r>
              <a:rPr lang="en-GB" sz="2000" b="1" i="1" dirty="0">
                <a:latin typeface="Calibri"/>
                <a:cs typeface="Calibri"/>
              </a:rPr>
              <a:t>pipetting exercise</a:t>
            </a:r>
            <a:r>
              <a:rPr lang="en-GB" sz="2000" b="1" dirty="0">
                <a:latin typeface="Calibri"/>
                <a:cs typeface="Calibri"/>
              </a:rPr>
              <a:t> 	</a:t>
            </a:r>
            <a:endParaRPr lang="en-GB" sz="2000" b="1" dirty="0" smtClean="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en-GB" sz="2000" b="1" dirty="0" smtClean="0">
                <a:latin typeface="Calibri"/>
                <a:cs typeface="Calibri"/>
              </a:rPr>
              <a:t>Theoretical part</a:t>
            </a:r>
            <a:r>
              <a:rPr lang="en-GB" sz="2000" b="1" dirty="0">
                <a:latin typeface="Calibri"/>
                <a:cs typeface="Calibri"/>
              </a:rPr>
              <a:t>							</a:t>
            </a:r>
            <a:endParaRPr lang="en-GB" sz="2000" b="1" dirty="0" smtClean="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de-DE" sz="2000" b="1" i="1" dirty="0" err="1">
                <a:latin typeface="Calibri"/>
                <a:cs typeface="Calibri"/>
              </a:rPr>
              <a:t>Practical</a:t>
            </a:r>
            <a:r>
              <a:rPr lang="de-DE" sz="2000" b="1" i="1" dirty="0">
                <a:latin typeface="Calibri"/>
                <a:cs typeface="Calibri"/>
              </a:rPr>
              <a:t> </a:t>
            </a:r>
            <a:r>
              <a:rPr lang="de-DE" sz="2000" b="1" i="1" dirty="0" err="1">
                <a:latin typeface="Calibri"/>
                <a:cs typeface="Calibri"/>
              </a:rPr>
              <a:t>part</a:t>
            </a:r>
            <a:r>
              <a:rPr lang="de-CH" sz="2000" b="1" i="1" dirty="0">
                <a:latin typeface="Calibri"/>
                <a:cs typeface="Calibri"/>
              </a:rPr>
              <a:t>: </a:t>
            </a: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de-CH" sz="2000" b="1" i="1" dirty="0">
                <a:latin typeface="Calibri"/>
                <a:cs typeface="Calibri"/>
              </a:rPr>
              <a:t>Experiment I -Transformation</a:t>
            </a:r>
            <a:r>
              <a:rPr lang="en-GB" sz="2000" b="1" i="1" dirty="0">
                <a:latin typeface="Calibri"/>
                <a:cs typeface="Calibri"/>
              </a:rPr>
              <a:t>	</a:t>
            </a:r>
            <a:r>
              <a:rPr lang="en-GB" sz="2000" b="1" dirty="0">
                <a:latin typeface="Calibri"/>
                <a:cs typeface="Calibri"/>
              </a:rPr>
              <a:t>	</a:t>
            </a:r>
            <a:endParaRPr lang="en-GB" sz="2000" b="1" dirty="0" smtClean="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en-GB" sz="2000" b="1" dirty="0">
                <a:latin typeface="Calibri"/>
                <a:cs typeface="Calibri"/>
              </a:rPr>
              <a:t>break							</a:t>
            </a:r>
            <a:r>
              <a:rPr lang="en-GB" sz="2000" b="1" dirty="0" smtClean="0">
                <a:latin typeface="Calibri"/>
                <a:cs typeface="Calibri"/>
              </a:rPr>
              <a:t>	</a:t>
            </a:r>
            <a:r>
              <a:rPr lang="de-CH" sz="2000" b="1" dirty="0" smtClean="0">
                <a:latin typeface="Calibri"/>
                <a:cs typeface="Calibri"/>
              </a:rPr>
              <a:t>10:15 (15 min)</a:t>
            </a: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de-CH" sz="2000" b="1" i="1" dirty="0" err="1">
                <a:latin typeface="Calibri"/>
                <a:cs typeface="Calibri"/>
              </a:rPr>
              <a:t>Practical</a:t>
            </a:r>
            <a:r>
              <a:rPr lang="de-CH" sz="2000" b="1" i="1" dirty="0">
                <a:latin typeface="Calibri"/>
                <a:cs typeface="Calibri"/>
              </a:rPr>
              <a:t> </a:t>
            </a:r>
            <a:r>
              <a:rPr lang="de-CH" sz="2000" b="1" i="1" dirty="0" err="1">
                <a:latin typeface="Calibri"/>
                <a:cs typeface="Calibri"/>
              </a:rPr>
              <a:t>part</a:t>
            </a:r>
            <a:r>
              <a:rPr lang="de-CH" sz="2000" b="1" i="1" dirty="0">
                <a:latin typeface="Calibri"/>
                <a:cs typeface="Calibri"/>
              </a:rPr>
              <a:t>: </a:t>
            </a: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de-CH" sz="2000" b="1" i="1" dirty="0">
                <a:latin typeface="Calibri"/>
                <a:cs typeface="Calibri"/>
              </a:rPr>
              <a:t>Experiment II - </a:t>
            </a:r>
            <a:r>
              <a:rPr lang="de-CH" sz="2000" b="1" dirty="0" err="1">
                <a:latin typeface="Calibri"/>
                <a:cs typeface="Calibri"/>
              </a:rPr>
              <a:t>Selection</a:t>
            </a:r>
            <a:r>
              <a:rPr lang="en-GB" sz="2000" b="1" dirty="0">
                <a:latin typeface="Calibri"/>
                <a:cs typeface="Calibri"/>
              </a:rPr>
              <a:t>		</a:t>
            </a:r>
            <a:r>
              <a:rPr lang="de-CH" sz="2000" b="1" dirty="0">
                <a:latin typeface="Calibri"/>
                <a:cs typeface="Calibri"/>
              </a:rPr>
              <a:t>	</a:t>
            </a:r>
            <a:r>
              <a:rPr lang="de-CH" sz="2000" b="1" dirty="0" smtClean="0">
                <a:latin typeface="Calibri"/>
                <a:cs typeface="Calibri"/>
              </a:rPr>
              <a:t>	</a:t>
            </a: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a:p>
            <a:pPr lvl="2">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r>
              <a:rPr lang="en-GB" sz="2000" b="1" dirty="0" smtClean="0">
                <a:latin typeface="Calibri"/>
                <a:cs typeface="Calibri"/>
              </a:rPr>
              <a:t>Analysis</a:t>
            </a:r>
            <a:r>
              <a:rPr lang="en-GB" sz="2000" b="1" dirty="0">
                <a:latin typeface="Calibri"/>
                <a:cs typeface="Calibri"/>
              </a:rPr>
              <a:t>							</a:t>
            </a:r>
            <a:r>
              <a:rPr lang="en-GB" sz="2000" b="1" dirty="0" smtClean="0">
                <a:latin typeface="Calibri"/>
                <a:cs typeface="Calibri"/>
              </a:rPr>
              <a:t>	12:00</a:t>
            </a:r>
            <a:endParaRPr lang="en-GB" sz="2000" b="1" dirty="0">
              <a:latin typeface="Calibri"/>
              <a:cs typeface="Calibri"/>
            </a:endParaRPr>
          </a:p>
          <a:p>
            <a:pPr algn="ctr">
              <a:lnSpc>
                <a:spcPct val="80000"/>
              </a:lnSpc>
              <a:spcBef>
                <a:spcPts val="300"/>
              </a:spcBef>
              <a:buFont typeface="Times New Roman" charset="0"/>
              <a:buNone/>
              <a:tabLst>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 pos="9882188" algn="l"/>
              </a:tabLst>
            </a:pPr>
            <a:endParaRPr lang="en-GB" sz="2000" b="1" dirty="0">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685800" y="6096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a:solidFill>
                  <a:srgbClr val="333399"/>
                </a:solidFill>
                <a:latin typeface="Calibri"/>
                <a:cs typeface="Calibri"/>
              </a:rPr>
              <a:t/>
            </a:r>
            <a:br>
              <a:rPr lang="en-GB" sz="3200" dirty="0">
                <a:solidFill>
                  <a:srgbClr val="333399"/>
                </a:solidFill>
                <a:latin typeface="Calibri"/>
                <a:cs typeface="Calibri"/>
              </a:rPr>
            </a:br>
            <a:r>
              <a:rPr lang="en-GB" sz="3200" b="1" dirty="0">
                <a:solidFill>
                  <a:srgbClr val="333399"/>
                </a:solidFill>
                <a:effectLst>
                  <a:outerShdw blurRad="38100" dist="38100" dir="2700000" algn="tl">
                    <a:srgbClr val="DDDDDD"/>
                  </a:outerShdw>
                </a:effectLst>
                <a:latin typeface="Calibri"/>
                <a:cs typeface="Calibri"/>
              </a:rPr>
              <a:t>Analysis: see</a:t>
            </a:r>
            <a:r>
              <a:rPr lang="de-DE" sz="3200" b="1" dirty="0">
                <a:solidFill>
                  <a:srgbClr val="333399"/>
                </a:solidFill>
                <a:effectLst>
                  <a:outerShdw blurRad="38100" dist="38100" dir="2700000" algn="tl">
                    <a:srgbClr val="DDDDDD"/>
                  </a:outerShdw>
                </a:effectLst>
                <a:latin typeface="Calibri"/>
                <a:cs typeface="Calibri"/>
              </a:rPr>
              <a:t> Handout</a:t>
            </a:r>
            <a:r>
              <a:rPr lang="en-GB" sz="3200" b="1" dirty="0">
                <a:solidFill>
                  <a:srgbClr val="333399"/>
                </a:solidFill>
                <a:effectLst>
                  <a:outerShdw blurRad="38100" dist="38100" dir="2700000" algn="tl">
                    <a:srgbClr val="DDDDDD"/>
                  </a:outerShdw>
                </a:effectLst>
                <a:latin typeface="Calibri"/>
                <a:cs typeface="Calibri"/>
              </a:rPr>
              <a:t> </a:t>
            </a:r>
          </a:p>
        </p:txBody>
      </p:sp>
      <p:sp>
        <p:nvSpPr>
          <p:cNvPr id="148497" name="Freeform 17"/>
          <p:cNvSpPr>
            <a:spLocks/>
          </p:cNvSpPr>
          <p:nvPr/>
        </p:nvSpPr>
        <p:spPr bwMode="auto">
          <a:xfrm>
            <a:off x="5597525" y="2773363"/>
            <a:ext cx="2693988" cy="1417637"/>
          </a:xfrm>
          <a:custGeom>
            <a:avLst/>
            <a:gdLst>
              <a:gd name="T0" fmla="*/ 526 w 5300"/>
              <a:gd name="T1" fmla="*/ 2 h 3320"/>
              <a:gd name="T2" fmla="*/ 470 w 5300"/>
              <a:gd name="T3" fmla="*/ 7 h 3320"/>
              <a:gd name="T4" fmla="*/ 389 w 5300"/>
              <a:gd name="T5" fmla="*/ 26 h 3320"/>
              <a:gd name="T6" fmla="*/ 290 w 5300"/>
              <a:gd name="T7" fmla="*/ 67 h 3320"/>
              <a:gd name="T8" fmla="*/ 201 w 5300"/>
              <a:gd name="T9" fmla="*/ 127 h 3320"/>
              <a:gd name="T10" fmla="*/ 127 w 5300"/>
              <a:gd name="T11" fmla="*/ 201 h 3320"/>
              <a:gd name="T12" fmla="*/ 67 w 5300"/>
              <a:gd name="T13" fmla="*/ 290 h 3320"/>
              <a:gd name="T14" fmla="*/ 26 w 5300"/>
              <a:gd name="T15" fmla="*/ 389 h 3320"/>
              <a:gd name="T16" fmla="*/ 7 w 5300"/>
              <a:gd name="T17" fmla="*/ 470 h 3320"/>
              <a:gd name="T18" fmla="*/ 2 w 5300"/>
              <a:gd name="T19" fmla="*/ 526 h 3320"/>
              <a:gd name="T20" fmla="*/ 0 w 5300"/>
              <a:gd name="T21" fmla="*/ 2767 h 3320"/>
              <a:gd name="T22" fmla="*/ 3 w 5300"/>
              <a:gd name="T23" fmla="*/ 2824 h 3320"/>
              <a:gd name="T24" fmla="*/ 11 w 5300"/>
              <a:gd name="T25" fmla="*/ 2879 h 3320"/>
              <a:gd name="T26" fmla="*/ 44 w 5300"/>
              <a:gd name="T27" fmla="*/ 2983 h 3320"/>
              <a:gd name="T28" fmla="*/ 95 w 5300"/>
              <a:gd name="T29" fmla="*/ 3077 h 3320"/>
              <a:gd name="T30" fmla="*/ 163 w 5300"/>
              <a:gd name="T31" fmla="*/ 3158 h 3320"/>
              <a:gd name="T32" fmla="*/ 244 w 5300"/>
              <a:gd name="T33" fmla="*/ 3226 h 3320"/>
              <a:gd name="T34" fmla="*/ 338 w 5300"/>
              <a:gd name="T35" fmla="*/ 3276 h 3320"/>
              <a:gd name="T36" fmla="*/ 442 w 5300"/>
              <a:gd name="T37" fmla="*/ 3310 h 3320"/>
              <a:gd name="T38" fmla="*/ 496 w 5300"/>
              <a:gd name="T39" fmla="*/ 3318 h 3320"/>
              <a:gd name="T40" fmla="*/ 554 w 5300"/>
              <a:gd name="T41" fmla="*/ 3320 h 3320"/>
              <a:gd name="T42" fmla="*/ 4775 w 5300"/>
              <a:gd name="T43" fmla="*/ 3319 h 3320"/>
              <a:gd name="T44" fmla="*/ 4831 w 5300"/>
              <a:gd name="T45" fmla="*/ 3314 h 3320"/>
              <a:gd name="T46" fmla="*/ 4912 w 5300"/>
              <a:gd name="T47" fmla="*/ 3295 h 3320"/>
              <a:gd name="T48" fmla="*/ 5010 w 5300"/>
              <a:gd name="T49" fmla="*/ 3254 h 3320"/>
              <a:gd name="T50" fmla="*/ 5099 w 5300"/>
              <a:gd name="T51" fmla="*/ 3194 h 3320"/>
              <a:gd name="T52" fmla="*/ 5174 w 5300"/>
              <a:gd name="T53" fmla="*/ 3120 h 3320"/>
              <a:gd name="T54" fmla="*/ 5234 w 5300"/>
              <a:gd name="T55" fmla="*/ 3030 h 3320"/>
              <a:gd name="T56" fmla="*/ 5275 w 5300"/>
              <a:gd name="T57" fmla="*/ 2932 h 3320"/>
              <a:gd name="T58" fmla="*/ 5294 w 5300"/>
              <a:gd name="T59" fmla="*/ 2851 h 3320"/>
              <a:gd name="T60" fmla="*/ 5299 w 5300"/>
              <a:gd name="T61" fmla="*/ 2795 h 3320"/>
              <a:gd name="T62" fmla="*/ 5300 w 5300"/>
              <a:gd name="T63" fmla="*/ 554 h 3320"/>
              <a:gd name="T64" fmla="*/ 5298 w 5300"/>
              <a:gd name="T65" fmla="*/ 496 h 3320"/>
              <a:gd name="T66" fmla="*/ 5290 w 5300"/>
              <a:gd name="T67" fmla="*/ 442 h 3320"/>
              <a:gd name="T68" fmla="*/ 5256 w 5300"/>
              <a:gd name="T69" fmla="*/ 338 h 3320"/>
              <a:gd name="T70" fmla="*/ 5206 w 5300"/>
              <a:gd name="T71" fmla="*/ 244 h 3320"/>
              <a:gd name="T72" fmla="*/ 5138 w 5300"/>
              <a:gd name="T73" fmla="*/ 163 h 3320"/>
              <a:gd name="T74" fmla="*/ 5057 w 5300"/>
              <a:gd name="T75" fmla="*/ 95 h 3320"/>
              <a:gd name="T76" fmla="*/ 4962 w 5300"/>
              <a:gd name="T77" fmla="*/ 44 h 3320"/>
              <a:gd name="T78" fmla="*/ 4859 w 5300"/>
              <a:gd name="T79" fmla="*/ 11 h 3320"/>
              <a:gd name="T80" fmla="*/ 4804 w 5300"/>
              <a:gd name="T81" fmla="*/ 3 h 3320"/>
              <a:gd name="T82" fmla="*/ 4747 w 5300"/>
              <a:gd name="T83" fmla="*/ 0 h 3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00" h="3320">
                <a:moveTo>
                  <a:pt x="554" y="0"/>
                </a:moveTo>
                <a:lnTo>
                  <a:pt x="526" y="2"/>
                </a:lnTo>
                <a:lnTo>
                  <a:pt x="496" y="3"/>
                </a:lnTo>
                <a:lnTo>
                  <a:pt x="470" y="7"/>
                </a:lnTo>
                <a:lnTo>
                  <a:pt x="442" y="11"/>
                </a:lnTo>
                <a:lnTo>
                  <a:pt x="389" y="26"/>
                </a:lnTo>
                <a:lnTo>
                  <a:pt x="338" y="44"/>
                </a:lnTo>
                <a:lnTo>
                  <a:pt x="290" y="67"/>
                </a:lnTo>
                <a:lnTo>
                  <a:pt x="244" y="95"/>
                </a:lnTo>
                <a:lnTo>
                  <a:pt x="201" y="127"/>
                </a:lnTo>
                <a:lnTo>
                  <a:pt x="163" y="163"/>
                </a:lnTo>
                <a:lnTo>
                  <a:pt x="127" y="201"/>
                </a:lnTo>
                <a:lnTo>
                  <a:pt x="95" y="244"/>
                </a:lnTo>
                <a:lnTo>
                  <a:pt x="67" y="290"/>
                </a:lnTo>
                <a:lnTo>
                  <a:pt x="44" y="338"/>
                </a:lnTo>
                <a:lnTo>
                  <a:pt x="26" y="389"/>
                </a:lnTo>
                <a:lnTo>
                  <a:pt x="11" y="442"/>
                </a:lnTo>
                <a:lnTo>
                  <a:pt x="7" y="470"/>
                </a:lnTo>
                <a:lnTo>
                  <a:pt x="3" y="496"/>
                </a:lnTo>
                <a:lnTo>
                  <a:pt x="2" y="526"/>
                </a:lnTo>
                <a:lnTo>
                  <a:pt x="0" y="554"/>
                </a:lnTo>
                <a:lnTo>
                  <a:pt x="0" y="2767"/>
                </a:lnTo>
                <a:lnTo>
                  <a:pt x="2" y="2795"/>
                </a:lnTo>
                <a:lnTo>
                  <a:pt x="3" y="2824"/>
                </a:lnTo>
                <a:lnTo>
                  <a:pt x="7" y="2851"/>
                </a:lnTo>
                <a:lnTo>
                  <a:pt x="11" y="2879"/>
                </a:lnTo>
                <a:lnTo>
                  <a:pt x="26" y="2932"/>
                </a:lnTo>
                <a:lnTo>
                  <a:pt x="44" y="2983"/>
                </a:lnTo>
                <a:lnTo>
                  <a:pt x="67" y="3030"/>
                </a:lnTo>
                <a:lnTo>
                  <a:pt x="95" y="3077"/>
                </a:lnTo>
                <a:lnTo>
                  <a:pt x="127" y="3120"/>
                </a:lnTo>
                <a:lnTo>
                  <a:pt x="163" y="3158"/>
                </a:lnTo>
                <a:lnTo>
                  <a:pt x="201" y="3194"/>
                </a:lnTo>
                <a:lnTo>
                  <a:pt x="244" y="3226"/>
                </a:lnTo>
                <a:lnTo>
                  <a:pt x="290" y="3254"/>
                </a:lnTo>
                <a:lnTo>
                  <a:pt x="338" y="3276"/>
                </a:lnTo>
                <a:lnTo>
                  <a:pt x="389" y="3295"/>
                </a:lnTo>
                <a:lnTo>
                  <a:pt x="442" y="3310"/>
                </a:lnTo>
                <a:lnTo>
                  <a:pt x="470" y="3314"/>
                </a:lnTo>
                <a:lnTo>
                  <a:pt x="496" y="3318"/>
                </a:lnTo>
                <a:lnTo>
                  <a:pt x="526" y="3319"/>
                </a:lnTo>
                <a:lnTo>
                  <a:pt x="554" y="3320"/>
                </a:lnTo>
                <a:lnTo>
                  <a:pt x="4747" y="3320"/>
                </a:lnTo>
                <a:lnTo>
                  <a:pt x="4775" y="3319"/>
                </a:lnTo>
                <a:lnTo>
                  <a:pt x="4804" y="3318"/>
                </a:lnTo>
                <a:lnTo>
                  <a:pt x="4831" y="3314"/>
                </a:lnTo>
                <a:lnTo>
                  <a:pt x="4859" y="3310"/>
                </a:lnTo>
                <a:lnTo>
                  <a:pt x="4912" y="3295"/>
                </a:lnTo>
                <a:lnTo>
                  <a:pt x="4962" y="3276"/>
                </a:lnTo>
                <a:lnTo>
                  <a:pt x="5010" y="3254"/>
                </a:lnTo>
                <a:lnTo>
                  <a:pt x="5057" y="3226"/>
                </a:lnTo>
                <a:lnTo>
                  <a:pt x="5099" y="3194"/>
                </a:lnTo>
                <a:lnTo>
                  <a:pt x="5138" y="3158"/>
                </a:lnTo>
                <a:lnTo>
                  <a:pt x="5174" y="3120"/>
                </a:lnTo>
                <a:lnTo>
                  <a:pt x="5206" y="3077"/>
                </a:lnTo>
                <a:lnTo>
                  <a:pt x="5234" y="3030"/>
                </a:lnTo>
                <a:lnTo>
                  <a:pt x="5256" y="2983"/>
                </a:lnTo>
                <a:lnTo>
                  <a:pt x="5275" y="2932"/>
                </a:lnTo>
                <a:lnTo>
                  <a:pt x="5290" y="2879"/>
                </a:lnTo>
                <a:lnTo>
                  <a:pt x="5294" y="2851"/>
                </a:lnTo>
                <a:lnTo>
                  <a:pt x="5298" y="2824"/>
                </a:lnTo>
                <a:lnTo>
                  <a:pt x="5299" y="2795"/>
                </a:lnTo>
                <a:lnTo>
                  <a:pt x="5300" y="2767"/>
                </a:lnTo>
                <a:lnTo>
                  <a:pt x="5300" y="554"/>
                </a:lnTo>
                <a:lnTo>
                  <a:pt x="5299" y="526"/>
                </a:lnTo>
                <a:lnTo>
                  <a:pt x="5298" y="496"/>
                </a:lnTo>
                <a:lnTo>
                  <a:pt x="5294" y="470"/>
                </a:lnTo>
                <a:lnTo>
                  <a:pt x="5290" y="442"/>
                </a:lnTo>
                <a:lnTo>
                  <a:pt x="5275" y="389"/>
                </a:lnTo>
                <a:lnTo>
                  <a:pt x="5256" y="338"/>
                </a:lnTo>
                <a:lnTo>
                  <a:pt x="5234" y="290"/>
                </a:lnTo>
                <a:lnTo>
                  <a:pt x="5206" y="244"/>
                </a:lnTo>
                <a:lnTo>
                  <a:pt x="5174" y="201"/>
                </a:lnTo>
                <a:lnTo>
                  <a:pt x="5138" y="163"/>
                </a:lnTo>
                <a:lnTo>
                  <a:pt x="5099" y="127"/>
                </a:lnTo>
                <a:lnTo>
                  <a:pt x="5057" y="95"/>
                </a:lnTo>
                <a:lnTo>
                  <a:pt x="5010" y="67"/>
                </a:lnTo>
                <a:lnTo>
                  <a:pt x="4962" y="44"/>
                </a:lnTo>
                <a:lnTo>
                  <a:pt x="4912" y="26"/>
                </a:lnTo>
                <a:lnTo>
                  <a:pt x="4859" y="11"/>
                </a:lnTo>
                <a:lnTo>
                  <a:pt x="4831" y="7"/>
                </a:lnTo>
                <a:lnTo>
                  <a:pt x="4804" y="3"/>
                </a:lnTo>
                <a:lnTo>
                  <a:pt x="4775" y="2"/>
                </a:lnTo>
                <a:lnTo>
                  <a:pt x="4747" y="0"/>
                </a:lnTo>
                <a:lnTo>
                  <a:pt x="55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498" name="Freeform 18"/>
          <p:cNvSpPr>
            <a:spLocks/>
          </p:cNvSpPr>
          <p:nvPr/>
        </p:nvSpPr>
        <p:spPr bwMode="auto">
          <a:xfrm>
            <a:off x="6443663" y="3306763"/>
            <a:ext cx="1822450" cy="579437"/>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499" name="Freeform 19"/>
          <p:cNvSpPr>
            <a:spLocks/>
          </p:cNvSpPr>
          <p:nvPr/>
        </p:nvSpPr>
        <p:spPr bwMode="auto">
          <a:xfrm>
            <a:off x="6483350" y="3286125"/>
            <a:ext cx="1822450" cy="579438"/>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00" name="Freeform 20"/>
          <p:cNvSpPr>
            <a:spLocks noEditPoints="1"/>
          </p:cNvSpPr>
          <p:nvPr/>
        </p:nvSpPr>
        <p:spPr bwMode="auto">
          <a:xfrm>
            <a:off x="5749925" y="2895600"/>
            <a:ext cx="533400" cy="506413"/>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01" name="Freeform 21"/>
          <p:cNvSpPr>
            <a:spLocks/>
          </p:cNvSpPr>
          <p:nvPr/>
        </p:nvSpPr>
        <p:spPr bwMode="auto">
          <a:xfrm>
            <a:off x="5749925" y="2944813"/>
            <a:ext cx="128588" cy="39528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02" name="Freeform 22"/>
          <p:cNvSpPr>
            <a:spLocks/>
          </p:cNvSpPr>
          <p:nvPr/>
        </p:nvSpPr>
        <p:spPr bwMode="auto">
          <a:xfrm>
            <a:off x="6154738" y="2944813"/>
            <a:ext cx="128587" cy="395287"/>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03" name="Freeform 23"/>
          <p:cNvSpPr>
            <a:spLocks/>
          </p:cNvSpPr>
          <p:nvPr/>
        </p:nvSpPr>
        <p:spPr bwMode="auto">
          <a:xfrm>
            <a:off x="6202363" y="3021013"/>
            <a:ext cx="233362" cy="284162"/>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p>
        </p:txBody>
      </p:sp>
      <p:sp>
        <p:nvSpPr>
          <p:cNvPr id="148504" name="Freeform 24"/>
          <p:cNvSpPr>
            <a:spLocks/>
          </p:cNvSpPr>
          <p:nvPr/>
        </p:nvSpPr>
        <p:spPr bwMode="auto">
          <a:xfrm>
            <a:off x="533400" y="3475038"/>
            <a:ext cx="2693988" cy="1417637"/>
          </a:xfrm>
          <a:custGeom>
            <a:avLst/>
            <a:gdLst>
              <a:gd name="T0" fmla="*/ 526 w 5300"/>
              <a:gd name="T1" fmla="*/ 2 h 3320"/>
              <a:gd name="T2" fmla="*/ 470 w 5300"/>
              <a:gd name="T3" fmla="*/ 7 h 3320"/>
              <a:gd name="T4" fmla="*/ 389 w 5300"/>
              <a:gd name="T5" fmla="*/ 26 h 3320"/>
              <a:gd name="T6" fmla="*/ 290 w 5300"/>
              <a:gd name="T7" fmla="*/ 67 h 3320"/>
              <a:gd name="T8" fmla="*/ 201 w 5300"/>
              <a:gd name="T9" fmla="*/ 127 h 3320"/>
              <a:gd name="T10" fmla="*/ 127 w 5300"/>
              <a:gd name="T11" fmla="*/ 201 h 3320"/>
              <a:gd name="T12" fmla="*/ 67 w 5300"/>
              <a:gd name="T13" fmla="*/ 290 h 3320"/>
              <a:gd name="T14" fmla="*/ 26 w 5300"/>
              <a:gd name="T15" fmla="*/ 389 h 3320"/>
              <a:gd name="T16" fmla="*/ 7 w 5300"/>
              <a:gd name="T17" fmla="*/ 470 h 3320"/>
              <a:gd name="T18" fmla="*/ 2 w 5300"/>
              <a:gd name="T19" fmla="*/ 526 h 3320"/>
              <a:gd name="T20" fmla="*/ 0 w 5300"/>
              <a:gd name="T21" fmla="*/ 2767 h 3320"/>
              <a:gd name="T22" fmla="*/ 3 w 5300"/>
              <a:gd name="T23" fmla="*/ 2824 h 3320"/>
              <a:gd name="T24" fmla="*/ 11 w 5300"/>
              <a:gd name="T25" fmla="*/ 2879 h 3320"/>
              <a:gd name="T26" fmla="*/ 44 w 5300"/>
              <a:gd name="T27" fmla="*/ 2983 h 3320"/>
              <a:gd name="T28" fmla="*/ 95 w 5300"/>
              <a:gd name="T29" fmla="*/ 3077 h 3320"/>
              <a:gd name="T30" fmla="*/ 163 w 5300"/>
              <a:gd name="T31" fmla="*/ 3158 h 3320"/>
              <a:gd name="T32" fmla="*/ 244 w 5300"/>
              <a:gd name="T33" fmla="*/ 3226 h 3320"/>
              <a:gd name="T34" fmla="*/ 338 w 5300"/>
              <a:gd name="T35" fmla="*/ 3276 h 3320"/>
              <a:gd name="T36" fmla="*/ 442 w 5300"/>
              <a:gd name="T37" fmla="*/ 3310 h 3320"/>
              <a:gd name="T38" fmla="*/ 496 w 5300"/>
              <a:gd name="T39" fmla="*/ 3318 h 3320"/>
              <a:gd name="T40" fmla="*/ 554 w 5300"/>
              <a:gd name="T41" fmla="*/ 3320 h 3320"/>
              <a:gd name="T42" fmla="*/ 4775 w 5300"/>
              <a:gd name="T43" fmla="*/ 3319 h 3320"/>
              <a:gd name="T44" fmla="*/ 4831 w 5300"/>
              <a:gd name="T45" fmla="*/ 3314 h 3320"/>
              <a:gd name="T46" fmla="*/ 4912 w 5300"/>
              <a:gd name="T47" fmla="*/ 3295 h 3320"/>
              <a:gd name="T48" fmla="*/ 5010 w 5300"/>
              <a:gd name="T49" fmla="*/ 3254 h 3320"/>
              <a:gd name="T50" fmla="*/ 5099 w 5300"/>
              <a:gd name="T51" fmla="*/ 3194 h 3320"/>
              <a:gd name="T52" fmla="*/ 5174 w 5300"/>
              <a:gd name="T53" fmla="*/ 3120 h 3320"/>
              <a:gd name="T54" fmla="*/ 5234 w 5300"/>
              <a:gd name="T55" fmla="*/ 3030 h 3320"/>
              <a:gd name="T56" fmla="*/ 5275 w 5300"/>
              <a:gd name="T57" fmla="*/ 2932 h 3320"/>
              <a:gd name="T58" fmla="*/ 5294 w 5300"/>
              <a:gd name="T59" fmla="*/ 2851 h 3320"/>
              <a:gd name="T60" fmla="*/ 5299 w 5300"/>
              <a:gd name="T61" fmla="*/ 2795 h 3320"/>
              <a:gd name="T62" fmla="*/ 5300 w 5300"/>
              <a:gd name="T63" fmla="*/ 554 h 3320"/>
              <a:gd name="T64" fmla="*/ 5298 w 5300"/>
              <a:gd name="T65" fmla="*/ 496 h 3320"/>
              <a:gd name="T66" fmla="*/ 5290 w 5300"/>
              <a:gd name="T67" fmla="*/ 442 h 3320"/>
              <a:gd name="T68" fmla="*/ 5256 w 5300"/>
              <a:gd name="T69" fmla="*/ 338 h 3320"/>
              <a:gd name="T70" fmla="*/ 5206 w 5300"/>
              <a:gd name="T71" fmla="*/ 244 h 3320"/>
              <a:gd name="T72" fmla="*/ 5138 w 5300"/>
              <a:gd name="T73" fmla="*/ 163 h 3320"/>
              <a:gd name="T74" fmla="*/ 5057 w 5300"/>
              <a:gd name="T75" fmla="*/ 95 h 3320"/>
              <a:gd name="T76" fmla="*/ 4962 w 5300"/>
              <a:gd name="T77" fmla="*/ 44 h 3320"/>
              <a:gd name="T78" fmla="*/ 4859 w 5300"/>
              <a:gd name="T79" fmla="*/ 11 h 3320"/>
              <a:gd name="T80" fmla="*/ 4804 w 5300"/>
              <a:gd name="T81" fmla="*/ 3 h 3320"/>
              <a:gd name="T82" fmla="*/ 4747 w 5300"/>
              <a:gd name="T83" fmla="*/ 0 h 3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00" h="3320">
                <a:moveTo>
                  <a:pt x="554" y="0"/>
                </a:moveTo>
                <a:lnTo>
                  <a:pt x="526" y="2"/>
                </a:lnTo>
                <a:lnTo>
                  <a:pt x="496" y="3"/>
                </a:lnTo>
                <a:lnTo>
                  <a:pt x="470" y="7"/>
                </a:lnTo>
                <a:lnTo>
                  <a:pt x="442" y="11"/>
                </a:lnTo>
                <a:lnTo>
                  <a:pt x="389" y="26"/>
                </a:lnTo>
                <a:lnTo>
                  <a:pt x="338" y="44"/>
                </a:lnTo>
                <a:lnTo>
                  <a:pt x="290" y="67"/>
                </a:lnTo>
                <a:lnTo>
                  <a:pt x="244" y="95"/>
                </a:lnTo>
                <a:lnTo>
                  <a:pt x="201" y="127"/>
                </a:lnTo>
                <a:lnTo>
                  <a:pt x="163" y="163"/>
                </a:lnTo>
                <a:lnTo>
                  <a:pt x="127" y="201"/>
                </a:lnTo>
                <a:lnTo>
                  <a:pt x="95" y="244"/>
                </a:lnTo>
                <a:lnTo>
                  <a:pt x="67" y="290"/>
                </a:lnTo>
                <a:lnTo>
                  <a:pt x="44" y="338"/>
                </a:lnTo>
                <a:lnTo>
                  <a:pt x="26" y="389"/>
                </a:lnTo>
                <a:lnTo>
                  <a:pt x="11" y="442"/>
                </a:lnTo>
                <a:lnTo>
                  <a:pt x="7" y="470"/>
                </a:lnTo>
                <a:lnTo>
                  <a:pt x="3" y="496"/>
                </a:lnTo>
                <a:lnTo>
                  <a:pt x="2" y="526"/>
                </a:lnTo>
                <a:lnTo>
                  <a:pt x="0" y="554"/>
                </a:lnTo>
                <a:lnTo>
                  <a:pt x="0" y="2767"/>
                </a:lnTo>
                <a:lnTo>
                  <a:pt x="2" y="2795"/>
                </a:lnTo>
                <a:lnTo>
                  <a:pt x="3" y="2824"/>
                </a:lnTo>
                <a:lnTo>
                  <a:pt x="7" y="2851"/>
                </a:lnTo>
                <a:lnTo>
                  <a:pt x="11" y="2879"/>
                </a:lnTo>
                <a:lnTo>
                  <a:pt x="26" y="2932"/>
                </a:lnTo>
                <a:lnTo>
                  <a:pt x="44" y="2983"/>
                </a:lnTo>
                <a:lnTo>
                  <a:pt x="67" y="3030"/>
                </a:lnTo>
                <a:lnTo>
                  <a:pt x="95" y="3077"/>
                </a:lnTo>
                <a:lnTo>
                  <a:pt x="127" y="3120"/>
                </a:lnTo>
                <a:lnTo>
                  <a:pt x="163" y="3158"/>
                </a:lnTo>
                <a:lnTo>
                  <a:pt x="201" y="3194"/>
                </a:lnTo>
                <a:lnTo>
                  <a:pt x="244" y="3226"/>
                </a:lnTo>
                <a:lnTo>
                  <a:pt x="290" y="3254"/>
                </a:lnTo>
                <a:lnTo>
                  <a:pt x="338" y="3276"/>
                </a:lnTo>
                <a:lnTo>
                  <a:pt x="389" y="3295"/>
                </a:lnTo>
                <a:lnTo>
                  <a:pt x="442" y="3310"/>
                </a:lnTo>
                <a:lnTo>
                  <a:pt x="470" y="3314"/>
                </a:lnTo>
                <a:lnTo>
                  <a:pt x="496" y="3318"/>
                </a:lnTo>
                <a:lnTo>
                  <a:pt x="526" y="3319"/>
                </a:lnTo>
                <a:lnTo>
                  <a:pt x="554" y="3320"/>
                </a:lnTo>
                <a:lnTo>
                  <a:pt x="4747" y="3320"/>
                </a:lnTo>
                <a:lnTo>
                  <a:pt x="4775" y="3319"/>
                </a:lnTo>
                <a:lnTo>
                  <a:pt x="4804" y="3318"/>
                </a:lnTo>
                <a:lnTo>
                  <a:pt x="4831" y="3314"/>
                </a:lnTo>
                <a:lnTo>
                  <a:pt x="4859" y="3310"/>
                </a:lnTo>
                <a:lnTo>
                  <a:pt x="4912" y="3295"/>
                </a:lnTo>
                <a:lnTo>
                  <a:pt x="4962" y="3276"/>
                </a:lnTo>
                <a:lnTo>
                  <a:pt x="5010" y="3254"/>
                </a:lnTo>
                <a:lnTo>
                  <a:pt x="5057" y="3226"/>
                </a:lnTo>
                <a:lnTo>
                  <a:pt x="5099" y="3194"/>
                </a:lnTo>
                <a:lnTo>
                  <a:pt x="5138" y="3158"/>
                </a:lnTo>
                <a:lnTo>
                  <a:pt x="5174" y="3120"/>
                </a:lnTo>
                <a:lnTo>
                  <a:pt x="5206" y="3077"/>
                </a:lnTo>
                <a:lnTo>
                  <a:pt x="5234" y="3030"/>
                </a:lnTo>
                <a:lnTo>
                  <a:pt x="5256" y="2983"/>
                </a:lnTo>
                <a:lnTo>
                  <a:pt x="5275" y="2932"/>
                </a:lnTo>
                <a:lnTo>
                  <a:pt x="5290" y="2879"/>
                </a:lnTo>
                <a:lnTo>
                  <a:pt x="5294" y="2851"/>
                </a:lnTo>
                <a:lnTo>
                  <a:pt x="5298" y="2824"/>
                </a:lnTo>
                <a:lnTo>
                  <a:pt x="5299" y="2795"/>
                </a:lnTo>
                <a:lnTo>
                  <a:pt x="5300" y="2767"/>
                </a:lnTo>
                <a:lnTo>
                  <a:pt x="5300" y="554"/>
                </a:lnTo>
                <a:lnTo>
                  <a:pt x="5299" y="526"/>
                </a:lnTo>
                <a:lnTo>
                  <a:pt x="5298" y="496"/>
                </a:lnTo>
                <a:lnTo>
                  <a:pt x="5294" y="470"/>
                </a:lnTo>
                <a:lnTo>
                  <a:pt x="5290" y="442"/>
                </a:lnTo>
                <a:lnTo>
                  <a:pt x="5275" y="389"/>
                </a:lnTo>
                <a:lnTo>
                  <a:pt x="5256" y="338"/>
                </a:lnTo>
                <a:lnTo>
                  <a:pt x="5234" y="290"/>
                </a:lnTo>
                <a:lnTo>
                  <a:pt x="5206" y="244"/>
                </a:lnTo>
                <a:lnTo>
                  <a:pt x="5174" y="201"/>
                </a:lnTo>
                <a:lnTo>
                  <a:pt x="5138" y="163"/>
                </a:lnTo>
                <a:lnTo>
                  <a:pt x="5099" y="127"/>
                </a:lnTo>
                <a:lnTo>
                  <a:pt x="5057" y="95"/>
                </a:lnTo>
                <a:lnTo>
                  <a:pt x="5010" y="67"/>
                </a:lnTo>
                <a:lnTo>
                  <a:pt x="4962" y="44"/>
                </a:lnTo>
                <a:lnTo>
                  <a:pt x="4912" y="26"/>
                </a:lnTo>
                <a:lnTo>
                  <a:pt x="4859" y="11"/>
                </a:lnTo>
                <a:lnTo>
                  <a:pt x="4831" y="7"/>
                </a:lnTo>
                <a:lnTo>
                  <a:pt x="4804" y="3"/>
                </a:lnTo>
                <a:lnTo>
                  <a:pt x="4775" y="2"/>
                </a:lnTo>
                <a:lnTo>
                  <a:pt x="4747" y="0"/>
                </a:lnTo>
                <a:lnTo>
                  <a:pt x="55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05" name="Freeform 25"/>
          <p:cNvSpPr>
            <a:spLocks/>
          </p:cNvSpPr>
          <p:nvPr/>
        </p:nvSpPr>
        <p:spPr bwMode="auto">
          <a:xfrm>
            <a:off x="1379538" y="4008438"/>
            <a:ext cx="1822450" cy="579437"/>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06" name="Freeform 26"/>
          <p:cNvSpPr>
            <a:spLocks/>
          </p:cNvSpPr>
          <p:nvPr/>
        </p:nvSpPr>
        <p:spPr bwMode="auto">
          <a:xfrm>
            <a:off x="1419225" y="3987800"/>
            <a:ext cx="1822450" cy="579438"/>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07" name="Freeform 27"/>
          <p:cNvSpPr>
            <a:spLocks noEditPoints="1"/>
          </p:cNvSpPr>
          <p:nvPr/>
        </p:nvSpPr>
        <p:spPr bwMode="auto">
          <a:xfrm>
            <a:off x="685800" y="3597275"/>
            <a:ext cx="533400" cy="506413"/>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08" name="Freeform 28"/>
          <p:cNvSpPr>
            <a:spLocks/>
          </p:cNvSpPr>
          <p:nvPr/>
        </p:nvSpPr>
        <p:spPr bwMode="auto">
          <a:xfrm>
            <a:off x="685800" y="3646488"/>
            <a:ext cx="128588" cy="39528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09" name="Freeform 29"/>
          <p:cNvSpPr>
            <a:spLocks/>
          </p:cNvSpPr>
          <p:nvPr/>
        </p:nvSpPr>
        <p:spPr bwMode="auto">
          <a:xfrm>
            <a:off x="1090613" y="3646488"/>
            <a:ext cx="128587" cy="395287"/>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10" name="Freeform 30"/>
          <p:cNvSpPr>
            <a:spLocks/>
          </p:cNvSpPr>
          <p:nvPr/>
        </p:nvSpPr>
        <p:spPr bwMode="auto">
          <a:xfrm>
            <a:off x="4454525" y="5029200"/>
            <a:ext cx="2693988" cy="1417638"/>
          </a:xfrm>
          <a:custGeom>
            <a:avLst/>
            <a:gdLst>
              <a:gd name="T0" fmla="*/ 526 w 5300"/>
              <a:gd name="T1" fmla="*/ 2 h 3320"/>
              <a:gd name="T2" fmla="*/ 470 w 5300"/>
              <a:gd name="T3" fmla="*/ 7 h 3320"/>
              <a:gd name="T4" fmla="*/ 389 w 5300"/>
              <a:gd name="T5" fmla="*/ 26 h 3320"/>
              <a:gd name="T6" fmla="*/ 290 w 5300"/>
              <a:gd name="T7" fmla="*/ 67 h 3320"/>
              <a:gd name="T8" fmla="*/ 201 w 5300"/>
              <a:gd name="T9" fmla="*/ 127 h 3320"/>
              <a:gd name="T10" fmla="*/ 127 w 5300"/>
              <a:gd name="T11" fmla="*/ 201 h 3320"/>
              <a:gd name="T12" fmla="*/ 67 w 5300"/>
              <a:gd name="T13" fmla="*/ 290 h 3320"/>
              <a:gd name="T14" fmla="*/ 26 w 5300"/>
              <a:gd name="T15" fmla="*/ 389 h 3320"/>
              <a:gd name="T16" fmla="*/ 7 w 5300"/>
              <a:gd name="T17" fmla="*/ 470 h 3320"/>
              <a:gd name="T18" fmla="*/ 2 w 5300"/>
              <a:gd name="T19" fmla="*/ 526 h 3320"/>
              <a:gd name="T20" fmla="*/ 0 w 5300"/>
              <a:gd name="T21" fmla="*/ 2767 h 3320"/>
              <a:gd name="T22" fmla="*/ 3 w 5300"/>
              <a:gd name="T23" fmla="*/ 2824 h 3320"/>
              <a:gd name="T24" fmla="*/ 11 w 5300"/>
              <a:gd name="T25" fmla="*/ 2879 h 3320"/>
              <a:gd name="T26" fmla="*/ 44 w 5300"/>
              <a:gd name="T27" fmla="*/ 2983 h 3320"/>
              <a:gd name="T28" fmla="*/ 95 w 5300"/>
              <a:gd name="T29" fmla="*/ 3077 h 3320"/>
              <a:gd name="T30" fmla="*/ 163 w 5300"/>
              <a:gd name="T31" fmla="*/ 3158 h 3320"/>
              <a:gd name="T32" fmla="*/ 244 w 5300"/>
              <a:gd name="T33" fmla="*/ 3226 h 3320"/>
              <a:gd name="T34" fmla="*/ 338 w 5300"/>
              <a:gd name="T35" fmla="*/ 3276 h 3320"/>
              <a:gd name="T36" fmla="*/ 442 w 5300"/>
              <a:gd name="T37" fmla="*/ 3310 h 3320"/>
              <a:gd name="T38" fmla="*/ 496 w 5300"/>
              <a:gd name="T39" fmla="*/ 3318 h 3320"/>
              <a:gd name="T40" fmla="*/ 554 w 5300"/>
              <a:gd name="T41" fmla="*/ 3320 h 3320"/>
              <a:gd name="T42" fmla="*/ 4775 w 5300"/>
              <a:gd name="T43" fmla="*/ 3319 h 3320"/>
              <a:gd name="T44" fmla="*/ 4831 w 5300"/>
              <a:gd name="T45" fmla="*/ 3314 h 3320"/>
              <a:gd name="T46" fmla="*/ 4912 w 5300"/>
              <a:gd name="T47" fmla="*/ 3295 h 3320"/>
              <a:gd name="T48" fmla="*/ 5010 w 5300"/>
              <a:gd name="T49" fmla="*/ 3254 h 3320"/>
              <a:gd name="T50" fmla="*/ 5099 w 5300"/>
              <a:gd name="T51" fmla="*/ 3194 h 3320"/>
              <a:gd name="T52" fmla="*/ 5174 w 5300"/>
              <a:gd name="T53" fmla="*/ 3120 h 3320"/>
              <a:gd name="T54" fmla="*/ 5234 w 5300"/>
              <a:gd name="T55" fmla="*/ 3030 h 3320"/>
              <a:gd name="T56" fmla="*/ 5275 w 5300"/>
              <a:gd name="T57" fmla="*/ 2932 h 3320"/>
              <a:gd name="T58" fmla="*/ 5294 w 5300"/>
              <a:gd name="T59" fmla="*/ 2851 h 3320"/>
              <a:gd name="T60" fmla="*/ 5299 w 5300"/>
              <a:gd name="T61" fmla="*/ 2795 h 3320"/>
              <a:gd name="T62" fmla="*/ 5300 w 5300"/>
              <a:gd name="T63" fmla="*/ 554 h 3320"/>
              <a:gd name="T64" fmla="*/ 5298 w 5300"/>
              <a:gd name="T65" fmla="*/ 496 h 3320"/>
              <a:gd name="T66" fmla="*/ 5290 w 5300"/>
              <a:gd name="T67" fmla="*/ 442 h 3320"/>
              <a:gd name="T68" fmla="*/ 5256 w 5300"/>
              <a:gd name="T69" fmla="*/ 338 h 3320"/>
              <a:gd name="T70" fmla="*/ 5206 w 5300"/>
              <a:gd name="T71" fmla="*/ 244 h 3320"/>
              <a:gd name="T72" fmla="*/ 5138 w 5300"/>
              <a:gd name="T73" fmla="*/ 163 h 3320"/>
              <a:gd name="T74" fmla="*/ 5057 w 5300"/>
              <a:gd name="T75" fmla="*/ 95 h 3320"/>
              <a:gd name="T76" fmla="*/ 4962 w 5300"/>
              <a:gd name="T77" fmla="*/ 44 h 3320"/>
              <a:gd name="T78" fmla="*/ 4859 w 5300"/>
              <a:gd name="T79" fmla="*/ 11 h 3320"/>
              <a:gd name="T80" fmla="*/ 4804 w 5300"/>
              <a:gd name="T81" fmla="*/ 3 h 3320"/>
              <a:gd name="T82" fmla="*/ 4747 w 5300"/>
              <a:gd name="T83" fmla="*/ 0 h 3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00" h="3320">
                <a:moveTo>
                  <a:pt x="554" y="0"/>
                </a:moveTo>
                <a:lnTo>
                  <a:pt x="526" y="2"/>
                </a:lnTo>
                <a:lnTo>
                  <a:pt x="496" y="3"/>
                </a:lnTo>
                <a:lnTo>
                  <a:pt x="470" y="7"/>
                </a:lnTo>
                <a:lnTo>
                  <a:pt x="442" y="11"/>
                </a:lnTo>
                <a:lnTo>
                  <a:pt x="389" y="26"/>
                </a:lnTo>
                <a:lnTo>
                  <a:pt x="338" y="44"/>
                </a:lnTo>
                <a:lnTo>
                  <a:pt x="290" y="67"/>
                </a:lnTo>
                <a:lnTo>
                  <a:pt x="244" y="95"/>
                </a:lnTo>
                <a:lnTo>
                  <a:pt x="201" y="127"/>
                </a:lnTo>
                <a:lnTo>
                  <a:pt x="163" y="163"/>
                </a:lnTo>
                <a:lnTo>
                  <a:pt x="127" y="201"/>
                </a:lnTo>
                <a:lnTo>
                  <a:pt x="95" y="244"/>
                </a:lnTo>
                <a:lnTo>
                  <a:pt x="67" y="290"/>
                </a:lnTo>
                <a:lnTo>
                  <a:pt x="44" y="338"/>
                </a:lnTo>
                <a:lnTo>
                  <a:pt x="26" y="389"/>
                </a:lnTo>
                <a:lnTo>
                  <a:pt x="11" y="442"/>
                </a:lnTo>
                <a:lnTo>
                  <a:pt x="7" y="470"/>
                </a:lnTo>
                <a:lnTo>
                  <a:pt x="3" y="496"/>
                </a:lnTo>
                <a:lnTo>
                  <a:pt x="2" y="526"/>
                </a:lnTo>
                <a:lnTo>
                  <a:pt x="0" y="554"/>
                </a:lnTo>
                <a:lnTo>
                  <a:pt x="0" y="2767"/>
                </a:lnTo>
                <a:lnTo>
                  <a:pt x="2" y="2795"/>
                </a:lnTo>
                <a:lnTo>
                  <a:pt x="3" y="2824"/>
                </a:lnTo>
                <a:lnTo>
                  <a:pt x="7" y="2851"/>
                </a:lnTo>
                <a:lnTo>
                  <a:pt x="11" y="2879"/>
                </a:lnTo>
                <a:lnTo>
                  <a:pt x="26" y="2932"/>
                </a:lnTo>
                <a:lnTo>
                  <a:pt x="44" y="2983"/>
                </a:lnTo>
                <a:lnTo>
                  <a:pt x="67" y="3030"/>
                </a:lnTo>
                <a:lnTo>
                  <a:pt x="95" y="3077"/>
                </a:lnTo>
                <a:lnTo>
                  <a:pt x="127" y="3120"/>
                </a:lnTo>
                <a:lnTo>
                  <a:pt x="163" y="3158"/>
                </a:lnTo>
                <a:lnTo>
                  <a:pt x="201" y="3194"/>
                </a:lnTo>
                <a:lnTo>
                  <a:pt x="244" y="3226"/>
                </a:lnTo>
                <a:lnTo>
                  <a:pt x="290" y="3254"/>
                </a:lnTo>
                <a:lnTo>
                  <a:pt x="338" y="3276"/>
                </a:lnTo>
                <a:lnTo>
                  <a:pt x="389" y="3295"/>
                </a:lnTo>
                <a:lnTo>
                  <a:pt x="442" y="3310"/>
                </a:lnTo>
                <a:lnTo>
                  <a:pt x="470" y="3314"/>
                </a:lnTo>
                <a:lnTo>
                  <a:pt x="496" y="3318"/>
                </a:lnTo>
                <a:lnTo>
                  <a:pt x="526" y="3319"/>
                </a:lnTo>
                <a:lnTo>
                  <a:pt x="554" y="3320"/>
                </a:lnTo>
                <a:lnTo>
                  <a:pt x="4747" y="3320"/>
                </a:lnTo>
                <a:lnTo>
                  <a:pt x="4775" y="3319"/>
                </a:lnTo>
                <a:lnTo>
                  <a:pt x="4804" y="3318"/>
                </a:lnTo>
                <a:lnTo>
                  <a:pt x="4831" y="3314"/>
                </a:lnTo>
                <a:lnTo>
                  <a:pt x="4859" y="3310"/>
                </a:lnTo>
                <a:lnTo>
                  <a:pt x="4912" y="3295"/>
                </a:lnTo>
                <a:lnTo>
                  <a:pt x="4962" y="3276"/>
                </a:lnTo>
                <a:lnTo>
                  <a:pt x="5010" y="3254"/>
                </a:lnTo>
                <a:lnTo>
                  <a:pt x="5057" y="3226"/>
                </a:lnTo>
                <a:lnTo>
                  <a:pt x="5099" y="3194"/>
                </a:lnTo>
                <a:lnTo>
                  <a:pt x="5138" y="3158"/>
                </a:lnTo>
                <a:lnTo>
                  <a:pt x="5174" y="3120"/>
                </a:lnTo>
                <a:lnTo>
                  <a:pt x="5206" y="3077"/>
                </a:lnTo>
                <a:lnTo>
                  <a:pt x="5234" y="3030"/>
                </a:lnTo>
                <a:lnTo>
                  <a:pt x="5256" y="2983"/>
                </a:lnTo>
                <a:lnTo>
                  <a:pt x="5275" y="2932"/>
                </a:lnTo>
                <a:lnTo>
                  <a:pt x="5290" y="2879"/>
                </a:lnTo>
                <a:lnTo>
                  <a:pt x="5294" y="2851"/>
                </a:lnTo>
                <a:lnTo>
                  <a:pt x="5298" y="2824"/>
                </a:lnTo>
                <a:lnTo>
                  <a:pt x="5299" y="2795"/>
                </a:lnTo>
                <a:lnTo>
                  <a:pt x="5300" y="2767"/>
                </a:lnTo>
                <a:lnTo>
                  <a:pt x="5300" y="554"/>
                </a:lnTo>
                <a:lnTo>
                  <a:pt x="5299" y="526"/>
                </a:lnTo>
                <a:lnTo>
                  <a:pt x="5298" y="496"/>
                </a:lnTo>
                <a:lnTo>
                  <a:pt x="5294" y="470"/>
                </a:lnTo>
                <a:lnTo>
                  <a:pt x="5290" y="442"/>
                </a:lnTo>
                <a:lnTo>
                  <a:pt x="5275" y="389"/>
                </a:lnTo>
                <a:lnTo>
                  <a:pt x="5256" y="338"/>
                </a:lnTo>
                <a:lnTo>
                  <a:pt x="5234" y="290"/>
                </a:lnTo>
                <a:lnTo>
                  <a:pt x="5206" y="244"/>
                </a:lnTo>
                <a:lnTo>
                  <a:pt x="5174" y="201"/>
                </a:lnTo>
                <a:lnTo>
                  <a:pt x="5138" y="163"/>
                </a:lnTo>
                <a:lnTo>
                  <a:pt x="5099" y="127"/>
                </a:lnTo>
                <a:lnTo>
                  <a:pt x="5057" y="95"/>
                </a:lnTo>
                <a:lnTo>
                  <a:pt x="5010" y="67"/>
                </a:lnTo>
                <a:lnTo>
                  <a:pt x="4962" y="44"/>
                </a:lnTo>
                <a:lnTo>
                  <a:pt x="4912" y="26"/>
                </a:lnTo>
                <a:lnTo>
                  <a:pt x="4859" y="11"/>
                </a:lnTo>
                <a:lnTo>
                  <a:pt x="4831" y="7"/>
                </a:lnTo>
                <a:lnTo>
                  <a:pt x="4804" y="3"/>
                </a:lnTo>
                <a:lnTo>
                  <a:pt x="4775" y="2"/>
                </a:lnTo>
                <a:lnTo>
                  <a:pt x="4747" y="0"/>
                </a:lnTo>
                <a:lnTo>
                  <a:pt x="55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1" name="Freeform 31"/>
          <p:cNvSpPr>
            <a:spLocks/>
          </p:cNvSpPr>
          <p:nvPr/>
        </p:nvSpPr>
        <p:spPr bwMode="auto">
          <a:xfrm>
            <a:off x="5300663" y="5562600"/>
            <a:ext cx="1822450" cy="579438"/>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2" name="Freeform 32"/>
          <p:cNvSpPr>
            <a:spLocks/>
          </p:cNvSpPr>
          <p:nvPr/>
        </p:nvSpPr>
        <p:spPr bwMode="auto">
          <a:xfrm>
            <a:off x="5340350" y="5541963"/>
            <a:ext cx="1822450" cy="579437"/>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3" name="Freeform 33"/>
          <p:cNvSpPr>
            <a:spLocks/>
          </p:cNvSpPr>
          <p:nvPr/>
        </p:nvSpPr>
        <p:spPr bwMode="auto">
          <a:xfrm>
            <a:off x="762000" y="5715000"/>
            <a:ext cx="1822450" cy="579438"/>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4" name="Freeform 34"/>
          <p:cNvSpPr>
            <a:spLocks/>
          </p:cNvSpPr>
          <p:nvPr/>
        </p:nvSpPr>
        <p:spPr bwMode="auto">
          <a:xfrm>
            <a:off x="801688" y="5694363"/>
            <a:ext cx="1822450" cy="579437"/>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5" name="Freeform 35"/>
          <p:cNvSpPr>
            <a:spLocks/>
          </p:cNvSpPr>
          <p:nvPr/>
        </p:nvSpPr>
        <p:spPr bwMode="auto">
          <a:xfrm>
            <a:off x="3236913" y="2611438"/>
            <a:ext cx="1822450" cy="579437"/>
          </a:xfrm>
          <a:custGeom>
            <a:avLst/>
            <a:gdLst>
              <a:gd name="T0" fmla="*/ 1421 w 3584"/>
              <a:gd name="T1" fmla="*/ 250 h 1358"/>
              <a:gd name="T2" fmla="*/ 1562 w 3584"/>
              <a:gd name="T3" fmla="*/ 326 h 1358"/>
              <a:gd name="T4" fmla="*/ 1522 w 3584"/>
              <a:gd name="T5" fmla="*/ 673 h 1358"/>
              <a:gd name="T6" fmla="*/ 1474 w 3584"/>
              <a:gd name="T7" fmla="*/ 778 h 1358"/>
              <a:gd name="T8" fmla="*/ 1186 w 3584"/>
              <a:gd name="T9" fmla="*/ 992 h 1358"/>
              <a:gd name="T10" fmla="*/ 1063 w 3584"/>
              <a:gd name="T11" fmla="*/ 804 h 1358"/>
              <a:gd name="T12" fmla="*/ 1358 w 3584"/>
              <a:gd name="T13" fmla="*/ 438 h 1358"/>
              <a:gd name="T14" fmla="*/ 1582 w 3584"/>
              <a:gd name="T15" fmla="*/ 772 h 1358"/>
              <a:gd name="T16" fmla="*/ 1819 w 3584"/>
              <a:gd name="T17" fmla="*/ 746 h 1358"/>
              <a:gd name="T18" fmla="*/ 2390 w 3584"/>
              <a:gd name="T19" fmla="*/ 452 h 1358"/>
              <a:gd name="T20" fmla="*/ 2054 w 3584"/>
              <a:gd name="T21" fmla="*/ 736 h 1358"/>
              <a:gd name="T22" fmla="*/ 1807 w 3584"/>
              <a:gd name="T23" fmla="*/ 423 h 1358"/>
              <a:gd name="T24" fmla="*/ 1476 w 3584"/>
              <a:gd name="T25" fmla="*/ 558 h 1358"/>
              <a:gd name="T26" fmla="*/ 659 w 3584"/>
              <a:gd name="T27" fmla="*/ 714 h 1358"/>
              <a:gd name="T28" fmla="*/ 563 w 3584"/>
              <a:gd name="T29" fmla="*/ 724 h 1358"/>
              <a:gd name="T30" fmla="*/ 721 w 3584"/>
              <a:gd name="T31" fmla="*/ 1224 h 1358"/>
              <a:gd name="T32" fmla="*/ 834 w 3584"/>
              <a:gd name="T33" fmla="*/ 1293 h 1358"/>
              <a:gd name="T34" fmla="*/ 25 w 3584"/>
              <a:gd name="T35" fmla="*/ 938 h 1358"/>
              <a:gd name="T36" fmla="*/ 234 w 3584"/>
              <a:gd name="T37" fmla="*/ 796 h 1358"/>
              <a:gd name="T38" fmla="*/ 563 w 3584"/>
              <a:gd name="T39" fmla="*/ 875 h 1358"/>
              <a:gd name="T40" fmla="*/ 727 w 3584"/>
              <a:gd name="T41" fmla="*/ 1141 h 1358"/>
              <a:gd name="T42" fmla="*/ 745 w 3584"/>
              <a:gd name="T43" fmla="*/ 741 h 1358"/>
              <a:gd name="T44" fmla="*/ 959 w 3584"/>
              <a:gd name="T45" fmla="*/ 491 h 1358"/>
              <a:gd name="T46" fmla="*/ 1271 w 3584"/>
              <a:gd name="T47" fmla="*/ 889 h 1358"/>
              <a:gd name="T48" fmla="*/ 933 w 3584"/>
              <a:gd name="T49" fmla="*/ 1116 h 1358"/>
              <a:gd name="T50" fmla="*/ 1067 w 3584"/>
              <a:gd name="T51" fmla="*/ 929 h 1358"/>
              <a:gd name="T52" fmla="*/ 2154 w 3584"/>
              <a:gd name="T53" fmla="*/ 879 h 1358"/>
              <a:gd name="T54" fmla="*/ 1796 w 3584"/>
              <a:gd name="T55" fmla="*/ 680 h 1358"/>
              <a:gd name="T56" fmla="*/ 1714 w 3584"/>
              <a:gd name="T57" fmla="*/ 1008 h 1358"/>
              <a:gd name="T58" fmla="*/ 1700 w 3584"/>
              <a:gd name="T59" fmla="*/ 1193 h 1358"/>
              <a:gd name="T60" fmla="*/ 1277 w 3584"/>
              <a:gd name="T61" fmla="*/ 979 h 1358"/>
              <a:gd name="T62" fmla="*/ 1480 w 3584"/>
              <a:gd name="T63" fmla="*/ 647 h 1358"/>
              <a:gd name="T64" fmla="*/ 1800 w 3584"/>
              <a:gd name="T65" fmla="*/ 810 h 1358"/>
              <a:gd name="T66" fmla="*/ 1416 w 3584"/>
              <a:gd name="T67" fmla="*/ 1229 h 1358"/>
              <a:gd name="T68" fmla="*/ 1361 w 3584"/>
              <a:gd name="T69" fmla="*/ 954 h 1358"/>
              <a:gd name="T70" fmla="*/ 2036 w 3584"/>
              <a:gd name="T71" fmla="*/ 706 h 1358"/>
              <a:gd name="T72" fmla="*/ 2306 w 3584"/>
              <a:gd name="T73" fmla="*/ 804 h 1358"/>
              <a:gd name="T74" fmla="*/ 2590 w 3584"/>
              <a:gd name="T75" fmla="*/ 514 h 1358"/>
              <a:gd name="T76" fmla="*/ 2252 w 3584"/>
              <a:gd name="T77" fmla="*/ 309 h 1358"/>
              <a:gd name="T78" fmla="*/ 2190 w 3584"/>
              <a:gd name="T79" fmla="*/ 645 h 1358"/>
              <a:gd name="T80" fmla="*/ 2291 w 3584"/>
              <a:gd name="T81" fmla="*/ 991 h 1358"/>
              <a:gd name="T82" fmla="*/ 2954 w 3584"/>
              <a:gd name="T83" fmla="*/ 1119 h 1358"/>
              <a:gd name="T84" fmla="*/ 3141 w 3584"/>
              <a:gd name="T85" fmla="*/ 990 h 1358"/>
              <a:gd name="T86" fmla="*/ 3105 w 3584"/>
              <a:gd name="T87" fmla="*/ 1088 h 1358"/>
              <a:gd name="T88" fmla="*/ 2737 w 3584"/>
              <a:gd name="T89" fmla="*/ 999 h 1358"/>
              <a:gd name="T90" fmla="*/ 2726 w 3584"/>
              <a:gd name="T91" fmla="*/ 700 h 1358"/>
              <a:gd name="T92" fmla="*/ 2982 w 3584"/>
              <a:gd name="T93" fmla="*/ 609 h 1358"/>
              <a:gd name="T94" fmla="*/ 3450 w 3584"/>
              <a:gd name="T95" fmla="*/ 532 h 1358"/>
              <a:gd name="T96" fmla="*/ 3583 w 3584"/>
              <a:gd name="T97" fmla="*/ 789 h 1358"/>
              <a:gd name="T98" fmla="*/ 3379 w 3584"/>
              <a:gd name="T99" fmla="*/ 937 h 1358"/>
              <a:gd name="T100" fmla="*/ 3321 w 3584"/>
              <a:gd name="T101" fmla="*/ 389 h 1358"/>
              <a:gd name="T102" fmla="*/ 3093 w 3584"/>
              <a:gd name="T103" fmla="*/ 262 h 1358"/>
              <a:gd name="T104" fmla="*/ 2894 w 3584"/>
              <a:gd name="T105" fmla="*/ 252 h 1358"/>
              <a:gd name="T106" fmla="*/ 2624 w 3584"/>
              <a:gd name="T107" fmla="*/ 361 h 1358"/>
              <a:gd name="T108" fmla="*/ 2335 w 3584"/>
              <a:gd name="T109" fmla="*/ 270 h 1358"/>
              <a:gd name="T110" fmla="*/ 2020 w 3584"/>
              <a:gd name="T111" fmla="*/ 265 h 1358"/>
              <a:gd name="T112" fmla="*/ 1658 w 3584"/>
              <a:gd name="T113" fmla="*/ 491 h 1358"/>
              <a:gd name="T114" fmla="*/ 1343 w 3584"/>
              <a:gd name="T115" fmla="*/ 496 h 1358"/>
              <a:gd name="T116" fmla="*/ 1142 w 3584"/>
              <a:gd name="T117" fmla="*/ 248 h 1358"/>
              <a:gd name="T118" fmla="*/ 797 w 3584"/>
              <a:gd name="T119" fmla="*/ 0 h 1358"/>
              <a:gd name="T120" fmla="*/ 468 w 3584"/>
              <a:gd name="T121" fmla="*/ 162 h 1358"/>
              <a:gd name="T122" fmla="*/ 649 w 3584"/>
              <a:gd name="T123" fmla="*/ 366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4"/>
                </a:moveTo>
                <a:lnTo>
                  <a:pt x="755" y="407"/>
                </a:lnTo>
                <a:lnTo>
                  <a:pt x="838" y="399"/>
                </a:lnTo>
                <a:lnTo>
                  <a:pt x="922" y="387"/>
                </a:lnTo>
                <a:lnTo>
                  <a:pt x="1005" y="375"/>
                </a:lnTo>
                <a:lnTo>
                  <a:pt x="1087" y="361"/>
                </a:lnTo>
                <a:lnTo>
                  <a:pt x="1170" y="346"/>
                </a:lnTo>
                <a:lnTo>
                  <a:pt x="1336" y="314"/>
                </a:lnTo>
                <a:lnTo>
                  <a:pt x="1352" y="309"/>
                </a:lnTo>
                <a:lnTo>
                  <a:pt x="1369" y="303"/>
                </a:lnTo>
                <a:lnTo>
                  <a:pt x="1384" y="298"/>
                </a:lnTo>
                <a:lnTo>
                  <a:pt x="1398" y="289"/>
                </a:lnTo>
                <a:lnTo>
                  <a:pt x="1406" y="282"/>
                </a:lnTo>
                <a:lnTo>
                  <a:pt x="1412" y="277"/>
                </a:lnTo>
                <a:lnTo>
                  <a:pt x="1421" y="268"/>
                </a:lnTo>
                <a:lnTo>
                  <a:pt x="1425" y="261"/>
                </a:lnTo>
                <a:lnTo>
                  <a:pt x="1426" y="256"/>
                </a:lnTo>
                <a:lnTo>
                  <a:pt x="1425" y="252"/>
                </a:lnTo>
                <a:lnTo>
                  <a:pt x="1421" y="250"/>
                </a:lnTo>
                <a:lnTo>
                  <a:pt x="1412" y="250"/>
                </a:lnTo>
                <a:lnTo>
                  <a:pt x="1408" y="250"/>
                </a:lnTo>
                <a:lnTo>
                  <a:pt x="1404" y="252"/>
                </a:lnTo>
                <a:lnTo>
                  <a:pt x="1402" y="252"/>
                </a:lnTo>
                <a:lnTo>
                  <a:pt x="1404" y="252"/>
                </a:lnTo>
                <a:lnTo>
                  <a:pt x="1408" y="250"/>
                </a:lnTo>
                <a:lnTo>
                  <a:pt x="1417" y="248"/>
                </a:lnTo>
                <a:lnTo>
                  <a:pt x="1422" y="246"/>
                </a:lnTo>
                <a:lnTo>
                  <a:pt x="1430" y="244"/>
                </a:lnTo>
                <a:lnTo>
                  <a:pt x="1438" y="241"/>
                </a:lnTo>
                <a:lnTo>
                  <a:pt x="1449" y="238"/>
                </a:lnTo>
                <a:lnTo>
                  <a:pt x="1470" y="244"/>
                </a:lnTo>
                <a:lnTo>
                  <a:pt x="1488" y="252"/>
                </a:lnTo>
                <a:lnTo>
                  <a:pt x="1502" y="258"/>
                </a:lnTo>
                <a:lnTo>
                  <a:pt x="1515" y="269"/>
                </a:lnTo>
                <a:lnTo>
                  <a:pt x="1527" y="280"/>
                </a:lnTo>
                <a:lnTo>
                  <a:pt x="1538" y="293"/>
                </a:lnTo>
                <a:lnTo>
                  <a:pt x="1550" y="307"/>
                </a:lnTo>
                <a:lnTo>
                  <a:pt x="1562" y="326"/>
                </a:lnTo>
                <a:lnTo>
                  <a:pt x="1570" y="365"/>
                </a:lnTo>
                <a:lnTo>
                  <a:pt x="1577" y="403"/>
                </a:lnTo>
                <a:lnTo>
                  <a:pt x="1581" y="442"/>
                </a:lnTo>
                <a:lnTo>
                  <a:pt x="1581" y="482"/>
                </a:lnTo>
                <a:lnTo>
                  <a:pt x="1577" y="519"/>
                </a:lnTo>
                <a:lnTo>
                  <a:pt x="1569" y="558"/>
                </a:lnTo>
                <a:lnTo>
                  <a:pt x="1563" y="575"/>
                </a:lnTo>
                <a:lnTo>
                  <a:pt x="1555" y="593"/>
                </a:lnTo>
                <a:lnTo>
                  <a:pt x="1547" y="611"/>
                </a:lnTo>
                <a:lnTo>
                  <a:pt x="1537" y="628"/>
                </a:lnTo>
                <a:lnTo>
                  <a:pt x="1533" y="640"/>
                </a:lnTo>
                <a:lnTo>
                  <a:pt x="1530" y="649"/>
                </a:lnTo>
                <a:lnTo>
                  <a:pt x="1527" y="657"/>
                </a:lnTo>
                <a:lnTo>
                  <a:pt x="1525" y="664"/>
                </a:lnTo>
                <a:lnTo>
                  <a:pt x="1523" y="669"/>
                </a:lnTo>
                <a:lnTo>
                  <a:pt x="1522" y="673"/>
                </a:lnTo>
                <a:lnTo>
                  <a:pt x="1521" y="676"/>
                </a:lnTo>
                <a:lnTo>
                  <a:pt x="1522" y="676"/>
                </a:lnTo>
                <a:lnTo>
                  <a:pt x="1522" y="673"/>
                </a:lnTo>
                <a:lnTo>
                  <a:pt x="1523" y="668"/>
                </a:lnTo>
                <a:lnTo>
                  <a:pt x="1526" y="661"/>
                </a:lnTo>
                <a:lnTo>
                  <a:pt x="1527" y="656"/>
                </a:lnTo>
                <a:lnTo>
                  <a:pt x="1527" y="651"/>
                </a:lnTo>
                <a:lnTo>
                  <a:pt x="1527" y="648"/>
                </a:lnTo>
                <a:lnTo>
                  <a:pt x="1526" y="649"/>
                </a:lnTo>
                <a:lnTo>
                  <a:pt x="1523" y="653"/>
                </a:lnTo>
                <a:lnTo>
                  <a:pt x="1521" y="657"/>
                </a:lnTo>
                <a:lnTo>
                  <a:pt x="1518" y="664"/>
                </a:lnTo>
                <a:lnTo>
                  <a:pt x="1514" y="671"/>
                </a:lnTo>
                <a:lnTo>
                  <a:pt x="1510" y="680"/>
                </a:lnTo>
                <a:lnTo>
                  <a:pt x="1505" y="691"/>
                </a:lnTo>
                <a:lnTo>
                  <a:pt x="1500" y="703"/>
                </a:lnTo>
                <a:lnTo>
                  <a:pt x="1496" y="714"/>
                </a:lnTo>
                <a:lnTo>
                  <a:pt x="1493" y="728"/>
                </a:lnTo>
                <a:lnTo>
                  <a:pt x="1490" y="741"/>
                </a:lnTo>
                <a:lnTo>
                  <a:pt x="1486" y="753"/>
                </a:lnTo>
                <a:lnTo>
                  <a:pt x="1481" y="766"/>
                </a:lnTo>
                <a:lnTo>
                  <a:pt x="1474" y="778"/>
                </a:lnTo>
                <a:lnTo>
                  <a:pt x="1461" y="804"/>
                </a:lnTo>
                <a:lnTo>
                  <a:pt x="1456" y="829"/>
                </a:lnTo>
                <a:lnTo>
                  <a:pt x="1450" y="857"/>
                </a:lnTo>
                <a:lnTo>
                  <a:pt x="1445" y="886"/>
                </a:lnTo>
                <a:lnTo>
                  <a:pt x="1437" y="915"/>
                </a:lnTo>
                <a:lnTo>
                  <a:pt x="1428" y="942"/>
                </a:lnTo>
                <a:lnTo>
                  <a:pt x="1414" y="967"/>
                </a:lnTo>
                <a:lnTo>
                  <a:pt x="1396" y="988"/>
                </a:lnTo>
                <a:lnTo>
                  <a:pt x="1385" y="998"/>
                </a:lnTo>
                <a:lnTo>
                  <a:pt x="1373" y="1004"/>
                </a:lnTo>
                <a:lnTo>
                  <a:pt x="1352" y="1012"/>
                </a:lnTo>
                <a:lnTo>
                  <a:pt x="1329" y="1019"/>
                </a:lnTo>
                <a:lnTo>
                  <a:pt x="1308" y="1024"/>
                </a:lnTo>
                <a:lnTo>
                  <a:pt x="1285" y="1030"/>
                </a:lnTo>
                <a:lnTo>
                  <a:pt x="1260" y="1023"/>
                </a:lnTo>
                <a:lnTo>
                  <a:pt x="1233" y="1016"/>
                </a:lnTo>
                <a:lnTo>
                  <a:pt x="1208" y="1006"/>
                </a:lnTo>
                <a:lnTo>
                  <a:pt x="1196" y="1000"/>
                </a:lnTo>
                <a:lnTo>
                  <a:pt x="1186" y="992"/>
                </a:lnTo>
                <a:lnTo>
                  <a:pt x="1178" y="985"/>
                </a:lnTo>
                <a:lnTo>
                  <a:pt x="1172" y="974"/>
                </a:lnTo>
                <a:lnTo>
                  <a:pt x="1167" y="963"/>
                </a:lnTo>
                <a:lnTo>
                  <a:pt x="1160" y="954"/>
                </a:lnTo>
                <a:lnTo>
                  <a:pt x="1152" y="947"/>
                </a:lnTo>
                <a:lnTo>
                  <a:pt x="1142" y="941"/>
                </a:lnTo>
                <a:lnTo>
                  <a:pt x="1122" y="929"/>
                </a:lnTo>
                <a:lnTo>
                  <a:pt x="1112" y="910"/>
                </a:lnTo>
                <a:lnTo>
                  <a:pt x="1104" y="894"/>
                </a:lnTo>
                <a:lnTo>
                  <a:pt x="1098" y="881"/>
                </a:lnTo>
                <a:lnTo>
                  <a:pt x="1092" y="870"/>
                </a:lnTo>
                <a:lnTo>
                  <a:pt x="1088" y="862"/>
                </a:lnTo>
                <a:lnTo>
                  <a:pt x="1084" y="855"/>
                </a:lnTo>
                <a:lnTo>
                  <a:pt x="1079" y="845"/>
                </a:lnTo>
                <a:lnTo>
                  <a:pt x="1075" y="837"/>
                </a:lnTo>
                <a:lnTo>
                  <a:pt x="1072" y="828"/>
                </a:lnTo>
                <a:lnTo>
                  <a:pt x="1070" y="821"/>
                </a:lnTo>
                <a:lnTo>
                  <a:pt x="1067" y="814"/>
                </a:lnTo>
                <a:lnTo>
                  <a:pt x="1063" y="804"/>
                </a:lnTo>
                <a:lnTo>
                  <a:pt x="1059" y="792"/>
                </a:lnTo>
                <a:lnTo>
                  <a:pt x="1060" y="757"/>
                </a:lnTo>
                <a:lnTo>
                  <a:pt x="1060" y="721"/>
                </a:lnTo>
                <a:lnTo>
                  <a:pt x="1062" y="704"/>
                </a:lnTo>
                <a:lnTo>
                  <a:pt x="1063" y="687"/>
                </a:lnTo>
                <a:lnTo>
                  <a:pt x="1067" y="669"/>
                </a:lnTo>
                <a:lnTo>
                  <a:pt x="1072" y="653"/>
                </a:lnTo>
                <a:lnTo>
                  <a:pt x="1088" y="620"/>
                </a:lnTo>
                <a:lnTo>
                  <a:pt x="1108" y="591"/>
                </a:lnTo>
                <a:lnTo>
                  <a:pt x="1132" y="563"/>
                </a:lnTo>
                <a:lnTo>
                  <a:pt x="1159" y="539"/>
                </a:lnTo>
                <a:lnTo>
                  <a:pt x="1188" y="519"/>
                </a:lnTo>
                <a:lnTo>
                  <a:pt x="1219" y="502"/>
                </a:lnTo>
                <a:lnTo>
                  <a:pt x="1252" y="487"/>
                </a:lnTo>
                <a:lnTo>
                  <a:pt x="1285" y="476"/>
                </a:lnTo>
                <a:lnTo>
                  <a:pt x="1305" y="463"/>
                </a:lnTo>
                <a:lnTo>
                  <a:pt x="1323" y="452"/>
                </a:lnTo>
                <a:lnTo>
                  <a:pt x="1341" y="444"/>
                </a:lnTo>
                <a:lnTo>
                  <a:pt x="1358" y="438"/>
                </a:lnTo>
                <a:lnTo>
                  <a:pt x="1376" y="434"/>
                </a:lnTo>
                <a:lnTo>
                  <a:pt x="1392" y="432"/>
                </a:lnTo>
                <a:lnTo>
                  <a:pt x="1409" y="432"/>
                </a:lnTo>
                <a:lnTo>
                  <a:pt x="1425" y="434"/>
                </a:lnTo>
                <a:lnTo>
                  <a:pt x="1441" y="438"/>
                </a:lnTo>
                <a:lnTo>
                  <a:pt x="1457" y="443"/>
                </a:lnTo>
                <a:lnTo>
                  <a:pt x="1474" y="450"/>
                </a:lnTo>
                <a:lnTo>
                  <a:pt x="1490" y="458"/>
                </a:lnTo>
                <a:lnTo>
                  <a:pt x="1525" y="478"/>
                </a:lnTo>
                <a:lnTo>
                  <a:pt x="1562" y="502"/>
                </a:lnTo>
                <a:lnTo>
                  <a:pt x="1565" y="526"/>
                </a:lnTo>
                <a:lnTo>
                  <a:pt x="1566" y="550"/>
                </a:lnTo>
                <a:lnTo>
                  <a:pt x="1566" y="597"/>
                </a:lnTo>
                <a:lnTo>
                  <a:pt x="1565" y="644"/>
                </a:lnTo>
                <a:lnTo>
                  <a:pt x="1565" y="688"/>
                </a:lnTo>
                <a:lnTo>
                  <a:pt x="1566" y="710"/>
                </a:lnTo>
                <a:lnTo>
                  <a:pt x="1570" y="730"/>
                </a:lnTo>
                <a:lnTo>
                  <a:pt x="1574" y="752"/>
                </a:lnTo>
                <a:lnTo>
                  <a:pt x="1582" y="772"/>
                </a:lnTo>
                <a:lnTo>
                  <a:pt x="1591" y="790"/>
                </a:lnTo>
                <a:lnTo>
                  <a:pt x="1603" y="808"/>
                </a:lnTo>
                <a:lnTo>
                  <a:pt x="1619" y="825"/>
                </a:lnTo>
                <a:lnTo>
                  <a:pt x="1638" y="841"/>
                </a:lnTo>
                <a:lnTo>
                  <a:pt x="1658" y="840"/>
                </a:lnTo>
                <a:lnTo>
                  <a:pt x="1679" y="840"/>
                </a:lnTo>
                <a:lnTo>
                  <a:pt x="1720" y="841"/>
                </a:lnTo>
                <a:lnTo>
                  <a:pt x="1742" y="840"/>
                </a:lnTo>
                <a:lnTo>
                  <a:pt x="1762" y="838"/>
                </a:lnTo>
                <a:lnTo>
                  <a:pt x="1782" y="834"/>
                </a:lnTo>
                <a:lnTo>
                  <a:pt x="1800" y="829"/>
                </a:lnTo>
                <a:lnTo>
                  <a:pt x="1803" y="828"/>
                </a:lnTo>
                <a:lnTo>
                  <a:pt x="1804" y="824"/>
                </a:lnTo>
                <a:lnTo>
                  <a:pt x="1805" y="820"/>
                </a:lnTo>
                <a:lnTo>
                  <a:pt x="1808" y="814"/>
                </a:lnTo>
                <a:lnTo>
                  <a:pt x="1811" y="800"/>
                </a:lnTo>
                <a:lnTo>
                  <a:pt x="1813" y="782"/>
                </a:lnTo>
                <a:lnTo>
                  <a:pt x="1815" y="764"/>
                </a:lnTo>
                <a:lnTo>
                  <a:pt x="1819" y="746"/>
                </a:lnTo>
                <a:lnTo>
                  <a:pt x="1821" y="729"/>
                </a:lnTo>
                <a:lnTo>
                  <a:pt x="1825" y="716"/>
                </a:lnTo>
                <a:lnTo>
                  <a:pt x="1835" y="697"/>
                </a:lnTo>
                <a:lnTo>
                  <a:pt x="1845" y="677"/>
                </a:lnTo>
                <a:lnTo>
                  <a:pt x="1857" y="660"/>
                </a:lnTo>
                <a:lnTo>
                  <a:pt x="1872" y="643"/>
                </a:lnTo>
                <a:lnTo>
                  <a:pt x="1887" y="627"/>
                </a:lnTo>
                <a:lnTo>
                  <a:pt x="1904" y="612"/>
                </a:lnTo>
                <a:lnTo>
                  <a:pt x="1921" y="600"/>
                </a:lnTo>
                <a:lnTo>
                  <a:pt x="1939" y="589"/>
                </a:lnTo>
                <a:lnTo>
                  <a:pt x="1965" y="577"/>
                </a:lnTo>
                <a:lnTo>
                  <a:pt x="1994" y="569"/>
                </a:lnTo>
                <a:lnTo>
                  <a:pt x="2024" y="562"/>
                </a:lnTo>
                <a:lnTo>
                  <a:pt x="2052" y="552"/>
                </a:lnTo>
                <a:lnTo>
                  <a:pt x="2137" y="519"/>
                </a:lnTo>
                <a:lnTo>
                  <a:pt x="2222" y="483"/>
                </a:lnTo>
                <a:lnTo>
                  <a:pt x="2306" y="447"/>
                </a:lnTo>
                <a:lnTo>
                  <a:pt x="2391" y="414"/>
                </a:lnTo>
                <a:lnTo>
                  <a:pt x="2390" y="452"/>
                </a:lnTo>
                <a:lnTo>
                  <a:pt x="2388" y="487"/>
                </a:lnTo>
                <a:lnTo>
                  <a:pt x="2387" y="519"/>
                </a:lnTo>
                <a:lnTo>
                  <a:pt x="2386" y="547"/>
                </a:lnTo>
                <a:lnTo>
                  <a:pt x="2384" y="572"/>
                </a:lnTo>
                <a:lnTo>
                  <a:pt x="2382" y="596"/>
                </a:lnTo>
                <a:lnTo>
                  <a:pt x="2378" y="616"/>
                </a:lnTo>
                <a:lnTo>
                  <a:pt x="2372" y="635"/>
                </a:lnTo>
                <a:lnTo>
                  <a:pt x="2364" y="651"/>
                </a:lnTo>
                <a:lnTo>
                  <a:pt x="2354" y="667"/>
                </a:lnTo>
                <a:lnTo>
                  <a:pt x="2340" y="680"/>
                </a:lnTo>
                <a:lnTo>
                  <a:pt x="2323" y="693"/>
                </a:lnTo>
                <a:lnTo>
                  <a:pt x="2303" y="705"/>
                </a:lnTo>
                <a:lnTo>
                  <a:pt x="2279" y="717"/>
                </a:lnTo>
                <a:lnTo>
                  <a:pt x="2250" y="729"/>
                </a:lnTo>
                <a:lnTo>
                  <a:pt x="2233" y="734"/>
                </a:lnTo>
                <a:lnTo>
                  <a:pt x="2215" y="741"/>
                </a:lnTo>
                <a:lnTo>
                  <a:pt x="2162" y="740"/>
                </a:lnTo>
                <a:lnTo>
                  <a:pt x="2107" y="738"/>
                </a:lnTo>
                <a:lnTo>
                  <a:pt x="2054" y="736"/>
                </a:lnTo>
                <a:lnTo>
                  <a:pt x="2028" y="732"/>
                </a:lnTo>
                <a:lnTo>
                  <a:pt x="2001" y="728"/>
                </a:lnTo>
                <a:lnTo>
                  <a:pt x="1996" y="726"/>
                </a:lnTo>
                <a:lnTo>
                  <a:pt x="1993" y="722"/>
                </a:lnTo>
                <a:lnTo>
                  <a:pt x="1986" y="712"/>
                </a:lnTo>
                <a:lnTo>
                  <a:pt x="1982" y="701"/>
                </a:lnTo>
                <a:lnTo>
                  <a:pt x="1976" y="691"/>
                </a:lnTo>
                <a:lnTo>
                  <a:pt x="1964" y="681"/>
                </a:lnTo>
                <a:lnTo>
                  <a:pt x="1950" y="672"/>
                </a:lnTo>
                <a:lnTo>
                  <a:pt x="1937" y="664"/>
                </a:lnTo>
                <a:lnTo>
                  <a:pt x="1927" y="653"/>
                </a:lnTo>
                <a:lnTo>
                  <a:pt x="1904" y="625"/>
                </a:lnTo>
                <a:lnTo>
                  <a:pt x="1881" y="597"/>
                </a:lnTo>
                <a:lnTo>
                  <a:pt x="1839" y="540"/>
                </a:lnTo>
                <a:lnTo>
                  <a:pt x="1828" y="522"/>
                </a:lnTo>
                <a:lnTo>
                  <a:pt x="1821" y="499"/>
                </a:lnTo>
                <a:lnTo>
                  <a:pt x="1816" y="474"/>
                </a:lnTo>
                <a:lnTo>
                  <a:pt x="1812" y="448"/>
                </a:lnTo>
                <a:lnTo>
                  <a:pt x="1807" y="423"/>
                </a:lnTo>
                <a:lnTo>
                  <a:pt x="1800" y="399"/>
                </a:lnTo>
                <a:lnTo>
                  <a:pt x="1790" y="379"/>
                </a:lnTo>
                <a:lnTo>
                  <a:pt x="1783" y="370"/>
                </a:lnTo>
                <a:lnTo>
                  <a:pt x="1775" y="363"/>
                </a:lnTo>
                <a:lnTo>
                  <a:pt x="1768" y="359"/>
                </a:lnTo>
                <a:lnTo>
                  <a:pt x="1760" y="357"/>
                </a:lnTo>
                <a:lnTo>
                  <a:pt x="1746" y="354"/>
                </a:lnTo>
                <a:lnTo>
                  <a:pt x="1728" y="353"/>
                </a:lnTo>
                <a:lnTo>
                  <a:pt x="1712" y="351"/>
                </a:lnTo>
                <a:lnTo>
                  <a:pt x="1675" y="359"/>
                </a:lnTo>
                <a:lnTo>
                  <a:pt x="1642" y="367"/>
                </a:lnTo>
                <a:lnTo>
                  <a:pt x="1611" y="379"/>
                </a:lnTo>
                <a:lnTo>
                  <a:pt x="1583" y="394"/>
                </a:lnTo>
                <a:lnTo>
                  <a:pt x="1557" y="413"/>
                </a:lnTo>
                <a:lnTo>
                  <a:pt x="1533" y="434"/>
                </a:lnTo>
                <a:lnTo>
                  <a:pt x="1509" y="459"/>
                </a:lnTo>
                <a:lnTo>
                  <a:pt x="1486" y="490"/>
                </a:lnTo>
                <a:lnTo>
                  <a:pt x="1481" y="522"/>
                </a:lnTo>
                <a:lnTo>
                  <a:pt x="1476" y="558"/>
                </a:lnTo>
                <a:lnTo>
                  <a:pt x="1470" y="593"/>
                </a:lnTo>
                <a:lnTo>
                  <a:pt x="1462" y="629"/>
                </a:lnTo>
                <a:lnTo>
                  <a:pt x="1457" y="645"/>
                </a:lnTo>
                <a:lnTo>
                  <a:pt x="1450" y="661"/>
                </a:lnTo>
                <a:lnTo>
                  <a:pt x="1442" y="675"/>
                </a:lnTo>
                <a:lnTo>
                  <a:pt x="1433" y="688"/>
                </a:lnTo>
                <a:lnTo>
                  <a:pt x="1421" y="699"/>
                </a:lnTo>
                <a:lnTo>
                  <a:pt x="1408" y="706"/>
                </a:lnTo>
                <a:lnTo>
                  <a:pt x="1392" y="712"/>
                </a:lnTo>
                <a:lnTo>
                  <a:pt x="1373" y="716"/>
                </a:lnTo>
                <a:lnTo>
                  <a:pt x="1292" y="721"/>
                </a:lnTo>
                <a:lnTo>
                  <a:pt x="1211" y="724"/>
                </a:lnTo>
                <a:lnTo>
                  <a:pt x="1130" y="725"/>
                </a:lnTo>
                <a:lnTo>
                  <a:pt x="1047" y="728"/>
                </a:lnTo>
                <a:lnTo>
                  <a:pt x="953" y="725"/>
                </a:lnTo>
                <a:lnTo>
                  <a:pt x="858" y="724"/>
                </a:lnTo>
                <a:lnTo>
                  <a:pt x="764" y="721"/>
                </a:lnTo>
                <a:lnTo>
                  <a:pt x="669" y="716"/>
                </a:lnTo>
                <a:lnTo>
                  <a:pt x="659" y="714"/>
                </a:lnTo>
                <a:lnTo>
                  <a:pt x="648" y="713"/>
                </a:lnTo>
                <a:lnTo>
                  <a:pt x="640" y="712"/>
                </a:lnTo>
                <a:lnTo>
                  <a:pt x="633" y="710"/>
                </a:lnTo>
                <a:lnTo>
                  <a:pt x="623" y="708"/>
                </a:lnTo>
                <a:lnTo>
                  <a:pt x="617" y="705"/>
                </a:lnTo>
                <a:lnTo>
                  <a:pt x="613" y="701"/>
                </a:lnTo>
                <a:lnTo>
                  <a:pt x="613" y="699"/>
                </a:lnTo>
                <a:lnTo>
                  <a:pt x="615" y="696"/>
                </a:lnTo>
                <a:lnTo>
                  <a:pt x="617" y="693"/>
                </a:lnTo>
                <a:lnTo>
                  <a:pt x="621" y="691"/>
                </a:lnTo>
                <a:lnTo>
                  <a:pt x="623" y="689"/>
                </a:lnTo>
                <a:lnTo>
                  <a:pt x="621" y="689"/>
                </a:lnTo>
                <a:lnTo>
                  <a:pt x="617" y="691"/>
                </a:lnTo>
                <a:lnTo>
                  <a:pt x="610" y="693"/>
                </a:lnTo>
                <a:lnTo>
                  <a:pt x="599" y="697"/>
                </a:lnTo>
                <a:lnTo>
                  <a:pt x="591" y="700"/>
                </a:lnTo>
                <a:lnTo>
                  <a:pt x="582" y="703"/>
                </a:lnTo>
                <a:lnTo>
                  <a:pt x="572" y="713"/>
                </a:lnTo>
                <a:lnTo>
                  <a:pt x="563" y="724"/>
                </a:lnTo>
                <a:lnTo>
                  <a:pt x="543" y="745"/>
                </a:lnTo>
                <a:lnTo>
                  <a:pt x="534" y="756"/>
                </a:lnTo>
                <a:lnTo>
                  <a:pt x="527" y="766"/>
                </a:lnTo>
                <a:lnTo>
                  <a:pt x="522" y="778"/>
                </a:lnTo>
                <a:lnTo>
                  <a:pt x="519" y="792"/>
                </a:lnTo>
                <a:lnTo>
                  <a:pt x="519" y="825"/>
                </a:lnTo>
                <a:lnTo>
                  <a:pt x="523" y="858"/>
                </a:lnTo>
                <a:lnTo>
                  <a:pt x="528" y="891"/>
                </a:lnTo>
                <a:lnTo>
                  <a:pt x="536" y="926"/>
                </a:lnTo>
                <a:lnTo>
                  <a:pt x="548" y="959"/>
                </a:lnTo>
                <a:lnTo>
                  <a:pt x="560" y="991"/>
                </a:lnTo>
                <a:lnTo>
                  <a:pt x="576" y="1024"/>
                </a:lnTo>
                <a:lnTo>
                  <a:pt x="592" y="1056"/>
                </a:lnTo>
                <a:lnTo>
                  <a:pt x="611" y="1087"/>
                </a:lnTo>
                <a:lnTo>
                  <a:pt x="631" y="1118"/>
                </a:lnTo>
                <a:lnTo>
                  <a:pt x="652" y="1147"/>
                </a:lnTo>
                <a:lnTo>
                  <a:pt x="675" y="1173"/>
                </a:lnTo>
                <a:lnTo>
                  <a:pt x="697" y="1200"/>
                </a:lnTo>
                <a:lnTo>
                  <a:pt x="721" y="1224"/>
                </a:lnTo>
                <a:lnTo>
                  <a:pt x="745" y="1247"/>
                </a:lnTo>
                <a:lnTo>
                  <a:pt x="770" y="1268"/>
                </a:lnTo>
                <a:lnTo>
                  <a:pt x="790" y="1282"/>
                </a:lnTo>
                <a:lnTo>
                  <a:pt x="809" y="1293"/>
                </a:lnTo>
                <a:lnTo>
                  <a:pt x="826" y="1302"/>
                </a:lnTo>
                <a:lnTo>
                  <a:pt x="844" y="1310"/>
                </a:lnTo>
                <a:lnTo>
                  <a:pt x="860" y="1318"/>
                </a:lnTo>
                <a:lnTo>
                  <a:pt x="876" y="1329"/>
                </a:lnTo>
                <a:lnTo>
                  <a:pt x="892" y="1341"/>
                </a:lnTo>
                <a:lnTo>
                  <a:pt x="909" y="1356"/>
                </a:lnTo>
                <a:lnTo>
                  <a:pt x="910" y="1358"/>
                </a:lnTo>
                <a:lnTo>
                  <a:pt x="909" y="1358"/>
                </a:lnTo>
                <a:lnTo>
                  <a:pt x="905" y="1356"/>
                </a:lnTo>
                <a:lnTo>
                  <a:pt x="898" y="1352"/>
                </a:lnTo>
                <a:lnTo>
                  <a:pt x="884" y="1341"/>
                </a:lnTo>
                <a:lnTo>
                  <a:pt x="877" y="1336"/>
                </a:lnTo>
                <a:lnTo>
                  <a:pt x="872" y="1332"/>
                </a:lnTo>
                <a:lnTo>
                  <a:pt x="853" y="1313"/>
                </a:lnTo>
                <a:lnTo>
                  <a:pt x="834" y="1293"/>
                </a:lnTo>
                <a:lnTo>
                  <a:pt x="816" y="1273"/>
                </a:lnTo>
                <a:lnTo>
                  <a:pt x="796" y="1256"/>
                </a:lnTo>
                <a:lnTo>
                  <a:pt x="735" y="1211"/>
                </a:lnTo>
                <a:lnTo>
                  <a:pt x="671" y="1168"/>
                </a:lnTo>
                <a:lnTo>
                  <a:pt x="606" y="1127"/>
                </a:lnTo>
                <a:lnTo>
                  <a:pt x="540" y="1088"/>
                </a:lnTo>
                <a:lnTo>
                  <a:pt x="410" y="1010"/>
                </a:lnTo>
                <a:lnTo>
                  <a:pt x="345" y="970"/>
                </a:lnTo>
                <a:lnTo>
                  <a:pt x="281" y="929"/>
                </a:lnTo>
                <a:lnTo>
                  <a:pt x="250" y="939"/>
                </a:lnTo>
                <a:lnTo>
                  <a:pt x="222" y="947"/>
                </a:lnTo>
                <a:lnTo>
                  <a:pt x="196" y="954"/>
                </a:lnTo>
                <a:lnTo>
                  <a:pt x="170" y="958"/>
                </a:lnTo>
                <a:lnTo>
                  <a:pt x="145" y="959"/>
                </a:lnTo>
                <a:lnTo>
                  <a:pt x="117" y="959"/>
                </a:lnTo>
                <a:lnTo>
                  <a:pt x="88" y="958"/>
                </a:lnTo>
                <a:lnTo>
                  <a:pt x="55" y="954"/>
                </a:lnTo>
                <a:lnTo>
                  <a:pt x="40" y="946"/>
                </a:lnTo>
                <a:lnTo>
                  <a:pt x="25" y="938"/>
                </a:lnTo>
                <a:lnTo>
                  <a:pt x="14" y="929"/>
                </a:lnTo>
                <a:lnTo>
                  <a:pt x="8" y="923"/>
                </a:lnTo>
                <a:lnTo>
                  <a:pt x="4" y="917"/>
                </a:lnTo>
                <a:lnTo>
                  <a:pt x="2" y="909"/>
                </a:lnTo>
                <a:lnTo>
                  <a:pt x="0" y="902"/>
                </a:lnTo>
                <a:lnTo>
                  <a:pt x="2" y="895"/>
                </a:lnTo>
                <a:lnTo>
                  <a:pt x="3" y="889"/>
                </a:lnTo>
                <a:lnTo>
                  <a:pt x="7" y="882"/>
                </a:lnTo>
                <a:lnTo>
                  <a:pt x="11" y="875"/>
                </a:lnTo>
                <a:lnTo>
                  <a:pt x="24" y="863"/>
                </a:lnTo>
                <a:lnTo>
                  <a:pt x="40" y="853"/>
                </a:lnTo>
                <a:lnTo>
                  <a:pt x="60" y="844"/>
                </a:lnTo>
                <a:lnTo>
                  <a:pt x="81" y="834"/>
                </a:lnTo>
                <a:lnTo>
                  <a:pt x="105" y="826"/>
                </a:lnTo>
                <a:lnTo>
                  <a:pt x="153" y="812"/>
                </a:lnTo>
                <a:lnTo>
                  <a:pt x="177" y="806"/>
                </a:lnTo>
                <a:lnTo>
                  <a:pt x="198" y="802"/>
                </a:lnTo>
                <a:lnTo>
                  <a:pt x="218" y="798"/>
                </a:lnTo>
                <a:lnTo>
                  <a:pt x="234" y="796"/>
                </a:lnTo>
                <a:lnTo>
                  <a:pt x="248" y="793"/>
                </a:lnTo>
                <a:lnTo>
                  <a:pt x="256" y="792"/>
                </a:lnTo>
                <a:lnTo>
                  <a:pt x="286" y="788"/>
                </a:lnTo>
                <a:lnTo>
                  <a:pt x="318" y="784"/>
                </a:lnTo>
                <a:lnTo>
                  <a:pt x="381" y="778"/>
                </a:lnTo>
                <a:lnTo>
                  <a:pt x="402" y="778"/>
                </a:lnTo>
                <a:lnTo>
                  <a:pt x="426" y="776"/>
                </a:lnTo>
                <a:lnTo>
                  <a:pt x="450" y="772"/>
                </a:lnTo>
                <a:lnTo>
                  <a:pt x="474" y="768"/>
                </a:lnTo>
                <a:lnTo>
                  <a:pt x="496" y="766"/>
                </a:lnTo>
                <a:lnTo>
                  <a:pt x="516" y="769"/>
                </a:lnTo>
                <a:lnTo>
                  <a:pt x="526" y="773"/>
                </a:lnTo>
                <a:lnTo>
                  <a:pt x="532" y="777"/>
                </a:lnTo>
                <a:lnTo>
                  <a:pt x="539" y="784"/>
                </a:lnTo>
                <a:lnTo>
                  <a:pt x="544" y="792"/>
                </a:lnTo>
                <a:lnTo>
                  <a:pt x="552" y="812"/>
                </a:lnTo>
                <a:lnTo>
                  <a:pt x="559" y="833"/>
                </a:lnTo>
                <a:lnTo>
                  <a:pt x="562" y="853"/>
                </a:lnTo>
                <a:lnTo>
                  <a:pt x="563" y="875"/>
                </a:lnTo>
                <a:lnTo>
                  <a:pt x="563" y="897"/>
                </a:lnTo>
                <a:lnTo>
                  <a:pt x="562" y="919"/>
                </a:lnTo>
                <a:lnTo>
                  <a:pt x="555" y="963"/>
                </a:lnTo>
                <a:lnTo>
                  <a:pt x="548" y="1010"/>
                </a:lnTo>
                <a:lnTo>
                  <a:pt x="542" y="1055"/>
                </a:lnTo>
                <a:lnTo>
                  <a:pt x="540" y="1078"/>
                </a:lnTo>
                <a:lnTo>
                  <a:pt x="540" y="1099"/>
                </a:lnTo>
                <a:lnTo>
                  <a:pt x="542" y="1122"/>
                </a:lnTo>
                <a:lnTo>
                  <a:pt x="544" y="1143"/>
                </a:lnTo>
                <a:lnTo>
                  <a:pt x="571" y="1141"/>
                </a:lnTo>
                <a:lnTo>
                  <a:pt x="595" y="1140"/>
                </a:lnTo>
                <a:lnTo>
                  <a:pt x="617" y="1140"/>
                </a:lnTo>
                <a:lnTo>
                  <a:pt x="639" y="1140"/>
                </a:lnTo>
                <a:lnTo>
                  <a:pt x="657" y="1140"/>
                </a:lnTo>
                <a:lnTo>
                  <a:pt x="673" y="1140"/>
                </a:lnTo>
                <a:lnTo>
                  <a:pt x="689" y="1140"/>
                </a:lnTo>
                <a:lnTo>
                  <a:pt x="703" y="1140"/>
                </a:lnTo>
                <a:lnTo>
                  <a:pt x="715" y="1141"/>
                </a:lnTo>
                <a:lnTo>
                  <a:pt x="727" y="1141"/>
                </a:lnTo>
                <a:lnTo>
                  <a:pt x="745" y="1141"/>
                </a:lnTo>
                <a:lnTo>
                  <a:pt x="760" y="1141"/>
                </a:lnTo>
                <a:lnTo>
                  <a:pt x="770" y="1140"/>
                </a:lnTo>
                <a:lnTo>
                  <a:pt x="780" y="1137"/>
                </a:lnTo>
                <a:lnTo>
                  <a:pt x="788" y="1133"/>
                </a:lnTo>
                <a:lnTo>
                  <a:pt x="794" y="1127"/>
                </a:lnTo>
                <a:lnTo>
                  <a:pt x="801" y="1116"/>
                </a:lnTo>
                <a:lnTo>
                  <a:pt x="809" y="1103"/>
                </a:lnTo>
                <a:lnTo>
                  <a:pt x="818" y="1087"/>
                </a:lnTo>
                <a:lnTo>
                  <a:pt x="830" y="1067"/>
                </a:lnTo>
                <a:lnTo>
                  <a:pt x="846" y="1042"/>
                </a:lnTo>
                <a:lnTo>
                  <a:pt x="841" y="1002"/>
                </a:lnTo>
                <a:lnTo>
                  <a:pt x="834" y="962"/>
                </a:lnTo>
                <a:lnTo>
                  <a:pt x="825" y="923"/>
                </a:lnTo>
                <a:lnTo>
                  <a:pt x="814" y="886"/>
                </a:lnTo>
                <a:lnTo>
                  <a:pt x="801" y="849"/>
                </a:lnTo>
                <a:lnTo>
                  <a:pt x="785" y="812"/>
                </a:lnTo>
                <a:lnTo>
                  <a:pt x="766" y="777"/>
                </a:lnTo>
                <a:lnTo>
                  <a:pt x="745" y="741"/>
                </a:lnTo>
                <a:lnTo>
                  <a:pt x="735" y="725"/>
                </a:lnTo>
                <a:lnTo>
                  <a:pt x="724" y="710"/>
                </a:lnTo>
                <a:lnTo>
                  <a:pt x="705" y="685"/>
                </a:lnTo>
                <a:lnTo>
                  <a:pt x="688" y="663"/>
                </a:lnTo>
                <a:lnTo>
                  <a:pt x="672" y="643"/>
                </a:lnTo>
                <a:lnTo>
                  <a:pt x="657" y="621"/>
                </a:lnTo>
                <a:lnTo>
                  <a:pt x="644" y="597"/>
                </a:lnTo>
                <a:lnTo>
                  <a:pt x="632" y="572"/>
                </a:lnTo>
                <a:lnTo>
                  <a:pt x="625" y="556"/>
                </a:lnTo>
                <a:lnTo>
                  <a:pt x="620" y="540"/>
                </a:lnTo>
                <a:lnTo>
                  <a:pt x="643" y="527"/>
                </a:lnTo>
                <a:lnTo>
                  <a:pt x="664" y="515"/>
                </a:lnTo>
                <a:lnTo>
                  <a:pt x="687" y="506"/>
                </a:lnTo>
                <a:lnTo>
                  <a:pt x="711" y="498"/>
                </a:lnTo>
                <a:lnTo>
                  <a:pt x="757" y="486"/>
                </a:lnTo>
                <a:lnTo>
                  <a:pt x="808" y="476"/>
                </a:lnTo>
                <a:lnTo>
                  <a:pt x="858" y="482"/>
                </a:lnTo>
                <a:lnTo>
                  <a:pt x="909" y="486"/>
                </a:lnTo>
                <a:lnTo>
                  <a:pt x="959" y="491"/>
                </a:lnTo>
                <a:lnTo>
                  <a:pt x="985" y="496"/>
                </a:lnTo>
                <a:lnTo>
                  <a:pt x="1009" y="502"/>
                </a:lnTo>
                <a:lnTo>
                  <a:pt x="1033" y="510"/>
                </a:lnTo>
                <a:lnTo>
                  <a:pt x="1054" y="522"/>
                </a:lnTo>
                <a:lnTo>
                  <a:pt x="1074" y="535"/>
                </a:lnTo>
                <a:lnTo>
                  <a:pt x="1092" y="551"/>
                </a:lnTo>
                <a:lnTo>
                  <a:pt x="1110" y="568"/>
                </a:lnTo>
                <a:lnTo>
                  <a:pt x="1126" y="587"/>
                </a:lnTo>
                <a:lnTo>
                  <a:pt x="1156" y="629"/>
                </a:lnTo>
                <a:lnTo>
                  <a:pt x="1183" y="675"/>
                </a:lnTo>
                <a:lnTo>
                  <a:pt x="1208" y="721"/>
                </a:lnTo>
                <a:lnTo>
                  <a:pt x="1233" y="764"/>
                </a:lnTo>
                <a:lnTo>
                  <a:pt x="1247" y="785"/>
                </a:lnTo>
                <a:lnTo>
                  <a:pt x="1260" y="804"/>
                </a:lnTo>
                <a:lnTo>
                  <a:pt x="1264" y="817"/>
                </a:lnTo>
                <a:lnTo>
                  <a:pt x="1269" y="829"/>
                </a:lnTo>
                <a:lnTo>
                  <a:pt x="1272" y="841"/>
                </a:lnTo>
                <a:lnTo>
                  <a:pt x="1273" y="854"/>
                </a:lnTo>
                <a:lnTo>
                  <a:pt x="1271" y="889"/>
                </a:lnTo>
                <a:lnTo>
                  <a:pt x="1267" y="925"/>
                </a:lnTo>
                <a:lnTo>
                  <a:pt x="1259" y="959"/>
                </a:lnTo>
                <a:lnTo>
                  <a:pt x="1248" y="992"/>
                </a:lnTo>
                <a:lnTo>
                  <a:pt x="1243" y="1004"/>
                </a:lnTo>
                <a:lnTo>
                  <a:pt x="1233" y="1015"/>
                </a:lnTo>
                <a:lnTo>
                  <a:pt x="1224" y="1026"/>
                </a:lnTo>
                <a:lnTo>
                  <a:pt x="1211" y="1036"/>
                </a:lnTo>
                <a:lnTo>
                  <a:pt x="1198" y="1047"/>
                </a:lnTo>
                <a:lnTo>
                  <a:pt x="1183" y="1058"/>
                </a:lnTo>
                <a:lnTo>
                  <a:pt x="1151" y="1078"/>
                </a:lnTo>
                <a:lnTo>
                  <a:pt x="1119" y="1096"/>
                </a:lnTo>
                <a:lnTo>
                  <a:pt x="1086" y="1114"/>
                </a:lnTo>
                <a:lnTo>
                  <a:pt x="1071" y="1122"/>
                </a:lnTo>
                <a:lnTo>
                  <a:pt x="1058" y="1129"/>
                </a:lnTo>
                <a:lnTo>
                  <a:pt x="1045" y="1136"/>
                </a:lnTo>
                <a:lnTo>
                  <a:pt x="1034" y="1143"/>
                </a:lnTo>
                <a:lnTo>
                  <a:pt x="998" y="1135"/>
                </a:lnTo>
                <a:lnTo>
                  <a:pt x="965" y="1125"/>
                </a:lnTo>
                <a:lnTo>
                  <a:pt x="933" y="1116"/>
                </a:lnTo>
                <a:lnTo>
                  <a:pt x="905" y="1104"/>
                </a:lnTo>
                <a:lnTo>
                  <a:pt x="878" y="1090"/>
                </a:lnTo>
                <a:lnTo>
                  <a:pt x="853" y="1070"/>
                </a:lnTo>
                <a:lnTo>
                  <a:pt x="841" y="1059"/>
                </a:lnTo>
                <a:lnTo>
                  <a:pt x="829" y="1046"/>
                </a:lnTo>
                <a:lnTo>
                  <a:pt x="818" y="1032"/>
                </a:lnTo>
                <a:lnTo>
                  <a:pt x="808" y="1016"/>
                </a:lnTo>
                <a:lnTo>
                  <a:pt x="794" y="992"/>
                </a:lnTo>
                <a:lnTo>
                  <a:pt x="782" y="967"/>
                </a:lnTo>
                <a:lnTo>
                  <a:pt x="780" y="962"/>
                </a:lnTo>
                <a:lnTo>
                  <a:pt x="777" y="957"/>
                </a:lnTo>
                <a:lnTo>
                  <a:pt x="769" y="943"/>
                </a:lnTo>
                <a:lnTo>
                  <a:pt x="766" y="938"/>
                </a:lnTo>
                <a:lnTo>
                  <a:pt x="766" y="933"/>
                </a:lnTo>
                <a:lnTo>
                  <a:pt x="766" y="930"/>
                </a:lnTo>
                <a:lnTo>
                  <a:pt x="770" y="929"/>
                </a:lnTo>
                <a:lnTo>
                  <a:pt x="869" y="927"/>
                </a:lnTo>
                <a:lnTo>
                  <a:pt x="969" y="927"/>
                </a:lnTo>
                <a:lnTo>
                  <a:pt x="1067" y="929"/>
                </a:lnTo>
                <a:lnTo>
                  <a:pt x="1167" y="931"/>
                </a:lnTo>
                <a:lnTo>
                  <a:pt x="1364" y="937"/>
                </a:lnTo>
                <a:lnTo>
                  <a:pt x="1562" y="942"/>
                </a:lnTo>
                <a:lnTo>
                  <a:pt x="1590" y="983"/>
                </a:lnTo>
                <a:lnTo>
                  <a:pt x="1617" y="1022"/>
                </a:lnTo>
                <a:lnTo>
                  <a:pt x="1641" y="1063"/>
                </a:lnTo>
                <a:lnTo>
                  <a:pt x="1662" y="1106"/>
                </a:lnTo>
                <a:lnTo>
                  <a:pt x="1726" y="1096"/>
                </a:lnTo>
                <a:lnTo>
                  <a:pt x="1786" y="1083"/>
                </a:lnTo>
                <a:lnTo>
                  <a:pt x="1844" y="1066"/>
                </a:lnTo>
                <a:lnTo>
                  <a:pt x="1901" y="1046"/>
                </a:lnTo>
                <a:lnTo>
                  <a:pt x="1958" y="1022"/>
                </a:lnTo>
                <a:lnTo>
                  <a:pt x="2014" y="996"/>
                </a:lnTo>
                <a:lnTo>
                  <a:pt x="2070" y="970"/>
                </a:lnTo>
                <a:lnTo>
                  <a:pt x="2127" y="942"/>
                </a:lnTo>
                <a:lnTo>
                  <a:pt x="2138" y="926"/>
                </a:lnTo>
                <a:lnTo>
                  <a:pt x="2145" y="910"/>
                </a:lnTo>
                <a:lnTo>
                  <a:pt x="2151" y="894"/>
                </a:lnTo>
                <a:lnTo>
                  <a:pt x="2154" y="879"/>
                </a:lnTo>
                <a:lnTo>
                  <a:pt x="2157" y="865"/>
                </a:lnTo>
                <a:lnTo>
                  <a:pt x="2157" y="851"/>
                </a:lnTo>
                <a:lnTo>
                  <a:pt x="2154" y="840"/>
                </a:lnTo>
                <a:lnTo>
                  <a:pt x="2151" y="826"/>
                </a:lnTo>
                <a:lnTo>
                  <a:pt x="2146" y="814"/>
                </a:lnTo>
                <a:lnTo>
                  <a:pt x="2139" y="804"/>
                </a:lnTo>
                <a:lnTo>
                  <a:pt x="2123" y="782"/>
                </a:lnTo>
                <a:lnTo>
                  <a:pt x="2102" y="764"/>
                </a:lnTo>
                <a:lnTo>
                  <a:pt x="2078" y="746"/>
                </a:lnTo>
                <a:lnTo>
                  <a:pt x="2050" y="732"/>
                </a:lnTo>
                <a:lnTo>
                  <a:pt x="2021" y="718"/>
                </a:lnTo>
                <a:lnTo>
                  <a:pt x="1989" y="706"/>
                </a:lnTo>
                <a:lnTo>
                  <a:pt x="1957" y="696"/>
                </a:lnTo>
                <a:lnTo>
                  <a:pt x="1925" y="687"/>
                </a:lnTo>
                <a:lnTo>
                  <a:pt x="1895" y="679"/>
                </a:lnTo>
                <a:lnTo>
                  <a:pt x="1865" y="671"/>
                </a:lnTo>
                <a:lnTo>
                  <a:pt x="1839" y="665"/>
                </a:lnTo>
                <a:lnTo>
                  <a:pt x="1816" y="673"/>
                </a:lnTo>
                <a:lnTo>
                  <a:pt x="1796" y="680"/>
                </a:lnTo>
                <a:lnTo>
                  <a:pt x="1780" y="688"/>
                </a:lnTo>
                <a:lnTo>
                  <a:pt x="1766" y="695"/>
                </a:lnTo>
                <a:lnTo>
                  <a:pt x="1754" y="703"/>
                </a:lnTo>
                <a:lnTo>
                  <a:pt x="1743" y="710"/>
                </a:lnTo>
                <a:lnTo>
                  <a:pt x="1735" y="718"/>
                </a:lnTo>
                <a:lnTo>
                  <a:pt x="1728" y="728"/>
                </a:lnTo>
                <a:lnTo>
                  <a:pt x="1723" y="738"/>
                </a:lnTo>
                <a:lnTo>
                  <a:pt x="1719" y="750"/>
                </a:lnTo>
                <a:lnTo>
                  <a:pt x="1715" y="762"/>
                </a:lnTo>
                <a:lnTo>
                  <a:pt x="1712" y="777"/>
                </a:lnTo>
                <a:lnTo>
                  <a:pt x="1710" y="793"/>
                </a:lnTo>
                <a:lnTo>
                  <a:pt x="1707" y="812"/>
                </a:lnTo>
                <a:lnTo>
                  <a:pt x="1704" y="832"/>
                </a:lnTo>
                <a:lnTo>
                  <a:pt x="1700" y="854"/>
                </a:lnTo>
                <a:lnTo>
                  <a:pt x="1702" y="877"/>
                </a:lnTo>
                <a:lnTo>
                  <a:pt x="1703" y="898"/>
                </a:lnTo>
                <a:lnTo>
                  <a:pt x="1706" y="938"/>
                </a:lnTo>
                <a:lnTo>
                  <a:pt x="1710" y="975"/>
                </a:lnTo>
                <a:lnTo>
                  <a:pt x="1714" y="1008"/>
                </a:lnTo>
                <a:lnTo>
                  <a:pt x="1722" y="1042"/>
                </a:lnTo>
                <a:lnTo>
                  <a:pt x="1734" y="1075"/>
                </a:lnTo>
                <a:lnTo>
                  <a:pt x="1742" y="1091"/>
                </a:lnTo>
                <a:lnTo>
                  <a:pt x="1751" y="1108"/>
                </a:lnTo>
                <a:lnTo>
                  <a:pt x="1763" y="1125"/>
                </a:lnTo>
                <a:lnTo>
                  <a:pt x="1775" y="1143"/>
                </a:lnTo>
                <a:lnTo>
                  <a:pt x="1778" y="1151"/>
                </a:lnTo>
                <a:lnTo>
                  <a:pt x="1782" y="1160"/>
                </a:lnTo>
                <a:lnTo>
                  <a:pt x="1790" y="1177"/>
                </a:lnTo>
                <a:lnTo>
                  <a:pt x="1792" y="1185"/>
                </a:lnTo>
                <a:lnTo>
                  <a:pt x="1794" y="1193"/>
                </a:lnTo>
                <a:lnTo>
                  <a:pt x="1792" y="1200"/>
                </a:lnTo>
                <a:lnTo>
                  <a:pt x="1788" y="1205"/>
                </a:lnTo>
                <a:lnTo>
                  <a:pt x="1779" y="1209"/>
                </a:lnTo>
                <a:lnTo>
                  <a:pt x="1768" y="1212"/>
                </a:lnTo>
                <a:lnTo>
                  <a:pt x="1758" y="1211"/>
                </a:lnTo>
                <a:lnTo>
                  <a:pt x="1746" y="1208"/>
                </a:lnTo>
                <a:lnTo>
                  <a:pt x="1723" y="1201"/>
                </a:lnTo>
                <a:lnTo>
                  <a:pt x="1700" y="1193"/>
                </a:lnTo>
                <a:lnTo>
                  <a:pt x="1654" y="1179"/>
                </a:lnTo>
                <a:lnTo>
                  <a:pt x="1609" y="1164"/>
                </a:lnTo>
                <a:lnTo>
                  <a:pt x="1519" y="1132"/>
                </a:lnTo>
                <a:lnTo>
                  <a:pt x="1476" y="1118"/>
                </a:lnTo>
                <a:lnTo>
                  <a:pt x="1430" y="1103"/>
                </a:lnTo>
                <a:lnTo>
                  <a:pt x="1384" y="1091"/>
                </a:lnTo>
                <a:lnTo>
                  <a:pt x="1336" y="1080"/>
                </a:lnTo>
                <a:lnTo>
                  <a:pt x="1327" y="1066"/>
                </a:lnTo>
                <a:lnTo>
                  <a:pt x="1317" y="1054"/>
                </a:lnTo>
                <a:lnTo>
                  <a:pt x="1311" y="1043"/>
                </a:lnTo>
                <a:lnTo>
                  <a:pt x="1305" y="1035"/>
                </a:lnTo>
                <a:lnTo>
                  <a:pt x="1300" y="1030"/>
                </a:lnTo>
                <a:lnTo>
                  <a:pt x="1296" y="1024"/>
                </a:lnTo>
                <a:lnTo>
                  <a:pt x="1291" y="1016"/>
                </a:lnTo>
                <a:lnTo>
                  <a:pt x="1288" y="1010"/>
                </a:lnTo>
                <a:lnTo>
                  <a:pt x="1284" y="1000"/>
                </a:lnTo>
                <a:lnTo>
                  <a:pt x="1283" y="995"/>
                </a:lnTo>
                <a:lnTo>
                  <a:pt x="1280" y="987"/>
                </a:lnTo>
                <a:lnTo>
                  <a:pt x="1277" y="979"/>
                </a:lnTo>
                <a:lnTo>
                  <a:pt x="1273" y="967"/>
                </a:lnTo>
                <a:lnTo>
                  <a:pt x="1277" y="931"/>
                </a:lnTo>
                <a:lnTo>
                  <a:pt x="1280" y="898"/>
                </a:lnTo>
                <a:lnTo>
                  <a:pt x="1284" y="869"/>
                </a:lnTo>
                <a:lnTo>
                  <a:pt x="1287" y="842"/>
                </a:lnTo>
                <a:lnTo>
                  <a:pt x="1289" y="818"/>
                </a:lnTo>
                <a:lnTo>
                  <a:pt x="1292" y="797"/>
                </a:lnTo>
                <a:lnTo>
                  <a:pt x="1297" y="777"/>
                </a:lnTo>
                <a:lnTo>
                  <a:pt x="1303" y="760"/>
                </a:lnTo>
                <a:lnTo>
                  <a:pt x="1311" y="742"/>
                </a:lnTo>
                <a:lnTo>
                  <a:pt x="1320" y="726"/>
                </a:lnTo>
                <a:lnTo>
                  <a:pt x="1331" y="712"/>
                </a:lnTo>
                <a:lnTo>
                  <a:pt x="1345" y="699"/>
                </a:lnTo>
                <a:lnTo>
                  <a:pt x="1362" y="684"/>
                </a:lnTo>
                <a:lnTo>
                  <a:pt x="1384" y="669"/>
                </a:lnTo>
                <a:lnTo>
                  <a:pt x="1408" y="656"/>
                </a:lnTo>
                <a:lnTo>
                  <a:pt x="1436" y="640"/>
                </a:lnTo>
                <a:lnTo>
                  <a:pt x="1458" y="644"/>
                </a:lnTo>
                <a:lnTo>
                  <a:pt x="1480" y="647"/>
                </a:lnTo>
                <a:lnTo>
                  <a:pt x="1500" y="651"/>
                </a:lnTo>
                <a:lnTo>
                  <a:pt x="1517" y="653"/>
                </a:lnTo>
                <a:lnTo>
                  <a:pt x="1533" y="656"/>
                </a:lnTo>
                <a:lnTo>
                  <a:pt x="1549" y="659"/>
                </a:lnTo>
                <a:lnTo>
                  <a:pt x="1575" y="663"/>
                </a:lnTo>
                <a:lnTo>
                  <a:pt x="1598" y="667"/>
                </a:lnTo>
                <a:lnTo>
                  <a:pt x="1617" y="671"/>
                </a:lnTo>
                <a:lnTo>
                  <a:pt x="1633" y="675"/>
                </a:lnTo>
                <a:lnTo>
                  <a:pt x="1647" y="679"/>
                </a:lnTo>
                <a:lnTo>
                  <a:pt x="1660" y="684"/>
                </a:lnTo>
                <a:lnTo>
                  <a:pt x="1674" y="691"/>
                </a:lnTo>
                <a:lnTo>
                  <a:pt x="1687" y="699"/>
                </a:lnTo>
                <a:lnTo>
                  <a:pt x="1702" y="708"/>
                </a:lnTo>
                <a:lnTo>
                  <a:pt x="1718" y="718"/>
                </a:lnTo>
                <a:lnTo>
                  <a:pt x="1738" y="732"/>
                </a:lnTo>
                <a:lnTo>
                  <a:pt x="1760" y="748"/>
                </a:lnTo>
                <a:lnTo>
                  <a:pt x="1788" y="766"/>
                </a:lnTo>
                <a:lnTo>
                  <a:pt x="1795" y="789"/>
                </a:lnTo>
                <a:lnTo>
                  <a:pt x="1800" y="810"/>
                </a:lnTo>
                <a:lnTo>
                  <a:pt x="1803" y="832"/>
                </a:lnTo>
                <a:lnTo>
                  <a:pt x="1805" y="853"/>
                </a:lnTo>
                <a:lnTo>
                  <a:pt x="1807" y="874"/>
                </a:lnTo>
                <a:lnTo>
                  <a:pt x="1805" y="894"/>
                </a:lnTo>
                <a:lnTo>
                  <a:pt x="1801" y="934"/>
                </a:lnTo>
                <a:lnTo>
                  <a:pt x="1791" y="973"/>
                </a:lnTo>
                <a:lnTo>
                  <a:pt x="1778" y="1008"/>
                </a:lnTo>
                <a:lnTo>
                  <a:pt x="1759" y="1043"/>
                </a:lnTo>
                <a:lnTo>
                  <a:pt x="1736" y="1075"/>
                </a:lnTo>
                <a:lnTo>
                  <a:pt x="1711" y="1104"/>
                </a:lnTo>
                <a:lnTo>
                  <a:pt x="1683" y="1131"/>
                </a:lnTo>
                <a:lnTo>
                  <a:pt x="1651" y="1156"/>
                </a:lnTo>
                <a:lnTo>
                  <a:pt x="1617" y="1177"/>
                </a:lnTo>
                <a:lnTo>
                  <a:pt x="1581" y="1196"/>
                </a:lnTo>
                <a:lnTo>
                  <a:pt x="1542" y="1211"/>
                </a:lnTo>
                <a:lnTo>
                  <a:pt x="1502" y="1223"/>
                </a:lnTo>
                <a:lnTo>
                  <a:pt x="1461" y="1231"/>
                </a:lnTo>
                <a:lnTo>
                  <a:pt x="1438" y="1229"/>
                </a:lnTo>
                <a:lnTo>
                  <a:pt x="1416" y="1229"/>
                </a:lnTo>
                <a:lnTo>
                  <a:pt x="1404" y="1228"/>
                </a:lnTo>
                <a:lnTo>
                  <a:pt x="1393" y="1227"/>
                </a:lnTo>
                <a:lnTo>
                  <a:pt x="1382" y="1224"/>
                </a:lnTo>
                <a:lnTo>
                  <a:pt x="1373" y="1219"/>
                </a:lnTo>
                <a:lnTo>
                  <a:pt x="1370" y="1216"/>
                </a:lnTo>
                <a:lnTo>
                  <a:pt x="1368" y="1212"/>
                </a:lnTo>
                <a:lnTo>
                  <a:pt x="1365" y="1207"/>
                </a:lnTo>
                <a:lnTo>
                  <a:pt x="1362" y="1200"/>
                </a:lnTo>
                <a:lnTo>
                  <a:pt x="1356" y="1184"/>
                </a:lnTo>
                <a:lnTo>
                  <a:pt x="1351" y="1167"/>
                </a:lnTo>
                <a:lnTo>
                  <a:pt x="1347" y="1148"/>
                </a:lnTo>
                <a:lnTo>
                  <a:pt x="1343" y="1131"/>
                </a:lnTo>
                <a:lnTo>
                  <a:pt x="1339" y="1116"/>
                </a:lnTo>
                <a:lnTo>
                  <a:pt x="1337" y="1110"/>
                </a:lnTo>
                <a:lnTo>
                  <a:pt x="1336" y="1106"/>
                </a:lnTo>
                <a:lnTo>
                  <a:pt x="1341" y="1067"/>
                </a:lnTo>
                <a:lnTo>
                  <a:pt x="1347" y="1030"/>
                </a:lnTo>
                <a:lnTo>
                  <a:pt x="1352" y="991"/>
                </a:lnTo>
                <a:lnTo>
                  <a:pt x="1361" y="954"/>
                </a:lnTo>
                <a:lnTo>
                  <a:pt x="1374" y="919"/>
                </a:lnTo>
                <a:lnTo>
                  <a:pt x="1390" y="889"/>
                </a:lnTo>
                <a:lnTo>
                  <a:pt x="1409" y="861"/>
                </a:lnTo>
                <a:lnTo>
                  <a:pt x="1432" y="837"/>
                </a:lnTo>
                <a:lnTo>
                  <a:pt x="1456" y="814"/>
                </a:lnTo>
                <a:lnTo>
                  <a:pt x="1484" y="796"/>
                </a:lnTo>
                <a:lnTo>
                  <a:pt x="1511" y="778"/>
                </a:lnTo>
                <a:lnTo>
                  <a:pt x="1542" y="762"/>
                </a:lnTo>
                <a:lnTo>
                  <a:pt x="1574" y="749"/>
                </a:lnTo>
                <a:lnTo>
                  <a:pt x="1606" y="737"/>
                </a:lnTo>
                <a:lnTo>
                  <a:pt x="1672" y="716"/>
                </a:lnTo>
                <a:lnTo>
                  <a:pt x="1738" y="697"/>
                </a:lnTo>
                <a:lnTo>
                  <a:pt x="1770" y="688"/>
                </a:lnTo>
                <a:lnTo>
                  <a:pt x="1800" y="679"/>
                </a:lnTo>
                <a:lnTo>
                  <a:pt x="1855" y="684"/>
                </a:lnTo>
                <a:lnTo>
                  <a:pt x="1908" y="689"/>
                </a:lnTo>
                <a:lnTo>
                  <a:pt x="1961" y="695"/>
                </a:lnTo>
                <a:lnTo>
                  <a:pt x="2014" y="703"/>
                </a:lnTo>
                <a:lnTo>
                  <a:pt x="2036" y="706"/>
                </a:lnTo>
                <a:lnTo>
                  <a:pt x="2052" y="709"/>
                </a:lnTo>
                <a:lnTo>
                  <a:pt x="2065" y="712"/>
                </a:lnTo>
                <a:lnTo>
                  <a:pt x="2076" y="714"/>
                </a:lnTo>
                <a:lnTo>
                  <a:pt x="2084" y="717"/>
                </a:lnTo>
                <a:lnTo>
                  <a:pt x="2090" y="720"/>
                </a:lnTo>
                <a:lnTo>
                  <a:pt x="2096" y="722"/>
                </a:lnTo>
                <a:lnTo>
                  <a:pt x="2099" y="725"/>
                </a:lnTo>
                <a:lnTo>
                  <a:pt x="2106" y="732"/>
                </a:lnTo>
                <a:lnTo>
                  <a:pt x="2111" y="736"/>
                </a:lnTo>
                <a:lnTo>
                  <a:pt x="2118" y="740"/>
                </a:lnTo>
                <a:lnTo>
                  <a:pt x="2125" y="745"/>
                </a:lnTo>
                <a:lnTo>
                  <a:pt x="2135" y="752"/>
                </a:lnTo>
                <a:lnTo>
                  <a:pt x="2149" y="758"/>
                </a:lnTo>
                <a:lnTo>
                  <a:pt x="2165" y="766"/>
                </a:lnTo>
                <a:lnTo>
                  <a:pt x="2187" y="776"/>
                </a:lnTo>
                <a:lnTo>
                  <a:pt x="2211" y="784"/>
                </a:lnTo>
                <a:lnTo>
                  <a:pt x="2235" y="789"/>
                </a:lnTo>
                <a:lnTo>
                  <a:pt x="2259" y="794"/>
                </a:lnTo>
                <a:lnTo>
                  <a:pt x="2306" y="804"/>
                </a:lnTo>
                <a:lnTo>
                  <a:pt x="2330" y="809"/>
                </a:lnTo>
                <a:lnTo>
                  <a:pt x="2354" y="816"/>
                </a:lnTo>
                <a:lnTo>
                  <a:pt x="2379" y="814"/>
                </a:lnTo>
                <a:lnTo>
                  <a:pt x="2404" y="814"/>
                </a:lnTo>
                <a:lnTo>
                  <a:pt x="2429" y="812"/>
                </a:lnTo>
                <a:lnTo>
                  <a:pt x="2441" y="808"/>
                </a:lnTo>
                <a:lnTo>
                  <a:pt x="2453" y="804"/>
                </a:lnTo>
                <a:lnTo>
                  <a:pt x="2464" y="798"/>
                </a:lnTo>
                <a:lnTo>
                  <a:pt x="2475" y="790"/>
                </a:lnTo>
                <a:lnTo>
                  <a:pt x="2485" y="781"/>
                </a:lnTo>
                <a:lnTo>
                  <a:pt x="2496" y="772"/>
                </a:lnTo>
                <a:lnTo>
                  <a:pt x="2519" y="748"/>
                </a:lnTo>
                <a:lnTo>
                  <a:pt x="2541" y="722"/>
                </a:lnTo>
                <a:lnTo>
                  <a:pt x="2561" y="695"/>
                </a:lnTo>
                <a:lnTo>
                  <a:pt x="2580" y="667"/>
                </a:lnTo>
                <a:lnTo>
                  <a:pt x="2594" y="640"/>
                </a:lnTo>
                <a:lnTo>
                  <a:pt x="2605" y="615"/>
                </a:lnTo>
                <a:lnTo>
                  <a:pt x="2598" y="562"/>
                </a:lnTo>
                <a:lnTo>
                  <a:pt x="2590" y="514"/>
                </a:lnTo>
                <a:lnTo>
                  <a:pt x="2580" y="471"/>
                </a:lnTo>
                <a:lnTo>
                  <a:pt x="2573" y="451"/>
                </a:lnTo>
                <a:lnTo>
                  <a:pt x="2565" y="434"/>
                </a:lnTo>
                <a:lnTo>
                  <a:pt x="2554" y="417"/>
                </a:lnTo>
                <a:lnTo>
                  <a:pt x="2542" y="401"/>
                </a:lnTo>
                <a:lnTo>
                  <a:pt x="2528" y="387"/>
                </a:lnTo>
                <a:lnTo>
                  <a:pt x="2511" y="374"/>
                </a:lnTo>
                <a:lnTo>
                  <a:pt x="2492" y="363"/>
                </a:lnTo>
                <a:lnTo>
                  <a:pt x="2469" y="354"/>
                </a:lnTo>
                <a:lnTo>
                  <a:pt x="2444" y="346"/>
                </a:lnTo>
                <a:lnTo>
                  <a:pt x="2416" y="339"/>
                </a:lnTo>
                <a:lnTo>
                  <a:pt x="2400" y="333"/>
                </a:lnTo>
                <a:lnTo>
                  <a:pt x="2386" y="327"/>
                </a:lnTo>
                <a:lnTo>
                  <a:pt x="2359" y="318"/>
                </a:lnTo>
                <a:lnTo>
                  <a:pt x="2336" y="313"/>
                </a:lnTo>
                <a:lnTo>
                  <a:pt x="2314" y="309"/>
                </a:lnTo>
                <a:lnTo>
                  <a:pt x="2291" y="307"/>
                </a:lnTo>
                <a:lnTo>
                  <a:pt x="2266" y="307"/>
                </a:lnTo>
                <a:lnTo>
                  <a:pt x="2252" y="309"/>
                </a:lnTo>
                <a:lnTo>
                  <a:pt x="2237" y="310"/>
                </a:lnTo>
                <a:lnTo>
                  <a:pt x="2221" y="311"/>
                </a:lnTo>
                <a:lnTo>
                  <a:pt x="2202" y="314"/>
                </a:lnTo>
                <a:lnTo>
                  <a:pt x="2197" y="333"/>
                </a:lnTo>
                <a:lnTo>
                  <a:pt x="2190" y="355"/>
                </a:lnTo>
                <a:lnTo>
                  <a:pt x="2183" y="378"/>
                </a:lnTo>
                <a:lnTo>
                  <a:pt x="2178" y="401"/>
                </a:lnTo>
                <a:lnTo>
                  <a:pt x="2173" y="421"/>
                </a:lnTo>
                <a:lnTo>
                  <a:pt x="2170" y="430"/>
                </a:lnTo>
                <a:lnTo>
                  <a:pt x="2169" y="438"/>
                </a:lnTo>
                <a:lnTo>
                  <a:pt x="2167" y="443"/>
                </a:lnTo>
                <a:lnTo>
                  <a:pt x="2166" y="448"/>
                </a:lnTo>
                <a:lnTo>
                  <a:pt x="2165" y="451"/>
                </a:lnTo>
                <a:lnTo>
                  <a:pt x="2165" y="452"/>
                </a:lnTo>
                <a:lnTo>
                  <a:pt x="2170" y="492"/>
                </a:lnTo>
                <a:lnTo>
                  <a:pt x="2174" y="532"/>
                </a:lnTo>
                <a:lnTo>
                  <a:pt x="2178" y="571"/>
                </a:lnTo>
                <a:lnTo>
                  <a:pt x="2183" y="608"/>
                </a:lnTo>
                <a:lnTo>
                  <a:pt x="2190" y="645"/>
                </a:lnTo>
                <a:lnTo>
                  <a:pt x="2199" y="681"/>
                </a:lnTo>
                <a:lnTo>
                  <a:pt x="2211" y="717"/>
                </a:lnTo>
                <a:lnTo>
                  <a:pt x="2227" y="753"/>
                </a:lnTo>
                <a:lnTo>
                  <a:pt x="2230" y="766"/>
                </a:lnTo>
                <a:lnTo>
                  <a:pt x="2233" y="781"/>
                </a:lnTo>
                <a:lnTo>
                  <a:pt x="2235" y="798"/>
                </a:lnTo>
                <a:lnTo>
                  <a:pt x="2238" y="816"/>
                </a:lnTo>
                <a:lnTo>
                  <a:pt x="2245" y="850"/>
                </a:lnTo>
                <a:lnTo>
                  <a:pt x="2248" y="865"/>
                </a:lnTo>
                <a:lnTo>
                  <a:pt x="2252" y="879"/>
                </a:lnTo>
                <a:lnTo>
                  <a:pt x="2258" y="895"/>
                </a:lnTo>
                <a:lnTo>
                  <a:pt x="2263" y="914"/>
                </a:lnTo>
                <a:lnTo>
                  <a:pt x="2270" y="933"/>
                </a:lnTo>
                <a:lnTo>
                  <a:pt x="2276" y="950"/>
                </a:lnTo>
                <a:lnTo>
                  <a:pt x="2282" y="967"/>
                </a:lnTo>
                <a:lnTo>
                  <a:pt x="2287" y="981"/>
                </a:lnTo>
                <a:lnTo>
                  <a:pt x="2288" y="986"/>
                </a:lnTo>
                <a:lnTo>
                  <a:pt x="2290" y="990"/>
                </a:lnTo>
                <a:lnTo>
                  <a:pt x="2291" y="991"/>
                </a:lnTo>
                <a:lnTo>
                  <a:pt x="2291" y="992"/>
                </a:lnTo>
                <a:lnTo>
                  <a:pt x="2298" y="1036"/>
                </a:lnTo>
                <a:lnTo>
                  <a:pt x="2307" y="1076"/>
                </a:lnTo>
                <a:lnTo>
                  <a:pt x="2319" y="1114"/>
                </a:lnTo>
                <a:lnTo>
                  <a:pt x="2334" y="1149"/>
                </a:lnTo>
                <a:lnTo>
                  <a:pt x="2351" y="1183"/>
                </a:lnTo>
                <a:lnTo>
                  <a:pt x="2372" y="1215"/>
                </a:lnTo>
                <a:lnTo>
                  <a:pt x="2397" y="1248"/>
                </a:lnTo>
                <a:lnTo>
                  <a:pt x="2428" y="1281"/>
                </a:lnTo>
                <a:lnTo>
                  <a:pt x="2461" y="1277"/>
                </a:lnTo>
                <a:lnTo>
                  <a:pt x="2493" y="1272"/>
                </a:lnTo>
                <a:lnTo>
                  <a:pt x="2557" y="1256"/>
                </a:lnTo>
                <a:lnTo>
                  <a:pt x="2621" y="1237"/>
                </a:lnTo>
                <a:lnTo>
                  <a:pt x="2682" y="1216"/>
                </a:lnTo>
                <a:lnTo>
                  <a:pt x="2743" y="1193"/>
                </a:lnTo>
                <a:lnTo>
                  <a:pt x="2805" y="1171"/>
                </a:lnTo>
                <a:lnTo>
                  <a:pt x="2867" y="1149"/>
                </a:lnTo>
                <a:lnTo>
                  <a:pt x="2931" y="1129"/>
                </a:lnTo>
                <a:lnTo>
                  <a:pt x="2954" y="1119"/>
                </a:lnTo>
                <a:lnTo>
                  <a:pt x="2976" y="1107"/>
                </a:lnTo>
                <a:lnTo>
                  <a:pt x="2999" y="1095"/>
                </a:lnTo>
                <a:lnTo>
                  <a:pt x="3019" y="1080"/>
                </a:lnTo>
                <a:lnTo>
                  <a:pt x="3027" y="1071"/>
                </a:lnTo>
                <a:lnTo>
                  <a:pt x="3032" y="1060"/>
                </a:lnTo>
                <a:lnTo>
                  <a:pt x="3041" y="1036"/>
                </a:lnTo>
                <a:lnTo>
                  <a:pt x="3047" y="1026"/>
                </a:lnTo>
                <a:lnTo>
                  <a:pt x="3052" y="1016"/>
                </a:lnTo>
                <a:lnTo>
                  <a:pt x="3060" y="1008"/>
                </a:lnTo>
                <a:lnTo>
                  <a:pt x="3069" y="1004"/>
                </a:lnTo>
                <a:lnTo>
                  <a:pt x="3083" y="1002"/>
                </a:lnTo>
                <a:lnTo>
                  <a:pt x="3093" y="1000"/>
                </a:lnTo>
                <a:lnTo>
                  <a:pt x="3101" y="998"/>
                </a:lnTo>
                <a:lnTo>
                  <a:pt x="3109" y="998"/>
                </a:lnTo>
                <a:lnTo>
                  <a:pt x="3115" y="996"/>
                </a:lnTo>
                <a:lnTo>
                  <a:pt x="3120" y="995"/>
                </a:lnTo>
                <a:lnTo>
                  <a:pt x="3127" y="994"/>
                </a:lnTo>
                <a:lnTo>
                  <a:pt x="3133" y="992"/>
                </a:lnTo>
                <a:lnTo>
                  <a:pt x="3141" y="990"/>
                </a:lnTo>
                <a:lnTo>
                  <a:pt x="3146" y="987"/>
                </a:lnTo>
                <a:lnTo>
                  <a:pt x="3152" y="986"/>
                </a:lnTo>
                <a:lnTo>
                  <a:pt x="3161" y="983"/>
                </a:lnTo>
                <a:lnTo>
                  <a:pt x="3170" y="979"/>
                </a:lnTo>
                <a:lnTo>
                  <a:pt x="3174" y="986"/>
                </a:lnTo>
                <a:lnTo>
                  <a:pt x="3180" y="995"/>
                </a:lnTo>
                <a:lnTo>
                  <a:pt x="3185" y="1007"/>
                </a:lnTo>
                <a:lnTo>
                  <a:pt x="3192" y="1020"/>
                </a:lnTo>
                <a:lnTo>
                  <a:pt x="3196" y="1034"/>
                </a:lnTo>
                <a:lnTo>
                  <a:pt x="3196" y="1047"/>
                </a:lnTo>
                <a:lnTo>
                  <a:pt x="3194" y="1052"/>
                </a:lnTo>
                <a:lnTo>
                  <a:pt x="3192" y="1059"/>
                </a:lnTo>
                <a:lnTo>
                  <a:pt x="3188" y="1063"/>
                </a:lnTo>
                <a:lnTo>
                  <a:pt x="3182" y="1067"/>
                </a:lnTo>
                <a:lnTo>
                  <a:pt x="3169" y="1074"/>
                </a:lnTo>
                <a:lnTo>
                  <a:pt x="3153" y="1078"/>
                </a:lnTo>
                <a:lnTo>
                  <a:pt x="3137" y="1083"/>
                </a:lnTo>
                <a:lnTo>
                  <a:pt x="3120" y="1086"/>
                </a:lnTo>
                <a:lnTo>
                  <a:pt x="3105" y="1088"/>
                </a:lnTo>
                <a:lnTo>
                  <a:pt x="3093" y="1091"/>
                </a:lnTo>
                <a:lnTo>
                  <a:pt x="3084" y="1092"/>
                </a:lnTo>
                <a:lnTo>
                  <a:pt x="3083" y="1092"/>
                </a:lnTo>
                <a:lnTo>
                  <a:pt x="3081" y="1092"/>
                </a:lnTo>
                <a:lnTo>
                  <a:pt x="3051" y="1091"/>
                </a:lnTo>
                <a:lnTo>
                  <a:pt x="3021" y="1092"/>
                </a:lnTo>
                <a:lnTo>
                  <a:pt x="2960" y="1092"/>
                </a:lnTo>
                <a:lnTo>
                  <a:pt x="2931" y="1092"/>
                </a:lnTo>
                <a:lnTo>
                  <a:pt x="2902" y="1091"/>
                </a:lnTo>
                <a:lnTo>
                  <a:pt x="2872" y="1087"/>
                </a:lnTo>
                <a:lnTo>
                  <a:pt x="2843" y="1080"/>
                </a:lnTo>
                <a:lnTo>
                  <a:pt x="2834" y="1078"/>
                </a:lnTo>
                <a:lnTo>
                  <a:pt x="2825" y="1072"/>
                </a:lnTo>
                <a:lnTo>
                  <a:pt x="2806" y="1062"/>
                </a:lnTo>
                <a:lnTo>
                  <a:pt x="2787" y="1047"/>
                </a:lnTo>
                <a:lnTo>
                  <a:pt x="2769" y="1031"/>
                </a:lnTo>
                <a:lnTo>
                  <a:pt x="2754" y="1016"/>
                </a:lnTo>
                <a:lnTo>
                  <a:pt x="2741" y="1004"/>
                </a:lnTo>
                <a:lnTo>
                  <a:pt x="2737" y="999"/>
                </a:lnTo>
                <a:lnTo>
                  <a:pt x="2733" y="995"/>
                </a:lnTo>
                <a:lnTo>
                  <a:pt x="2731" y="994"/>
                </a:lnTo>
                <a:lnTo>
                  <a:pt x="2730" y="992"/>
                </a:lnTo>
                <a:lnTo>
                  <a:pt x="2711" y="958"/>
                </a:lnTo>
                <a:lnTo>
                  <a:pt x="2693" y="923"/>
                </a:lnTo>
                <a:lnTo>
                  <a:pt x="2673" y="889"/>
                </a:lnTo>
                <a:lnTo>
                  <a:pt x="2654" y="854"/>
                </a:lnTo>
                <a:lnTo>
                  <a:pt x="2656" y="829"/>
                </a:lnTo>
                <a:lnTo>
                  <a:pt x="2657" y="804"/>
                </a:lnTo>
                <a:lnTo>
                  <a:pt x="2661" y="778"/>
                </a:lnTo>
                <a:lnTo>
                  <a:pt x="2664" y="765"/>
                </a:lnTo>
                <a:lnTo>
                  <a:pt x="2668" y="753"/>
                </a:lnTo>
                <a:lnTo>
                  <a:pt x="2673" y="741"/>
                </a:lnTo>
                <a:lnTo>
                  <a:pt x="2680" y="730"/>
                </a:lnTo>
                <a:lnTo>
                  <a:pt x="2686" y="722"/>
                </a:lnTo>
                <a:lnTo>
                  <a:pt x="2693" y="716"/>
                </a:lnTo>
                <a:lnTo>
                  <a:pt x="2701" y="710"/>
                </a:lnTo>
                <a:lnTo>
                  <a:pt x="2709" y="706"/>
                </a:lnTo>
                <a:lnTo>
                  <a:pt x="2726" y="700"/>
                </a:lnTo>
                <a:lnTo>
                  <a:pt x="2745" y="697"/>
                </a:lnTo>
                <a:lnTo>
                  <a:pt x="2763" y="696"/>
                </a:lnTo>
                <a:lnTo>
                  <a:pt x="2785" y="695"/>
                </a:lnTo>
                <a:lnTo>
                  <a:pt x="2806" y="691"/>
                </a:lnTo>
                <a:lnTo>
                  <a:pt x="2823" y="688"/>
                </a:lnTo>
                <a:lnTo>
                  <a:pt x="2838" y="684"/>
                </a:lnTo>
                <a:lnTo>
                  <a:pt x="2850" y="683"/>
                </a:lnTo>
                <a:lnTo>
                  <a:pt x="2860" y="680"/>
                </a:lnTo>
                <a:lnTo>
                  <a:pt x="2870" y="677"/>
                </a:lnTo>
                <a:lnTo>
                  <a:pt x="2878" y="676"/>
                </a:lnTo>
                <a:lnTo>
                  <a:pt x="2891" y="672"/>
                </a:lnTo>
                <a:lnTo>
                  <a:pt x="2904" y="667"/>
                </a:lnTo>
                <a:lnTo>
                  <a:pt x="2918" y="660"/>
                </a:lnTo>
                <a:lnTo>
                  <a:pt x="2926" y="656"/>
                </a:lnTo>
                <a:lnTo>
                  <a:pt x="2934" y="652"/>
                </a:lnTo>
                <a:lnTo>
                  <a:pt x="2944" y="647"/>
                </a:lnTo>
                <a:lnTo>
                  <a:pt x="2956" y="640"/>
                </a:lnTo>
                <a:lnTo>
                  <a:pt x="2970" y="623"/>
                </a:lnTo>
                <a:lnTo>
                  <a:pt x="2982" y="609"/>
                </a:lnTo>
                <a:lnTo>
                  <a:pt x="2995" y="600"/>
                </a:lnTo>
                <a:lnTo>
                  <a:pt x="3008" y="593"/>
                </a:lnTo>
                <a:lnTo>
                  <a:pt x="3023" y="588"/>
                </a:lnTo>
                <a:lnTo>
                  <a:pt x="3040" y="585"/>
                </a:lnTo>
                <a:lnTo>
                  <a:pt x="3059" y="581"/>
                </a:lnTo>
                <a:lnTo>
                  <a:pt x="3081" y="577"/>
                </a:lnTo>
                <a:lnTo>
                  <a:pt x="3107" y="564"/>
                </a:lnTo>
                <a:lnTo>
                  <a:pt x="3132" y="551"/>
                </a:lnTo>
                <a:lnTo>
                  <a:pt x="3184" y="528"/>
                </a:lnTo>
                <a:lnTo>
                  <a:pt x="3234" y="504"/>
                </a:lnTo>
                <a:lnTo>
                  <a:pt x="3260" y="491"/>
                </a:lnTo>
                <a:lnTo>
                  <a:pt x="3284" y="476"/>
                </a:lnTo>
                <a:lnTo>
                  <a:pt x="3327" y="488"/>
                </a:lnTo>
                <a:lnTo>
                  <a:pt x="3350" y="495"/>
                </a:lnTo>
                <a:lnTo>
                  <a:pt x="3371" y="502"/>
                </a:lnTo>
                <a:lnTo>
                  <a:pt x="3389" y="508"/>
                </a:lnTo>
                <a:lnTo>
                  <a:pt x="3409" y="516"/>
                </a:lnTo>
                <a:lnTo>
                  <a:pt x="3430" y="524"/>
                </a:lnTo>
                <a:lnTo>
                  <a:pt x="3450" y="532"/>
                </a:lnTo>
                <a:lnTo>
                  <a:pt x="3468" y="540"/>
                </a:lnTo>
                <a:lnTo>
                  <a:pt x="3483" y="547"/>
                </a:lnTo>
                <a:lnTo>
                  <a:pt x="3488" y="548"/>
                </a:lnTo>
                <a:lnTo>
                  <a:pt x="3492" y="551"/>
                </a:lnTo>
                <a:lnTo>
                  <a:pt x="3495" y="552"/>
                </a:lnTo>
                <a:lnTo>
                  <a:pt x="3496" y="552"/>
                </a:lnTo>
                <a:lnTo>
                  <a:pt x="3507" y="563"/>
                </a:lnTo>
                <a:lnTo>
                  <a:pt x="3516" y="573"/>
                </a:lnTo>
                <a:lnTo>
                  <a:pt x="3532" y="592"/>
                </a:lnTo>
                <a:lnTo>
                  <a:pt x="3546" y="611"/>
                </a:lnTo>
                <a:lnTo>
                  <a:pt x="3555" y="628"/>
                </a:lnTo>
                <a:lnTo>
                  <a:pt x="3563" y="648"/>
                </a:lnTo>
                <a:lnTo>
                  <a:pt x="3570" y="671"/>
                </a:lnTo>
                <a:lnTo>
                  <a:pt x="3576" y="696"/>
                </a:lnTo>
                <a:lnTo>
                  <a:pt x="3580" y="712"/>
                </a:lnTo>
                <a:lnTo>
                  <a:pt x="3584" y="728"/>
                </a:lnTo>
                <a:lnTo>
                  <a:pt x="3583" y="745"/>
                </a:lnTo>
                <a:lnTo>
                  <a:pt x="3583" y="761"/>
                </a:lnTo>
                <a:lnTo>
                  <a:pt x="3583" y="789"/>
                </a:lnTo>
                <a:lnTo>
                  <a:pt x="3583" y="814"/>
                </a:lnTo>
                <a:lnTo>
                  <a:pt x="3581" y="837"/>
                </a:lnTo>
                <a:lnTo>
                  <a:pt x="3579" y="857"/>
                </a:lnTo>
                <a:lnTo>
                  <a:pt x="3574" y="875"/>
                </a:lnTo>
                <a:lnTo>
                  <a:pt x="3570" y="886"/>
                </a:lnTo>
                <a:lnTo>
                  <a:pt x="3563" y="895"/>
                </a:lnTo>
                <a:lnTo>
                  <a:pt x="3556" y="906"/>
                </a:lnTo>
                <a:lnTo>
                  <a:pt x="3547" y="917"/>
                </a:lnTo>
                <a:lnTo>
                  <a:pt x="3536" y="927"/>
                </a:lnTo>
                <a:lnTo>
                  <a:pt x="3526" y="939"/>
                </a:lnTo>
                <a:lnTo>
                  <a:pt x="3500" y="965"/>
                </a:lnTo>
                <a:lnTo>
                  <a:pt x="3488" y="975"/>
                </a:lnTo>
                <a:lnTo>
                  <a:pt x="3479" y="985"/>
                </a:lnTo>
                <a:lnTo>
                  <a:pt x="3474" y="990"/>
                </a:lnTo>
                <a:lnTo>
                  <a:pt x="3471" y="992"/>
                </a:lnTo>
                <a:lnTo>
                  <a:pt x="3444" y="982"/>
                </a:lnTo>
                <a:lnTo>
                  <a:pt x="3421" y="969"/>
                </a:lnTo>
                <a:lnTo>
                  <a:pt x="3399" y="954"/>
                </a:lnTo>
                <a:lnTo>
                  <a:pt x="3379" y="937"/>
                </a:lnTo>
                <a:lnTo>
                  <a:pt x="3362" y="918"/>
                </a:lnTo>
                <a:lnTo>
                  <a:pt x="3343" y="898"/>
                </a:lnTo>
                <a:lnTo>
                  <a:pt x="3326" y="877"/>
                </a:lnTo>
                <a:lnTo>
                  <a:pt x="3307" y="854"/>
                </a:lnTo>
                <a:lnTo>
                  <a:pt x="3299" y="822"/>
                </a:lnTo>
                <a:lnTo>
                  <a:pt x="3295" y="790"/>
                </a:lnTo>
                <a:lnTo>
                  <a:pt x="3295" y="758"/>
                </a:lnTo>
                <a:lnTo>
                  <a:pt x="3298" y="726"/>
                </a:lnTo>
                <a:lnTo>
                  <a:pt x="3303" y="696"/>
                </a:lnTo>
                <a:lnTo>
                  <a:pt x="3311" y="664"/>
                </a:lnTo>
                <a:lnTo>
                  <a:pt x="3321" y="633"/>
                </a:lnTo>
                <a:lnTo>
                  <a:pt x="3333" y="603"/>
                </a:lnTo>
                <a:lnTo>
                  <a:pt x="3331" y="576"/>
                </a:lnTo>
                <a:lnTo>
                  <a:pt x="3333" y="548"/>
                </a:lnTo>
                <a:lnTo>
                  <a:pt x="3333" y="494"/>
                </a:lnTo>
                <a:lnTo>
                  <a:pt x="3333" y="467"/>
                </a:lnTo>
                <a:lnTo>
                  <a:pt x="3331" y="440"/>
                </a:lnTo>
                <a:lnTo>
                  <a:pt x="3327" y="414"/>
                </a:lnTo>
                <a:lnTo>
                  <a:pt x="3321" y="389"/>
                </a:lnTo>
                <a:lnTo>
                  <a:pt x="3315" y="374"/>
                </a:lnTo>
                <a:lnTo>
                  <a:pt x="3310" y="362"/>
                </a:lnTo>
                <a:lnTo>
                  <a:pt x="3305" y="353"/>
                </a:lnTo>
                <a:lnTo>
                  <a:pt x="3298" y="343"/>
                </a:lnTo>
                <a:lnTo>
                  <a:pt x="3291" y="337"/>
                </a:lnTo>
                <a:lnTo>
                  <a:pt x="3285" y="330"/>
                </a:lnTo>
                <a:lnTo>
                  <a:pt x="3269" y="322"/>
                </a:lnTo>
                <a:lnTo>
                  <a:pt x="3252" y="315"/>
                </a:lnTo>
                <a:lnTo>
                  <a:pt x="3233" y="311"/>
                </a:lnTo>
                <a:lnTo>
                  <a:pt x="3214" y="307"/>
                </a:lnTo>
                <a:lnTo>
                  <a:pt x="3194" y="301"/>
                </a:lnTo>
                <a:lnTo>
                  <a:pt x="3178" y="294"/>
                </a:lnTo>
                <a:lnTo>
                  <a:pt x="3162" y="289"/>
                </a:lnTo>
                <a:lnTo>
                  <a:pt x="3149" y="285"/>
                </a:lnTo>
                <a:lnTo>
                  <a:pt x="3138" y="280"/>
                </a:lnTo>
                <a:lnTo>
                  <a:pt x="3128" y="276"/>
                </a:lnTo>
                <a:lnTo>
                  <a:pt x="3119" y="272"/>
                </a:lnTo>
                <a:lnTo>
                  <a:pt x="3104" y="266"/>
                </a:lnTo>
                <a:lnTo>
                  <a:pt x="3093" y="262"/>
                </a:lnTo>
                <a:lnTo>
                  <a:pt x="3087" y="258"/>
                </a:lnTo>
                <a:lnTo>
                  <a:pt x="3081" y="256"/>
                </a:lnTo>
                <a:lnTo>
                  <a:pt x="3079" y="254"/>
                </a:lnTo>
                <a:lnTo>
                  <a:pt x="3075" y="252"/>
                </a:lnTo>
                <a:lnTo>
                  <a:pt x="3072" y="252"/>
                </a:lnTo>
                <a:lnTo>
                  <a:pt x="3067" y="250"/>
                </a:lnTo>
                <a:lnTo>
                  <a:pt x="3060" y="248"/>
                </a:lnTo>
                <a:lnTo>
                  <a:pt x="3051" y="246"/>
                </a:lnTo>
                <a:lnTo>
                  <a:pt x="3037" y="242"/>
                </a:lnTo>
                <a:lnTo>
                  <a:pt x="3028" y="241"/>
                </a:lnTo>
                <a:lnTo>
                  <a:pt x="3019" y="238"/>
                </a:lnTo>
                <a:lnTo>
                  <a:pt x="3003" y="240"/>
                </a:lnTo>
                <a:lnTo>
                  <a:pt x="2988" y="241"/>
                </a:lnTo>
                <a:lnTo>
                  <a:pt x="2964" y="244"/>
                </a:lnTo>
                <a:lnTo>
                  <a:pt x="2943" y="245"/>
                </a:lnTo>
                <a:lnTo>
                  <a:pt x="2927" y="246"/>
                </a:lnTo>
                <a:lnTo>
                  <a:pt x="2914" y="249"/>
                </a:lnTo>
                <a:lnTo>
                  <a:pt x="2903" y="250"/>
                </a:lnTo>
                <a:lnTo>
                  <a:pt x="2894" y="252"/>
                </a:lnTo>
                <a:lnTo>
                  <a:pt x="2887" y="254"/>
                </a:lnTo>
                <a:lnTo>
                  <a:pt x="2872" y="261"/>
                </a:lnTo>
                <a:lnTo>
                  <a:pt x="2866" y="266"/>
                </a:lnTo>
                <a:lnTo>
                  <a:pt x="2856" y="273"/>
                </a:lnTo>
                <a:lnTo>
                  <a:pt x="2844" y="281"/>
                </a:lnTo>
                <a:lnTo>
                  <a:pt x="2831" y="290"/>
                </a:lnTo>
                <a:lnTo>
                  <a:pt x="2814" y="301"/>
                </a:lnTo>
                <a:lnTo>
                  <a:pt x="2793" y="314"/>
                </a:lnTo>
                <a:lnTo>
                  <a:pt x="2778" y="322"/>
                </a:lnTo>
                <a:lnTo>
                  <a:pt x="2762" y="329"/>
                </a:lnTo>
                <a:lnTo>
                  <a:pt x="2730" y="339"/>
                </a:lnTo>
                <a:lnTo>
                  <a:pt x="2719" y="343"/>
                </a:lnTo>
                <a:lnTo>
                  <a:pt x="2707" y="347"/>
                </a:lnTo>
                <a:lnTo>
                  <a:pt x="2682" y="355"/>
                </a:lnTo>
                <a:lnTo>
                  <a:pt x="2672" y="358"/>
                </a:lnTo>
                <a:lnTo>
                  <a:pt x="2662" y="361"/>
                </a:lnTo>
                <a:lnTo>
                  <a:pt x="2657" y="363"/>
                </a:lnTo>
                <a:lnTo>
                  <a:pt x="2654" y="363"/>
                </a:lnTo>
                <a:lnTo>
                  <a:pt x="2624" y="361"/>
                </a:lnTo>
                <a:lnTo>
                  <a:pt x="2597" y="359"/>
                </a:lnTo>
                <a:lnTo>
                  <a:pt x="2572" y="358"/>
                </a:lnTo>
                <a:lnTo>
                  <a:pt x="2548" y="357"/>
                </a:lnTo>
                <a:lnTo>
                  <a:pt x="2525" y="354"/>
                </a:lnTo>
                <a:lnTo>
                  <a:pt x="2503" y="351"/>
                </a:lnTo>
                <a:lnTo>
                  <a:pt x="2479" y="346"/>
                </a:lnTo>
                <a:lnTo>
                  <a:pt x="2453" y="339"/>
                </a:lnTo>
                <a:lnTo>
                  <a:pt x="2443" y="335"/>
                </a:lnTo>
                <a:lnTo>
                  <a:pt x="2431" y="333"/>
                </a:lnTo>
                <a:lnTo>
                  <a:pt x="2407" y="323"/>
                </a:lnTo>
                <a:lnTo>
                  <a:pt x="2396" y="319"/>
                </a:lnTo>
                <a:lnTo>
                  <a:pt x="2387" y="317"/>
                </a:lnTo>
                <a:lnTo>
                  <a:pt x="2382" y="315"/>
                </a:lnTo>
                <a:lnTo>
                  <a:pt x="2379" y="314"/>
                </a:lnTo>
                <a:lnTo>
                  <a:pt x="2372" y="305"/>
                </a:lnTo>
                <a:lnTo>
                  <a:pt x="2367" y="297"/>
                </a:lnTo>
                <a:lnTo>
                  <a:pt x="2356" y="285"/>
                </a:lnTo>
                <a:lnTo>
                  <a:pt x="2346" y="277"/>
                </a:lnTo>
                <a:lnTo>
                  <a:pt x="2335" y="270"/>
                </a:lnTo>
                <a:lnTo>
                  <a:pt x="2323" y="264"/>
                </a:lnTo>
                <a:lnTo>
                  <a:pt x="2310" y="257"/>
                </a:lnTo>
                <a:lnTo>
                  <a:pt x="2295" y="249"/>
                </a:lnTo>
                <a:lnTo>
                  <a:pt x="2278" y="238"/>
                </a:lnTo>
                <a:lnTo>
                  <a:pt x="2266" y="222"/>
                </a:lnTo>
                <a:lnTo>
                  <a:pt x="2254" y="209"/>
                </a:lnTo>
                <a:lnTo>
                  <a:pt x="2242" y="201"/>
                </a:lnTo>
                <a:lnTo>
                  <a:pt x="2230" y="193"/>
                </a:lnTo>
                <a:lnTo>
                  <a:pt x="2217" y="189"/>
                </a:lnTo>
                <a:lnTo>
                  <a:pt x="2202" y="184"/>
                </a:lnTo>
                <a:lnTo>
                  <a:pt x="2185" y="180"/>
                </a:lnTo>
                <a:lnTo>
                  <a:pt x="2165" y="176"/>
                </a:lnTo>
                <a:lnTo>
                  <a:pt x="2141" y="189"/>
                </a:lnTo>
                <a:lnTo>
                  <a:pt x="2115" y="201"/>
                </a:lnTo>
                <a:lnTo>
                  <a:pt x="2089" y="213"/>
                </a:lnTo>
                <a:lnTo>
                  <a:pt x="2065" y="226"/>
                </a:lnTo>
                <a:lnTo>
                  <a:pt x="2048" y="240"/>
                </a:lnTo>
                <a:lnTo>
                  <a:pt x="2033" y="253"/>
                </a:lnTo>
                <a:lnTo>
                  <a:pt x="2020" y="265"/>
                </a:lnTo>
                <a:lnTo>
                  <a:pt x="2009" y="278"/>
                </a:lnTo>
                <a:lnTo>
                  <a:pt x="1989" y="302"/>
                </a:lnTo>
                <a:lnTo>
                  <a:pt x="1970" y="325"/>
                </a:lnTo>
                <a:lnTo>
                  <a:pt x="1950" y="345"/>
                </a:lnTo>
                <a:lnTo>
                  <a:pt x="1939" y="354"/>
                </a:lnTo>
                <a:lnTo>
                  <a:pt x="1927" y="362"/>
                </a:lnTo>
                <a:lnTo>
                  <a:pt x="1911" y="370"/>
                </a:lnTo>
                <a:lnTo>
                  <a:pt x="1893" y="378"/>
                </a:lnTo>
                <a:lnTo>
                  <a:pt x="1873" y="383"/>
                </a:lnTo>
                <a:lnTo>
                  <a:pt x="1851" y="389"/>
                </a:lnTo>
                <a:lnTo>
                  <a:pt x="1812" y="407"/>
                </a:lnTo>
                <a:lnTo>
                  <a:pt x="1794" y="417"/>
                </a:lnTo>
                <a:lnTo>
                  <a:pt x="1775" y="427"/>
                </a:lnTo>
                <a:lnTo>
                  <a:pt x="1756" y="439"/>
                </a:lnTo>
                <a:lnTo>
                  <a:pt x="1739" y="454"/>
                </a:lnTo>
                <a:lnTo>
                  <a:pt x="1720" y="467"/>
                </a:lnTo>
                <a:lnTo>
                  <a:pt x="1711" y="472"/>
                </a:lnTo>
                <a:lnTo>
                  <a:pt x="1700" y="476"/>
                </a:lnTo>
                <a:lnTo>
                  <a:pt x="1658" y="491"/>
                </a:lnTo>
                <a:lnTo>
                  <a:pt x="1617" y="506"/>
                </a:lnTo>
                <a:lnTo>
                  <a:pt x="1577" y="522"/>
                </a:lnTo>
                <a:lnTo>
                  <a:pt x="1537" y="540"/>
                </a:lnTo>
                <a:lnTo>
                  <a:pt x="1519" y="539"/>
                </a:lnTo>
                <a:lnTo>
                  <a:pt x="1505" y="538"/>
                </a:lnTo>
                <a:lnTo>
                  <a:pt x="1490" y="536"/>
                </a:lnTo>
                <a:lnTo>
                  <a:pt x="1478" y="535"/>
                </a:lnTo>
                <a:lnTo>
                  <a:pt x="1457" y="532"/>
                </a:lnTo>
                <a:lnTo>
                  <a:pt x="1441" y="530"/>
                </a:lnTo>
                <a:lnTo>
                  <a:pt x="1428" y="528"/>
                </a:lnTo>
                <a:lnTo>
                  <a:pt x="1418" y="527"/>
                </a:lnTo>
                <a:lnTo>
                  <a:pt x="1410" y="524"/>
                </a:lnTo>
                <a:lnTo>
                  <a:pt x="1405" y="523"/>
                </a:lnTo>
                <a:lnTo>
                  <a:pt x="1394" y="518"/>
                </a:lnTo>
                <a:lnTo>
                  <a:pt x="1389" y="515"/>
                </a:lnTo>
                <a:lnTo>
                  <a:pt x="1381" y="511"/>
                </a:lnTo>
                <a:lnTo>
                  <a:pt x="1372" y="507"/>
                </a:lnTo>
                <a:lnTo>
                  <a:pt x="1360" y="502"/>
                </a:lnTo>
                <a:lnTo>
                  <a:pt x="1343" y="496"/>
                </a:lnTo>
                <a:lnTo>
                  <a:pt x="1323" y="490"/>
                </a:lnTo>
                <a:lnTo>
                  <a:pt x="1287" y="462"/>
                </a:lnTo>
                <a:lnTo>
                  <a:pt x="1252" y="435"/>
                </a:lnTo>
                <a:lnTo>
                  <a:pt x="1219" y="409"/>
                </a:lnTo>
                <a:lnTo>
                  <a:pt x="1202" y="393"/>
                </a:lnTo>
                <a:lnTo>
                  <a:pt x="1186" y="377"/>
                </a:lnTo>
                <a:lnTo>
                  <a:pt x="1182" y="365"/>
                </a:lnTo>
                <a:lnTo>
                  <a:pt x="1178" y="354"/>
                </a:lnTo>
                <a:lnTo>
                  <a:pt x="1175" y="346"/>
                </a:lnTo>
                <a:lnTo>
                  <a:pt x="1172" y="339"/>
                </a:lnTo>
                <a:lnTo>
                  <a:pt x="1168" y="329"/>
                </a:lnTo>
                <a:lnTo>
                  <a:pt x="1166" y="321"/>
                </a:lnTo>
                <a:lnTo>
                  <a:pt x="1164" y="315"/>
                </a:lnTo>
                <a:lnTo>
                  <a:pt x="1162" y="309"/>
                </a:lnTo>
                <a:lnTo>
                  <a:pt x="1160" y="302"/>
                </a:lnTo>
                <a:lnTo>
                  <a:pt x="1156" y="291"/>
                </a:lnTo>
                <a:lnTo>
                  <a:pt x="1152" y="281"/>
                </a:lnTo>
                <a:lnTo>
                  <a:pt x="1148" y="266"/>
                </a:lnTo>
                <a:lnTo>
                  <a:pt x="1142" y="248"/>
                </a:lnTo>
                <a:lnTo>
                  <a:pt x="1135" y="226"/>
                </a:lnTo>
                <a:lnTo>
                  <a:pt x="1130" y="212"/>
                </a:lnTo>
                <a:lnTo>
                  <a:pt x="1120" y="197"/>
                </a:lnTo>
                <a:lnTo>
                  <a:pt x="1110" y="182"/>
                </a:lnTo>
                <a:lnTo>
                  <a:pt x="1098" y="168"/>
                </a:lnTo>
                <a:lnTo>
                  <a:pt x="1083" y="153"/>
                </a:lnTo>
                <a:lnTo>
                  <a:pt x="1068" y="140"/>
                </a:lnTo>
                <a:lnTo>
                  <a:pt x="1034" y="112"/>
                </a:lnTo>
                <a:lnTo>
                  <a:pt x="998" y="88"/>
                </a:lnTo>
                <a:lnTo>
                  <a:pt x="962" y="67"/>
                </a:lnTo>
                <a:lnTo>
                  <a:pt x="926" y="49"/>
                </a:lnTo>
                <a:lnTo>
                  <a:pt x="910" y="43"/>
                </a:lnTo>
                <a:lnTo>
                  <a:pt x="896" y="37"/>
                </a:lnTo>
                <a:lnTo>
                  <a:pt x="881" y="28"/>
                </a:lnTo>
                <a:lnTo>
                  <a:pt x="866" y="20"/>
                </a:lnTo>
                <a:lnTo>
                  <a:pt x="854" y="13"/>
                </a:lnTo>
                <a:lnTo>
                  <a:pt x="842" y="8"/>
                </a:lnTo>
                <a:lnTo>
                  <a:pt x="820" y="2"/>
                </a:lnTo>
                <a:lnTo>
                  <a:pt x="797" y="0"/>
                </a:lnTo>
                <a:lnTo>
                  <a:pt x="773" y="2"/>
                </a:lnTo>
                <a:lnTo>
                  <a:pt x="760" y="3"/>
                </a:lnTo>
                <a:lnTo>
                  <a:pt x="745" y="4"/>
                </a:lnTo>
                <a:lnTo>
                  <a:pt x="728" y="7"/>
                </a:lnTo>
                <a:lnTo>
                  <a:pt x="711" y="8"/>
                </a:lnTo>
                <a:lnTo>
                  <a:pt x="691" y="11"/>
                </a:lnTo>
                <a:lnTo>
                  <a:pt x="669" y="12"/>
                </a:lnTo>
                <a:lnTo>
                  <a:pt x="651" y="25"/>
                </a:lnTo>
                <a:lnTo>
                  <a:pt x="641" y="32"/>
                </a:lnTo>
                <a:lnTo>
                  <a:pt x="632" y="37"/>
                </a:lnTo>
                <a:lnTo>
                  <a:pt x="623" y="40"/>
                </a:lnTo>
                <a:lnTo>
                  <a:pt x="613" y="43"/>
                </a:lnTo>
                <a:lnTo>
                  <a:pt x="604" y="45"/>
                </a:lnTo>
                <a:lnTo>
                  <a:pt x="595" y="49"/>
                </a:lnTo>
                <a:lnTo>
                  <a:pt x="579" y="61"/>
                </a:lnTo>
                <a:lnTo>
                  <a:pt x="563" y="73"/>
                </a:lnTo>
                <a:lnTo>
                  <a:pt x="530" y="103"/>
                </a:lnTo>
                <a:lnTo>
                  <a:pt x="498" y="133"/>
                </a:lnTo>
                <a:lnTo>
                  <a:pt x="468" y="162"/>
                </a:lnTo>
                <a:lnTo>
                  <a:pt x="459" y="181"/>
                </a:lnTo>
                <a:lnTo>
                  <a:pt x="449" y="204"/>
                </a:lnTo>
                <a:lnTo>
                  <a:pt x="441" y="228"/>
                </a:lnTo>
                <a:lnTo>
                  <a:pt x="435" y="252"/>
                </a:lnTo>
                <a:lnTo>
                  <a:pt x="434" y="264"/>
                </a:lnTo>
                <a:lnTo>
                  <a:pt x="434" y="274"/>
                </a:lnTo>
                <a:lnTo>
                  <a:pt x="437" y="285"/>
                </a:lnTo>
                <a:lnTo>
                  <a:pt x="441" y="295"/>
                </a:lnTo>
                <a:lnTo>
                  <a:pt x="447" y="305"/>
                </a:lnTo>
                <a:lnTo>
                  <a:pt x="457" y="313"/>
                </a:lnTo>
                <a:lnTo>
                  <a:pt x="467" y="321"/>
                </a:lnTo>
                <a:lnTo>
                  <a:pt x="482" y="326"/>
                </a:lnTo>
                <a:lnTo>
                  <a:pt x="502" y="331"/>
                </a:lnTo>
                <a:lnTo>
                  <a:pt x="522" y="335"/>
                </a:lnTo>
                <a:lnTo>
                  <a:pt x="563" y="342"/>
                </a:lnTo>
                <a:lnTo>
                  <a:pt x="604" y="346"/>
                </a:lnTo>
                <a:lnTo>
                  <a:pt x="645" y="351"/>
                </a:lnTo>
                <a:lnTo>
                  <a:pt x="648" y="359"/>
                </a:lnTo>
                <a:lnTo>
                  <a:pt x="649" y="366"/>
                </a:lnTo>
                <a:lnTo>
                  <a:pt x="653" y="375"/>
                </a:lnTo>
                <a:lnTo>
                  <a:pt x="655" y="382"/>
                </a:lnTo>
                <a:lnTo>
                  <a:pt x="656" y="386"/>
                </a:lnTo>
                <a:lnTo>
                  <a:pt x="659" y="390"/>
                </a:lnTo>
                <a:lnTo>
                  <a:pt x="660" y="395"/>
                </a:lnTo>
                <a:lnTo>
                  <a:pt x="664" y="402"/>
                </a:lnTo>
                <a:lnTo>
                  <a:pt x="667" y="407"/>
                </a:lnTo>
                <a:lnTo>
                  <a:pt x="669" y="41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6" name="Freeform 36"/>
          <p:cNvSpPr>
            <a:spLocks/>
          </p:cNvSpPr>
          <p:nvPr/>
        </p:nvSpPr>
        <p:spPr bwMode="auto">
          <a:xfrm>
            <a:off x="3276600" y="2590800"/>
            <a:ext cx="1822450" cy="579438"/>
          </a:xfrm>
          <a:custGeom>
            <a:avLst/>
            <a:gdLst>
              <a:gd name="T0" fmla="*/ 1421 w 3584"/>
              <a:gd name="T1" fmla="*/ 250 h 1358"/>
              <a:gd name="T2" fmla="*/ 1562 w 3584"/>
              <a:gd name="T3" fmla="*/ 325 h 1358"/>
              <a:gd name="T4" fmla="*/ 1522 w 3584"/>
              <a:gd name="T5" fmla="*/ 673 h 1358"/>
              <a:gd name="T6" fmla="*/ 1474 w 3584"/>
              <a:gd name="T7" fmla="*/ 778 h 1358"/>
              <a:gd name="T8" fmla="*/ 1185 w 3584"/>
              <a:gd name="T9" fmla="*/ 992 h 1358"/>
              <a:gd name="T10" fmla="*/ 1063 w 3584"/>
              <a:gd name="T11" fmla="*/ 803 h 1358"/>
              <a:gd name="T12" fmla="*/ 1358 w 3584"/>
              <a:gd name="T13" fmla="*/ 437 h 1358"/>
              <a:gd name="T14" fmla="*/ 1582 w 3584"/>
              <a:gd name="T15" fmla="*/ 771 h 1358"/>
              <a:gd name="T16" fmla="*/ 1818 w 3584"/>
              <a:gd name="T17" fmla="*/ 746 h 1358"/>
              <a:gd name="T18" fmla="*/ 2389 w 3584"/>
              <a:gd name="T19" fmla="*/ 452 h 1358"/>
              <a:gd name="T20" fmla="*/ 2054 w 3584"/>
              <a:gd name="T21" fmla="*/ 735 h 1358"/>
              <a:gd name="T22" fmla="*/ 1806 w 3584"/>
              <a:gd name="T23" fmla="*/ 423 h 1358"/>
              <a:gd name="T24" fmla="*/ 1475 w 3584"/>
              <a:gd name="T25" fmla="*/ 557 h 1358"/>
              <a:gd name="T26" fmla="*/ 658 w 3584"/>
              <a:gd name="T27" fmla="*/ 714 h 1358"/>
              <a:gd name="T28" fmla="*/ 562 w 3584"/>
              <a:gd name="T29" fmla="*/ 723 h 1358"/>
              <a:gd name="T30" fmla="*/ 721 w 3584"/>
              <a:gd name="T31" fmla="*/ 1223 h 1358"/>
              <a:gd name="T32" fmla="*/ 834 w 3584"/>
              <a:gd name="T33" fmla="*/ 1292 h 1358"/>
              <a:gd name="T34" fmla="*/ 25 w 3584"/>
              <a:gd name="T35" fmla="*/ 937 h 1358"/>
              <a:gd name="T36" fmla="*/ 234 w 3584"/>
              <a:gd name="T37" fmla="*/ 795 h 1358"/>
              <a:gd name="T38" fmla="*/ 562 w 3584"/>
              <a:gd name="T39" fmla="*/ 875 h 1358"/>
              <a:gd name="T40" fmla="*/ 726 w 3584"/>
              <a:gd name="T41" fmla="*/ 1141 h 1358"/>
              <a:gd name="T42" fmla="*/ 745 w 3584"/>
              <a:gd name="T43" fmla="*/ 740 h 1358"/>
              <a:gd name="T44" fmla="*/ 959 w 3584"/>
              <a:gd name="T45" fmla="*/ 490 h 1358"/>
              <a:gd name="T46" fmla="*/ 1270 w 3584"/>
              <a:gd name="T47" fmla="*/ 888 h 1358"/>
              <a:gd name="T48" fmla="*/ 932 w 3584"/>
              <a:gd name="T49" fmla="*/ 1116 h 1358"/>
              <a:gd name="T50" fmla="*/ 1067 w 3584"/>
              <a:gd name="T51" fmla="*/ 928 h 1358"/>
              <a:gd name="T52" fmla="*/ 2154 w 3584"/>
              <a:gd name="T53" fmla="*/ 879 h 1358"/>
              <a:gd name="T54" fmla="*/ 1796 w 3584"/>
              <a:gd name="T55" fmla="*/ 679 h 1358"/>
              <a:gd name="T56" fmla="*/ 1713 w 3584"/>
              <a:gd name="T57" fmla="*/ 1008 h 1358"/>
              <a:gd name="T58" fmla="*/ 1700 w 3584"/>
              <a:gd name="T59" fmla="*/ 1193 h 1358"/>
              <a:gd name="T60" fmla="*/ 1277 w 3584"/>
              <a:gd name="T61" fmla="*/ 979 h 1358"/>
              <a:gd name="T62" fmla="*/ 1479 w 3584"/>
              <a:gd name="T63" fmla="*/ 646 h 1358"/>
              <a:gd name="T64" fmla="*/ 1800 w 3584"/>
              <a:gd name="T65" fmla="*/ 810 h 1358"/>
              <a:gd name="T66" fmla="*/ 1415 w 3584"/>
              <a:gd name="T67" fmla="*/ 1229 h 1358"/>
              <a:gd name="T68" fmla="*/ 1361 w 3584"/>
              <a:gd name="T69" fmla="*/ 953 h 1358"/>
              <a:gd name="T70" fmla="*/ 2035 w 3584"/>
              <a:gd name="T71" fmla="*/ 706 h 1358"/>
              <a:gd name="T72" fmla="*/ 2305 w 3584"/>
              <a:gd name="T73" fmla="*/ 803 h 1358"/>
              <a:gd name="T74" fmla="*/ 2590 w 3584"/>
              <a:gd name="T75" fmla="*/ 513 h 1358"/>
              <a:gd name="T76" fmla="*/ 2252 w 3584"/>
              <a:gd name="T77" fmla="*/ 308 h 1358"/>
              <a:gd name="T78" fmla="*/ 2190 w 3584"/>
              <a:gd name="T79" fmla="*/ 645 h 1358"/>
              <a:gd name="T80" fmla="*/ 2291 w 3584"/>
              <a:gd name="T81" fmla="*/ 991 h 1358"/>
              <a:gd name="T82" fmla="*/ 2953 w 3584"/>
              <a:gd name="T83" fmla="*/ 1118 h 1358"/>
              <a:gd name="T84" fmla="*/ 3141 w 3584"/>
              <a:gd name="T85" fmla="*/ 989 h 1358"/>
              <a:gd name="T86" fmla="*/ 3105 w 3584"/>
              <a:gd name="T87" fmla="*/ 1088 h 1358"/>
              <a:gd name="T88" fmla="*/ 2736 w 3584"/>
              <a:gd name="T89" fmla="*/ 999 h 1358"/>
              <a:gd name="T90" fmla="*/ 2726 w 3584"/>
              <a:gd name="T91" fmla="*/ 699 h 1358"/>
              <a:gd name="T92" fmla="*/ 2981 w 3584"/>
              <a:gd name="T93" fmla="*/ 609 h 1358"/>
              <a:gd name="T94" fmla="*/ 3449 w 3584"/>
              <a:gd name="T95" fmla="*/ 532 h 1358"/>
              <a:gd name="T96" fmla="*/ 3582 w 3584"/>
              <a:gd name="T97" fmla="*/ 788 h 1358"/>
              <a:gd name="T98" fmla="*/ 3379 w 3584"/>
              <a:gd name="T99" fmla="*/ 936 h 1358"/>
              <a:gd name="T100" fmla="*/ 3320 w 3584"/>
              <a:gd name="T101" fmla="*/ 388 h 1358"/>
              <a:gd name="T102" fmla="*/ 3093 w 3584"/>
              <a:gd name="T103" fmla="*/ 262 h 1358"/>
              <a:gd name="T104" fmla="*/ 2893 w 3584"/>
              <a:gd name="T105" fmla="*/ 251 h 1358"/>
              <a:gd name="T106" fmla="*/ 2623 w 3584"/>
              <a:gd name="T107" fmla="*/ 360 h 1358"/>
              <a:gd name="T108" fmla="*/ 2335 w 3584"/>
              <a:gd name="T109" fmla="*/ 270 h 1358"/>
              <a:gd name="T110" fmla="*/ 2019 w 3584"/>
              <a:gd name="T111" fmla="*/ 264 h 1358"/>
              <a:gd name="T112" fmla="*/ 1657 w 3584"/>
              <a:gd name="T113" fmla="*/ 490 h 1358"/>
              <a:gd name="T114" fmla="*/ 1342 w 3584"/>
              <a:gd name="T115" fmla="*/ 496 h 1358"/>
              <a:gd name="T116" fmla="*/ 1141 w 3584"/>
              <a:gd name="T117" fmla="*/ 247 h 1358"/>
              <a:gd name="T118" fmla="*/ 797 w 3584"/>
              <a:gd name="T119" fmla="*/ 0 h 1358"/>
              <a:gd name="T120" fmla="*/ 468 w 3584"/>
              <a:gd name="T121" fmla="*/ 162 h 1358"/>
              <a:gd name="T122" fmla="*/ 649 w 3584"/>
              <a:gd name="T123" fmla="*/ 365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84" h="1358">
                <a:moveTo>
                  <a:pt x="669" y="413"/>
                </a:moveTo>
                <a:lnTo>
                  <a:pt x="754" y="407"/>
                </a:lnTo>
                <a:lnTo>
                  <a:pt x="838" y="399"/>
                </a:lnTo>
                <a:lnTo>
                  <a:pt x="922" y="387"/>
                </a:lnTo>
                <a:lnTo>
                  <a:pt x="1004" y="375"/>
                </a:lnTo>
                <a:lnTo>
                  <a:pt x="1087" y="360"/>
                </a:lnTo>
                <a:lnTo>
                  <a:pt x="1169" y="345"/>
                </a:lnTo>
                <a:lnTo>
                  <a:pt x="1335" y="313"/>
                </a:lnTo>
                <a:lnTo>
                  <a:pt x="1351" y="308"/>
                </a:lnTo>
                <a:lnTo>
                  <a:pt x="1369" y="303"/>
                </a:lnTo>
                <a:lnTo>
                  <a:pt x="1383" y="298"/>
                </a:lnTo>
                <a:lnTo>
                  <a:pt x="1398" y="288"/>
                </a:lnTo>
                <a:lnTo>
                  <a:pt x="1406" y="282"/>
                </a:lnTo>
                <a:lnTo>
                  <a:pt x="1411" y="276"/>
                </a:lnTo>
                <a:lnTo>
                  <a:pt x="1421" y="267"/>
                </a:lnTo>
                <a:lnTo>
                  <a:pt x="1425" y="260"/>
                </a:lnTo>
                <a:lnTo>
                  <a:pt x="1426" y="255"/>
                </a:lnTo>
                <a:lnTo>
                  <a:pt x="1425" y="251"/>
                </a:lnTo>
                <a:lnTo>
                  <a:pt x="1421" y="250"/>
                </a:lnTo>
                <a:lnTo>
                  <a:pt x="1411" y="250"/>
                </a:lnTo>
                <a:lnTo>
                  <a:pt x="1407" y="250"/>
                </a:lnTo>
                <a:lnTo>
                  <a:pt x="1403" y="251"/>
                </a:lnTo>
                <a:lnTo>
                  <a:pt x="1402" y="251"/>
                </a:lnTo>
                <a:lnTo>
                  <a:pt x="1403" y="251"/>
                </a:lnTo>
                <a:lnTo>
                  <a:pt x="1407" y="250"/>
                </a:lnTo>
                <a:lnTo>
                  <a:pt x="1417" y="247"/>
                </a:lnTo>
                <a:lnTo>
                  <a:pt x="1422" y="246"/>
                </a:lnTo>
                <a:lnTo>
                  <a:pt x="1430" y="243"/>
                </a:lnTo>
                <a:lnTo>
                  <a:pt x="1438" y="240"/>
                </a:lnTo>
                <a:lnTo>
                  <a:pt x="1449" y="238"/>
                </a:lnTo>
                <a:lnTo>
                  <a:pt x="1470" y="243"/>
                </a:lnTo>
                <a:lnTo>
                  <a:pt x="1487" y="251"/>
                </a:lnTo>
                <a:lnTo>
                  <a:pt x="1502" y="258"/>
                </a:lnTo>
                <a:lnTo>
                  <a:pt x="1515" y="268"/>
                </a:lnTo>
                <a:lnTo>
                  <a:pt x="1527" y="279"/>
                </a:lnTo>
                <a:lnTo>
                  <a:pt x="1538" y="292"/>
                </a:lnTo>
                <a:lnTo>
                  <a:pt x="1550" y="307"/>
                </a:lnTo>
                <a:lnTo>
                  <a:pt x="1562" y="325"/>
                </a:lnTo>
                <a:lnTo>
                  <a:pt x="1570" y="364"/>
                </a:lnTo>
                <a:lnTo>
                  <a:pt x="1576" y="403"/>
                </a:lnTo>
                <a:lnTo>
                  <a:pt x="1580" y="441"/>
                </a:lnTo>
                <a:lnTo>
                  <a:pt x="1580" y="481"/>
                </a:lnTo>
                <a:lnTo>
                  <a:pt x="1576" y="518"/>
                </a:lnTo>
                <a:lnTo>
                  <a:pt x="1568" y="557"/>
                </a:lnTo>
                <a:lnTo>
                  <a:pt x="1563" y="574"/>
                </a:lnTo>
                <a:lnTo>
                  <a:pt x="1555" y="593"/>
                </a:lnTo>
                <a:lnTo>
                  <a:pt x="1547" y="610"/>
                </a:lnTo>
                <a:lnTo>
                  <a:pt x="1536" y="627"/>
                </a:lnTo>
                <a:lnTo>
                  <a:pt x="1532" y="639"/>
                </a:lnTo>
                <a:lnTo>
                  <a:pt x="1530" y="649"/>
                </a:lnTo>
                <a:lnTo>
                  <a:pt x="1527" y="657"/>
                </a:lnTo>
                <a:lnTo>
                  <a:pt x="1524" y="663"/>
                </a:lnTo>
                <a:lnTo>
                  <a:pt x="1523" y="669"/>
                </a:lnTo>
                <a:lnTo>
                  <a:pt x="1522" y="673"/>
                </a:lnTo>
                <a:lnTo>
                  <a:pt x="1520" y="675"/>
                </a:lnTo>
                <a:lnTo>
                  <a:pt x="1522" y="675"/>
                </a:lnTo>
                <a:lnTo>
                  <a:pt x="1522" y="673"/>
                </a:lnTo>
                <a:lnTo>
                  <a:pt x="1523" y="667"/>
                </a:lnTo>
                <a:lnTo>
                  <a:pt x="1526" y="661"/>
                </a:lnTo>
                <a:lnTo>
                  <a:pt x="1527" y="655"/>
                </a:lnTo>
                <a:lnTo>
                  <a:pt x="1527" y="650"/>
                </a:lnTo>
                <a:lnTo>
                  <a:pt x="1527" y="647"/>
                </a:lnTo>
                <a:lnTo>
                  <a:pt x="1526" y="649"/>
                </a:lnTo>
                <a:lnTo>
                  <a:pt x="1523" y="653"/>
                </a:lnTo>
                <a:lnTo>
                  <a:pt x="1520" y="657"/>
                </a:lnTo>
                <a:lnTo>
                  <a:pt x="1518" y="663"/>
                </a:lnTo>
                <a:lnTo>
                  <a:pt x="1514" y="670"/>
                </a:lnTo>
                <a:lnTo>
                  <a:pt x="1510" y="679"/>
                </a:lnTo>
                <a:lnTo>
                  <a:pt x="1504" y="690"/>
                </a:lnTo>
                <a:lnTo>
                  <a:pt x="1499" y="702"/>
                </a:lnTo>
                <a:lnTo>
                  <a:pt x="1495" y="714"/>
                </a:lnTo>
                <a:lnTo>
                  <a:pt x="1492" y="727"/>
                </a:lnTo>
                <a:lnTo>
                  <a:pt x="1490" y="740"/>
                </a:lnTo>
                <a:lnTo>
                  <a:pt x="1486" y="752"/>
                </a:lnTo>
                <a:lnTo>
                  <a:pt x="1480" y="766"/>
                </a:lnTo>
                <a:lnTo>
                  <a:pt x="1474" y="778"/>
                </a:lnTo>
                <a:lnTo>
                  <a:pt x="1460" y="803"/>
                </a:lnTo>
                <a:lnTo>
                  <a:pt x="1455" y="828"/>
                </a:lnTo>
                <a:lnTo>
                  <a:pt x="1450" y="856"/>
                </a:lnTo>
                <a:lnTo>
                  <a:pt x="1445" y="885"/>
                </a:lnTo>
                <a:lnTo>
                  <a:pt x="1437" y="915"/>
                </a:lnTo>
                <a:lnTo>
                  <a:pt x="1427" y="941"/>
                </a:lnTo>
                <a:lnTo>
                  <a:pt x="1414" y="967"/>
                </a:lnTo>
                <a:lnTo>
                  <a:pt x="1395" y="988"/>
                </a:lnTo>
                <a:lnTo>
                  <a:pt x="1385" y="997"/>
                </a:lnTo>
                <a:lnTo>
                  <a:pt x="1373" y="1004"/>
                </a:lnTo>
                <a:lnTo>
                  <a:pt x="1351" y="1012"/>
                </a:lnTo>
                <a:lnTo>
                  <a:pt x="1329" y="1018"/>
                </a:lnTo>
                <a:lnTo>
                  <a:pt x="1307" y="1024"/>
                </a:lnTo>
                <a:lnTo>
                  <a:pt x="1285" y="1029"/>
                </a:lnTo>
                <a:lnTo>
                  <a:pt x="1260" y="1022"/>
                </a:lnTo>
                <a:lnTo>
                  <a:pt x="1233" y="1016"/>
                </a:lnTo>
                <a:lnTo>
                  <a:pt x="1208" y="1005"/>
                </a:lnTo>
                <a:lnTo>
                  <a:pt x="1196" y="1000"/>
                </a:lnTo>
                <a:lnTo>
                  <a:pt x="1185" y="992"/>
                </a:lnTo>
                <a:lnTo>
                  <a:pt x="1177" y="984"/>
                </a:lnTo>
                <a:lnTo>
                  <a:pt x="1172" y="973"/>
                </a:lnTo>
                <a:lnTo>
                  <a:pt x="1166" y="963"/>
                </a:lnTo>
                <a:lnTo>
                  <a:pt x="1160" y="953"/>
                </a:lnTo>
                <a:lnTo>
                  <a:pt x="1152" y="947"/>
                </a:lnTo>
                <a:lnTo>
                  <a:pt x="1141" y="940"/>
                </a:lnTo>
                <a:lnTo>
                  <a:pt x="1121" y="928"/>
                </a:lnTo>
                <a:lnTo>
                  <a:pt x="1112" y="909"/>
                </a:lnTo>
                <a:lnTo>
                  <a:pt x="1104" y="893"/>
                </a:lnTo>
                <a:lnTo>
                  <a:pt x="1097" y="880"/>
                </a:lnTo>
                <a:lnTo>
                  <a:pt x="1092" y="870"/>
                </a:lnTo>
                <a:lnTo>
                  <a:pt x="1088" y="862"/>
                </a:lnTo>
                <a:lnTo>
                  <a:pt x="1084" y="855"/>
                </a:lnTo>
                <a:lnTo>
                  <a:pt x="1079" y="844"/>
                </a:lnTo>
                <a:lnTo>
                  <a:pt x="1075" y="836"/>
                </a:lnTo>
                <a:lnTo>
                  <a:pt x="1072" y="827"/>
                </a:lnTo>
                <a:lnTo>
                  <a:pt x="1069" y="820"/>
                </a:lnTo>
                <a:lnTo>
                  <a:pt x="1067" y="814"/>
                </a:lnTo>
                <a:lnTo>
                  <a:pt x="1063" y="803"/>
                </a:lnTo>
                <a:lnTo>
                  <a:pt x="1059" y="791"/>
                </a:lnTo>
                <a:lnTo>
                  <a:pt x="1060" y="756"/>
                </a:lnTo>
                <a:lnTo>
                  <a:pt x="1060" y="721"/>
                </a:lnTo>
                <a:lnTo>
                  <a:pt x="1061" y="703"/>
                </a:lnTo>
                <a:lnTo>
                  <a:pt x="1063" y="686"/>
                </a:lnTo>
                <a:lnTo>
                  <a:pt x="1067" y="669"/>
                </a:lnTo>
                <a:lnTo>
                  <a:pt x="1072" y="653"/>
                </a:lnTo>
                <a:lnTo>
                  <a:pt x="1088" y="619"/>
                </a:lnTo>
                <a:lnTo>
                  <a:pt x="1108" y="590"/>
                </a:lnTo>
                <a:lnTo>
                  <a:pt x="1132" y="562"/>
                </a:lnTo>
                <a:lnTo>
                  <a:pt x="1158" y="538"/>
                </a:lnTo>
                <a:lnTo>
                  <a:pt x="1188" y="518"/>
                </a:lnTo>
                <a:lnTo>
                  <a:pt x="1218" y="501"/>
                </a:lnTo>
                <a:lnTo>
                  <a:pt x="1252" y="486"/>
                </a:lnTo>
                <a:lnTo>
                  <a:pt x="1285" y="476"/>
                </a:lnTo>
                <a:lnTo>
                  <a:pt x="1305" y="462"/>
                </a:lnTo>
                <a:lnTo>
                  <a:pt x="1322" y="452"/>
                </a:lnTo>
                <a:lnTo>
                  <a:pt x="1341" y="444"/>
                </a:lnTo>
                <a:lnTo>
                  <a:pt x="1358" y="437"/>
                </a:lnTo>
                <a:lnTo>
                  <a:pt x="1375" y="433"/>
                </a:lnTo>
                <a:lnTo>
                  <a:pt x="1391" y="432"/>
                </a:lnTo>
                <a:lnTo>
                  <a:pt x="1409" y="432"/>
                </a:lnTo>
                <a:lnTo>
                  <a:pt x="1425" y="433"/>
                </a:lnTo>
                <a:lnTo>
                  <a:pt x="1441" y="437"/>
                </a:lnTo>
                <a:lnTo>
                  <a:pt x="1456" y="443"/>
                </a:lnTo>
                <a:lnTo>
                  <a:pt x="1474" y="449"/>
                </a:lnTo>
                <a:lnTo>
                  <a:pt x="1490" y="457"/>
                </a:lnTo>
                <a:lnTo>
                  <a:pt x="1524" y="477"/>
                </a:lnTo>
                <a:lnTo>
                  <a:pt x="1562" y="501"/>
                </a:lnTo>
                <a:lnTo>
                  <a:pt x="1564" y="525"/>
                </a:lnTo>
                <a:lnTo>
                  <a:pt x="1566" y="549"/>
                </a:lnTo>
                <a:lnTo>
                  <a:pt x="1566" y="597"/>
                </a:lnTo>
                <a:lnTo>
                  <a:pt x="1564" y="643"/>
                </a:lnTo>
                <a:lnTo>
                  <a:pt x="1564" y="687"/>
                </a:lnTo>
                <a:lnTo>
                  <a:pt x="1566" y="710"/>
                </a:lnTo>
                <a:lnTo>
                  <a:pt x="1570" y="730"/>
                </a:lnTo>
                <a:lnTo>
                  <a:pt x="1574" y="751"/>
                </a:lnTo>
                <a:lnTo>
                  <a:pt x="1582" y="771"/>
                </a:lnTo>
                <a:lnTo>
                  <a:pt x="1591" y="790"/>
                </a:lnTo>
                <a:lnTo>
                  <a:pt x="1603" y="807"/>
                </a:lnTo>
                <a:lnTo>
                  <a:pt x="1619" y="824"/>
                </a:lnTo>
                <a:lnTo>
                  <a:pt x="1637" y="840"/>
                </a:lnTo>
                <a:lnTo>
                  <a:pt x="1657" y="839"/>
                </a:lnTo>
                <a:lnTo>
                  <a:pt x="1679" y="839"/>
                </a:lnTo>
                <a:lnTo>
                  <a:pt x="1720" y="840"/>
                </a:lnTo>
                <a:lnTo>
                  <a:pt x="1741" y="839"/>
                </a:lnTo>
                <a:lnTo>
                  <a:pt x="1761" y="838"/>
                </a:lnTo>
                <a:lnTo>
                  <a:pt x="1781" y="834"/>
                </a:lnTo>
                <a:lnTo>
                  <a:pt x="1800" y="828"/>
                </a:lnTo>
                <a:lnTo>
                  <a:pt x="1802" y="827"/>
                </a:lnTo>
                <a:lnTo>
                  <a:pt x="1804" y="823"/>
                </a:lnTo>
                <a:lnTo>
                  <a:pt x="1805" y="819"/>
                </a:lnTo>
                <a:lnTo>
                  <a:pt x="1808" y="814"/>
                </a:lnTo>
                <a:lnTo>
                  <a:pt x="1810" y="799"/>
                </a:lnTo>
                <a:lnTo>
                  <a:pt x="1813" y="782"/>
                </a:lnTo>
                <a:lnTo>
                  <a:pt x="1814" y="763"/>
                </a:lnTo>
                <a:lnTo>
                  <a:pt x="1818" y="746"/>
                </a:lnTo>
                <a:lnTo>
                  <a:pt x="1821" y="729"/>
                </a:lnTo>
                <a:lnTo>
                  <a:pt x="1825" y="715"/>
                </a:lnTo>
                <a:lnTo>
                  <a:pt x="1834" y="697"/>
                </a:lnTo>
                <a:lnTo>
                  <a:pt x="1845" y="677"/>
                </a:lnTo>
                <a:lnTo>
                  <a:pt x="1857" y="659"/>
                </a:lnTo>
                <a:lnTo>
                  <a:pt x="1872" y="642"/>
                </a:lnTo>
                <a:lnTo>
                  <a:pt x="1886" y="626"/>
                </a:lnTo>
                <a:lnTo>
                  <a:pt x="1903" y="611"/>
                </a:lnTo>
                <a:lnTo>
                  <a:pt x="1921" y="599"/>
                </a:lnTo>
                <a:lnTo>
                  <a:pt x="1938" y="589"/>
                </a:lnTo>
                <a:lnTo>
                  <a:pt x="1965" y="577"/>
                </a:lnTo>
                <a:lnTo>
                  <a:pt x="1994" y="569"/>
                </a:lnTo>
                <a:lnTo>
                  <a:pt x="2023" y="561"/>
                </a:lnTo>
                <a:lnTo>
                  <a:pt x="2051" y="552"/>
                </a:lnTo>
                <a:lnTo>
                  <a:pt x="2136" y="518"/>
                </a:lnTo>
                <a:lnTo>
                  <a:pt x="2221" y="482"/>
                </a:lnTo>
                <a:lnTo>
                  <a:pt x="2305" y="447"/>
                </a:lnTo>
                <a:lnTo>
                  <a:pt x="2390" y="413"/>
                </a:lnTo>
                <a:lnTo>
                  <a:pt x="2389" y="452"/>
                </a:lnTo>
                <a:lnTo>
                  <a:pt x="2388" y="486"/>
                </a:lnTo>
                <a:lnTo>
                  <a:pt x="2386" y="518"/>
                </a:lnTo>
                <a:lnTo>
                  <a:pt x="2385" y="546"/>
                </a:lnTo>
                <a:lnTo>
                  <a:pt x="2384" y="572"/>
                </a:lnTo>
                <a:lnTo>
                  <a:pt x="2381" y="595"/>
                </a:lnTo>
                <a:lnTo>
                  <a:pt x="2377" y="615"/>
                </a:lnTo>
                <a:lnTo>
                  <a:pt x="2372" y="634"/>
                </a:lnTo>
                <a:lnTo>
                  <a:pt x="2364" y="650"/>
                </a:lnTo>
                <a:lnTo>
                  <a:pt x="2353" y="666"/>
                </a:lnTo>
                <a:lnTo>
                  <a:pt x="2340" y="679"/>
                </a:lnTo>
                <a:lnTo>
                  <a:pt x="2323" y="693"/>
                </a:lnTo>
                <a:lnTo>
                  <a:pt x="2303" y="705"/>
                </a:lnTo>
                <a:lnTo>
                  <a:pt x="2279" y="717"/>
                </a:lnTo>
                <a:lnTo>
                  <a:pt x="2249" y="729"/>
                </a:lnTo>
                <a:lnTo>
                  <a:pt x="2232" y="734"/>
                </a:lnTo>
                <a:lnTo>
                  <a:pt x="2215" y="740"/>
                </a:lnTo>
                <a:lnTo>
                  <a:pt x="2162" y="739"/>
                </a:lnTo>
                <a:lnTo>
                  <a:pt x="2107" y="738"/>
                </a:lnTo>
                <a:lnTo>
                  <a:pt x="2054" y="735"/>
                </a:lnTo>
                <a:lnTo>
                  <a:pt x="2027" y="731"/>
                </a:lnTo>
                <a:lnTo>
                  <a:pt x="2001" y="727"/>
                </a:lnTo>
                <a:lnTo>
                  <a:pt x="1995" y="726"/>
                </a:lnTo>
                <a:lnTo>
                  <a:pt x="1993" y="722"/>
                </a:lnTo>
                <a:lnTo>
                  <a:pt x="1986" y="711"/>
                </a:lnTo>
                <a:lnTo>
                  <a:pt x="1982" y="701"/>
                </a:lnTo>
                <a:lnTo>
                  <a:pt x="1975" y="690"/>
                </a:lnTo>
                <a:lnTo>
                  <a:pt x="1963" y="681"/>
                </a:lnTo>
                <a:lnTo>
                  <a:pt x="1950" y="671"/>
                </a:lnTo>
                <a:lnTo>
                  <a:pt x="1937" y="663"/>
                </a:lnTo>
                <a:lnTo>
                  <a:pt x="1926" y="653"/>
                </a:lnTo>
                <a:lnTo>
                  <a:pt x="1903" y="625"/>
                </a:lnTo>
                <a:lnTo>
                  <a:pt x="1881" y="597"/>
                </a:lnTo>
                <a:lnTo>
                  <a:pt x="1838" y="540"/>
                </a:lnTo>
                <a:lnTo>
                  <a:pt x="1828" y="521"/>
                </a:lnTo>
                <a:lnTo>
                  <a:pt x="1821" y="498"/>
                </a:lnTo>
                <a:lnTo>
                  <a:pt x="1816" y="473"/>
                </a:lnTo>
                <a:lnTo>
                  <a:pt x="1812" y="448"/>
                </a:lnTo>
                <a:lnTo>
                  <a:pt x="1806" y="423"/>
                </a:lnTo>
                <a:lnTo>
                  <a:pt x="1800" y="399"/>
                </a:lnTo>
                <a:lnTo>
                  <a:pt x="1789" y="379"/>
                </a:lnTo>
                <a:lnTo>
                  <a:pt x="1782" y="369"/>
                </a:lnTo>
                <a:lnTo>
                  <a:pt x="1774" y="363"/>
                </a:lnTo>
                <a:lnTo>
                  <a:pt x="1768" y="359"/>
                </a:lnTo>
                <a:lnTo>
                  <a:pt x="1760" y="356"/>
                </a:lnTo>
                <a:lnTo>
                  <a:pt x="1745" y="353"/>
                </a:lnTo>
                <a:lnTo>
                  <a:pt x="1728" y="352"/>
                </a:lnTo>
                <a:lnTo>
                  <a:pt x="1712" y="351"/>
                </a:lnTo>
                <a:lnTo>
                  <a:pt x="1675" y="359"/>
                </a:lnTo>
                <a:lnTo>
                  <a:pt x="1641" y="367"/>
                </a:lnTo>
                <a:lnTo>
                  <a:pt x="1611" y="379"/>
                </a:lnTo>
                <a:lnTo>
                  <a:pt x="1583" y="393"/>
                </a:lnTo>
                <a:lnTo>
                  <a:pt x="1556" y="412"/>
                </a:lnTo>
                <a:lnTo>
                  <a:pt x="1532" y="433"/>
                </a:lnTo>
                <a:lnTo>
                  <a:pt x="1508" y="458"/>
                </a:lnTo>
                <a:lnTo>
                  <a:pt x="1486" y="489"/>
                </a:lnTo>
                <a:lnTo>
                  <a:pt x="1480" y="521"/>
                </a:lnTo>
                <a:lnTo>
                  <a:pt x="1475" y="557"/>
                </a:lnTo>
                <a:lnTo>
                  <a:pt x="1470" y="593"/>
                </a:lnTo>
                <a:lnTo>
                  <a:pt x="1462" y="629"/>
                </a:lnTo>
                <a:lnTo>
                  <a:pt x="1456" y="645"/>
                </a:lnTo>
                <a:lnTo>
                  <a:pt x="1450" y="661"/>
                </a:lnTo>
                <a:lnTo>
                  <a:pt x="1442" y="674"/>
                </a:lnTo>
                <a:lnTo>
                  <a:pt x="1433" y="687"/>
                </a:lnTo>
                <a:lnTo>
                  <a:pt x="1421" y="698"/>
                </a:lnTo>
                <a:lnTo>
                  <a:pt x="1407" y="706"/>
                </a:lnTo>
                <a:lnTo>
                  <a:pt x="1391" y="711"/>
                </a:lnTo>
                <a:lnTo>
                  <a:pt x="1373" y="715"/>
                </a:lnTo>
                <a:lnTo>
                  <a:pt x="1292" y="721"/>
                </a:lnTo>
                <a:lnTo>
                  <a:pt x="1210" y="723"/>
                </a:lnTo>
                <a:lnTo>
                  <a:pt x="1129" y="725"/>
                </a:lnTo>
                <a:lnTo>
                  <a:pt x="1047" y="727"/>
                </a:lnTo>
                <a:lnTo>
                  <a:pt x="952" y="725"/>
                </a:lnTo>
                <a:lnTo>
                  <a:pt x="858" y="723"/>
                </a:lnTo>
                <a:lnTo>
                  <a:pt x="763" y="721"/>
                </a:lnTo>
                <a:lnTo>
                  <a:pt x="669" y="715"/>
                </a:lnTo>
                <a:lnTo>
                  <a:pt x="658" y="714"/>
                </a:lnTo>
                <a:lnTo>
                  <a:pt x="648" y="713"/>
                </a:lnTo>
                <a:lnTo>
                  <a:pt x="640" y="711"/>
                </a:lnTo>
                <a:lnTo>
                  <a:pt x="633" y="710"/>
                </a:lnTo>
                <a:lnTo>
                  <a:pt x="622" y="707"/>
                </a:lnTo>
                <a:lnTo>
                  <a:pt x="617" y="705"/>
                </a:lnTo>
                <a:lnTo>
                  <a:pt x="613" y="701"/>
                </a:lnTo>
                <a:lnTo>
                  <a:pt x="613" y="698"/>
                </a:lnTo>
                <a:lnTo>
                  <a:pt x="614" y="695"/>
                </a:lnTo>
                <a:lnTo>
                  <a:pt x="617" y="693"/>
                </a:lnTo>
                <a:lnTo>
                  <a:pt x="621" y="690"/>
                </a:lnTo>
                <a:lnTo>
                  <a:pt x="622" y="689"/>
                </a:lnTo>
                <a:lnTo>
                  <a:pt x="621" y="689"/>
                </a:lnTo>
                <a:lnTo>
                  <a:pt x="617" y="690"/>
                </a:lnTo>
                <a:lnTo>
                  <a:pt x="609" y="693"/>
                </a:lnTo>
                <a:lnTo>
                  <a:pt x="598" y="697"/>
                </a:lnTo>
                <a:lnTo>
                  <a:pt x="590" y="699"/>
                </a:lnTo>
                <a:lnTo>
                  <a:pt x="581" y="702"/>
                </a:lnTo>
                <a:lnTo>
                  <a:pt x="572" y="713"/>
                </a:lnTo>
                <a:lnTo>
                  <a:pt x="562" y="723"/>
                </a:lnTo>
                <a:lnTo>
                  <a:pt x="543" y="744"/>
                </a:lnTo>
                <a:lnTo>
                  <a:pt x="533" y="755"/>
                </a:lnTo>
                <a:lnTo>
                  <a:pt x="527" y="766"/>
                </a:lnTo>
                <a:lnTo>
                  <a:pt x="521" y="778"/>
                </a:lnTo>
                <a:lnTo>
                  <a:pt x="519" y="791"/>
                </a:lnTo>
                <a:lnTo>
                  <a:pt x="519" y="824"/>
                </a:lnTo>
                <a:lnTo>
                  <a:pt x="523" y="858"/>
                </a:lnTo>
                <a:lnTo>
                  <a:pt x="528" y="891"/>
                </a:lnTo>
                <a:lnTo>
                  <a:pt x="536" y="925"/>
                </a:lnTo>
                <a:lnTo>
                  <a:pt x="548" y="959"/>
                </a:lnTo>
                <a:lnTo>
                  <a:pt x="560" y="991"/>
                </a:lnTo>
                <a:lnTo>
                  <a:pt x="576" y="1024"/>
                </a:lnTo>
                <a:lnTo>
                  <a:pt x="592" y="1056"/>
                </a:lnTo>
                <a:lnTo>
                  <a:pt x="610" y="1086"/>
                </a:lnTo>
                <a:lnTo>
                  <a:pt x="630" y="1117"/>
                </a:lnTo>
                <a:lnTo>
                  <a:pt x="652" y="1146"/>
                </a:lnTo>
                <a:lnTo>
                  <a:pt x="674" y="1173"/>
                </a:lnTo>
                <a:lnTo>
                  <a:pt x="697" y="1199"/>
                </a:lnTo>
                <a:lnTo>
                  <a:pt x="721" y="1223"/>
                </a:lnTo>
                <a:lnTo>
                  <a:pt x="745" y="1246"/>
                </a:lnTo>
                <a:lnTo>
                  <a:pt x="770" y="1267"/>
                </a:lnTo>
                <a:lnTo>
                  <a:pt x="790" y="1282"/>
                </a:lnTo>
                <a:lnTo>
                  <a:pt x="809" y="1292"/>
                </a:lnTo>
                <a:lnTo>
                  <a:pt x="826" y="1302"/>
                </a:lnTo>
                <a:lnTo>
                  <a:pt x="843" y="1310"/>
                </a:lnTo>
                <a:lnTo>
                  <a:pt x="859" y="1318"/>
                </a:lnTo>
                <a:lnTo>
                  <a:pt x="875" y="1328"/>
                </a:lnTo>
                <a:lnTo>
                  <a:pt x="891" y="1340"/>
                </a:lnTo>
                <a:lnTo>
                  <a:pt x="908" y="1355"/>
                </a:lnTo>
                <a:lnTo>
                  <a:pt x="910" y="1358"/>
                </a:lnTo>
                <a:lnTo>
                  <a:pt x="908" y="1358"/>
                </a:lnTo>
                <a:lnTo>
                  <a:pt x="904" y="1355"/>
                </a:lnTo>
                <a:lnTo>
                  <a:pt x="898" y="1351"/>
                </a:lnTo>
                <a:lnTo>
                  <a:pt x="883" y="1340"/>
                </a:lnTo>
                <a:lnTo>
                  <a:pt x="876" y="1335"/>
                </a:lnTo>
                <a:lnTo>
                  <a:pt x="871" y="1331"/>
                </a:lnTo>
                <a:lnTo>
                  <a:pt x="853" y="1312"/>
                </a:lnTo>
                <a:lnTo>
                  <a:pt x="834" y="1292"/>
                </a:lnTo>
                <a:lnTo>
                  <a:pt x="815" y="1273"/>
                </a:lnTo>
                <a:lnTo>
                  <a:pt x="795" y="1255"/>
                </a:lnTo>
                <a:lnTo>
                  <a:pt x="734" y="1210"/>
                </a:lnTo>
                <a:lnTo>
                  <a:pt x="670" y="1167"/>
                </a:lnTo>
                <a:lnTo>
                  <a:pt x="605" y="1126"/>
                </a:lnTo>
                <a:lnTo>
                  <a:pt x="540" y="1088"/>
                </a:lnTo>
                <a:lnTo>
                  <a:pt x="410" y="1009"/>
                </a:lnTo>
                <a:lnTo>
                  <a:pt x="344" y="969"/>
                </a:lnTo>
                <a:lnTo>
                  <a:pt x="280" y="928"/>
                </a:lnTo>
                <a:lnTo>
                  <a:pt x="250" y="939"/>
                </a:lnTo>
                <a:lnTo>
                  <a:pt x="222" y="947"/>
                </a:lnTo>
                <a:lnTo>
                  <a:pt x="195" y="953"/>
                </a:lnTo>
                <a:lnTo>
                  <a:pt x="170" y="957"/>
                </a:lnTo>
                <a:lnTo>
                  <a:pt x="145" y="959"/>
                </a:lnTo>
                <a:lnTo>
                  <a:pt x="117" y="959"/>
                </a:lnTo>
                <a:lnTo>
                  <a:pt x="88" y="957"/>
                </a:lnTo>
                <a:lnTo>
                  <a:pt x="54" y="953"/>
                </a:lnTo>
                <a:lnTo>
                  <a:pt x="40" y="945"/>
                </a:lnTo>
                <a:lnTo>
                  <a:pt x="25" y="937"/>
                </a:lnTo>
                <a:lnTo>
                  <a:pt x="13" y="928"/>
                </a:lnTo>
                <a:lnTo>
                  <a:pt x="8" y="923"/>
                </a:lnTo>
                <a:lnTo>
                  <a:pt x="4" y="916"/>
                </a:lnTo>
                <a:lnTo>
                  <a:pt x="1" y="908"/>
                </a:lnTo>
                <a:lnTo>
                  <a:pt x="0" y="901"/>
                </a:lnTo>
                <a:lnTo>
                  <a:pt x="1" y="895"/>
                </a:lnTo>
                <a:lnTo>
                  <a:pt x="2" y="888"/>
                </a:lnTo>
                <a:lnTo>
                  <a:pt x="6" y="881"/>
                </a:lnTo>
                <a:lnTo>
                  <a:pt x="10" y="875"/>
                </a:lnTo>
                <a:lnTo>
                  <a:pt x="24" y="863"/>
                </a:lnTo>
                <a:lnTo>
                  <a:pt x="40" y="852"/>
                </a:lnTo>
                <a:lnTo>
                  <a:pt x="60" y="843"/>
                </a:lnTo>
                <a:lnTo>
                  <a:pt x="81" y="834"/>
                </a:lnTo>
                <a:lnTo>
                  <a:pt x="105" y="826"/>
                </a:lnTo>
                <a:lnTo>
                  <a:pt x="153" y="811"/>
                </a:lnTo>
                <a:lnTo>
                  <a:pt x="177" y="806"/>
                </a:lnTo>
                <a:lnTo>
                  <a:pt x="198" y="802"/>
                </a:lnTo>
                <a:lnTo>
                  <a:pt x="218" y="798"/>
                </a:lnTo>
                <a:lnTo>
                  <a:pt x="234" y="795"/>
                </a:lnTo>
                <a:lnTo>
                  <a:pt x="247" y="792"/>
                </a:lnTo>
                <a:lnTo>
                  <a:pt x="255" y="791"/>
                </a:lnTo>
                <a:lnTo>
                  <a:pt x="286" y="787"/>
                </a:lnTo>
                <a:lnTo>
                  <a:pt x="318" y="783"/>
                </a:lnTo>
                <a:lnTo>
                  <a:pt x="380" y="778"/>
                </a:lnTo>
                <a:lnTo>
                  <a:pt x="402" y="778"/>
                </a:lnTo>
                <a:lnTo>
                  <a:pt x="425" y="775"/>
                </a:lnTo>
                <a:lnTo>
                  <a:pt x="449" y="771"/>
                </a:lnTo>
                <a:lnTo>
                  <a:pt x="473" y="767"/>
                </a:lnTo>
                <a:lnTo>
                  <a:pt x="496" y="766"/>
                </a:lnTo>
                <a:lnTo>
                  <a:pt x="516" y="768"/>
                </a:lnTo>
                <a:lnTo>
                  <a:pt x="525" y="772"/>
                </a:lnTo>
                <a:lnTo>
                  <a:pt x="532" y="776"/>
                </a:lnTo>
                <a:lnTo>
                  <a:pt x="539" y="783"/>
                </a:lnTo>
                <a:lnTo>
                  <a:pt x="544" y="791"/>
                </a:lnTo>
                <a:lnTo>
                  <a:pt x="552" y="811"/>
                </a:lnTo>
                <a:lnTo>
                  <a:pt x="559" y="832"/>
                </a:lnTo>
                <a:lnTo>
                  <a:pt x="561" y="852"/>
                </a:lnTo>
                <a:lnTo>
                  <a:pt x="562" y="875"/>
                </a:lnTo>
                <a:lnTo>
                  <a:pt x="562" y="896"/>
                </a:lnTo>
                <a:lnTo>
                  <a:pt x="561" y="919"/>
                </a:lnTo>
                <a:lnTo>
                  <a:pt x="555" y="963"/>
                </a:lnTo>
                <a:lnTo>
                  <a:pt x="548" y="1009"/>
                </a:lnTo>
                <a:lnTo>
                  <a:pt x="541" y="1054"/>
                </a:lnTo>
                <a:lnTo>
                  <a:pt x="540" y="1077"/>
                </a:lnTo>
                <a:lnTo>
                  <a:pt x="540" y="1098"/>
                </a:lnTo>
                <a:lnTo>
                  <a:pt x="541" y="1121"/>
                </a:lnTo>
                <a:lnTo>
                  <a:pt x="544" y="1142"/>
                </a:lnTo>
                <a:lnTo>
                  <a:pt x="570" y="1141"/>
                </a:lnTo>
                <a:lnTo>
                  <a:pt x="594" y="1140"/>
                </a:lnTo>
                <a:lnTo>
                  <a:pt x="617" y="1140"/>
                </a:lnTo>
                <a:lnTo>
                  <a:pt x="638" y="1140"/>
                </a:lnTo>
                <a:lnTo>
                  <a:pt x="657" y="1140"/>
                </a:lnTo>
                <a:lnTo>
                  <a:pt x="673" y="1140"/>
                </a:lnTo>
                <a:lnTo>
                  <a:pt x="689" y="1140"/>
                </a:lnTo>
                <a:lnTo>
                  <a:pt x="702" y="1140"/>
                </a:lnTo>
                <a:lnTo>
                  <a:pt x="714" y="1141"/>
                </a:lnTo>
                <a:lnTo>
                  <a:pt x="726" y="1141"/>
                </a:lnTo>
                <a:lnTo>
                  <a:pt x="745" y="1141"/>
                </a:lnTo>
                <a:lnTo>
                  <a:pt x="759" y="1141"/>
                </a:lnTo>
                <a:lnTo>
                  <a:pt x="770" y="1140"/>
                </a:lnTo>
                <a:lnTo>
                  <a:pt x="779" y="1137"/>
                </a:lnTo>
                <a:lnTo>
                  <a:pt x="787" y="1133"/>
                </a:lnTo>
                <a:lnTo>
                  <a:pt x="794" y="1126"/>
                </a:lnTo>
                <a:lnTo>
                  <a:pt x="801" y="1116"/>
                </a:lnTo>
                <a:lnTo>
                  <a:pt x="809" y="1102"/>
                </a:lnTo>
                <a:lnTo>
                  <a:pt x="818" y="1086"/>
                </a:lnTo>
                <a:lnTo>
                  <a:pt x="830" y="1066"/>
                </a:lnTo>
                <a:lnTo>
                  <a:pt x="846" y="1041"/>
                </a:lnTo>
                <a:lnTo>
                  <a:pt x="841" y="1001"/>
                </a:lnTo>
                <a:lnTo>
                  <a:pt x="834" y="961"/>
                </a:lnTo>
                <a:lnTo>
                  <a:pt x="825" y="923"/>
                </a:lnTo>
                <a:lnTo>
                  <a:pt x="814" y="885"/>
                </a:lnTo>
                <a:lnTo>
                  <a:pt x="801" y="848"/>
                </a:lnTo>
                <a:lnTo>
                  <a:pt x="785" y="811"/>
                </a:lnTo>
                <a:lnTo>
                  <a:pt x="766" y="776"/>
                </a:lnTo>
                <a:lnTo>
                  <a:pt x="745" y="740"/>
                </a:lnTo>
                <a:lnTo>
                  <a:pt x="734" y="725"/>
                </a:lnTo>
                <a:lnTo>
                  <a:pt x="723" y="710"/>
                </a:lnTo>
                <a:lnTo>
                  <a:pt x="705" y="685"/>
                </a:lnTo>
                <a:lnTo>
                  <a:pt x="688" y="662"/>
                </a:lnTo>
                <a:lnTo>
                  <a:pt x="672" y="642"/>
                </a:lnTo>
                <a:lnTo>
                  <a:pt x="657" y="621"/>
                </a:lnTo>
                <a:lnTo>
                  <a:pt x="644" y="597"/>
                </a:lnTo>
                <a:lnTo>
                  <a:pt x="632" y="572"/>
                </a:lnTo>
                <a:lnTo>
                  <a:pt x="625" y="556"/>
                </a:lnTo>
                <a:lnTo>
                  <a:pt x="620" y="540"/>
                </a:lnTo>
                <a:lnTo>
                  <a:pt x="642" y="526"/>
                </a:lnTo>
                <a:lnTo>
                  <a:pt x="664" y="514"/>
                </a:lnTo>
                <a:lnTo>
                  <a:pt x="686" y="505"/>
                </a:lnTo>
                <a:lnTo>
                  <a:pt x="710" y="497"/>
                </a:lnTo>
                <a:lnTo>
                  <a:pt x="757" y="485"/>
                </a:lnTo>
                <a:lnTo>
                  <a:pt x="807" y="476"/>
                </a:lnTo>
                <a:lnTo>
                  <a:pt x="858" y="481"/>
                </a:lnTo>
                <a:lnTo>
                  <a:pt x="908" y="485"/>
                </a:lnTo>
                <a:lnTo>
                  <a:pt x="959" y="490"/>
                </a:lnTo>
                <a:lnTo>
                  <a:pt x="984" y="496"/>
                </a:lnTo>
                <a:lnTo>
                  <a:pt x="1008" y="501"/>
                </a:lnTo>
                <a:lnTo>
                  <a:pt x="1032" y="509"/>
                </a:lnTo>
                <a:lnTo>
                  <a:pt x="1053" y="521"/>
                </a:lnTo>
                <a:lnTo>
                  <a:pt x="1073" y="534"/>
                </a:lnTo>
                <a:lnTo>
                  <a:pt x="1092" y="550"/>
                </a:lnTo>
                <a:lnTo>
                  <a:pt x="1109" y="568"/>
                </a:lnTo>
                <a:lnTo>
                  <a:pt x="1125" y="586"/>
                </a:lnTo>
                <a:lnTo>
                  <a:pt x="1156" y="629"/>
                </a:lnTo>
                <a:lnTo>
                  <a:pt x="1182" y="674"/>
                </a:lnTo>
                <a:lnTo>
                  <a:pt x="1208" y="721"/>
                </a:lnTo>
                <a:lnTo>
                  <a:pt x="1233" y="763"/>
                </a:lnTo>
                <a:lnTo>
                  <a:pt x="1246" y="784"/>
                </a:lnTo>
                <a:lnTo>
                  <a:pt x="1260" y="803"/>
                </a:lnTo>
                <a:lnTo>
                  <a:pt x="1264" y="816"/>
                </a:lnTo>
                <a:lnTo>
                  <a:pt x="1269" y="828"/>
                </a:lnTo>
                <a:lnTo>
                  <a:pt x="1272" y="840"/>
                </a:lnTo>
                <a:lnTo>
                  <a:pt x="1273" y="854"/>
                </a:lnTo>
                <a:lnTo>
                  <a:pt x="1270" y="888"/>
                </a:lnTo>
                <a:lnTo>
                  <a:pt x="1266" y="924"/>
                </a:lnTo>
                <a:lnTo>
                  <a:pt x="1258" y="959"/>
                </a:lnTo>
                <a:lnTo>
                  <a:pt x="1248" y="992"/>
                </a:lnTo>
                <a:lnTo>
                  <a:pt x="1242" y="1004"/>
                </a:lnTo>
                <a:lnTo>
                  <a:pt x="1233" y="1014"/>
                </a:lnTo>
                <a:lnTo>
                  <a:pt x="1224" y="1025"/>
                </a:lnTo>
                <a:lnTo>
                  <a:pt x="1210" y="1036"/>
                </a:lnTo>
                <a:lnTo>
                  <a:pt x="1197" y="1046"/>
                </a:lnTo>
                <a:lnTo>
                  <a:pt x="1182" y="1057"/>
                </a:lnTo>
                <a:lnTo>
                  <a:pt x="1151" y="1077"/>
                </a:lnTo>
                <a:lnTo>
                  <a:pt x="1119" y="1096"/>
                </a:lnTo>
                <a:lnTo>
                  <a:pt x="1085" y="1113"/>
                </a:lnTo>
                <a:lnTo>
                  <a:pt x="1071" y="1121"/>
                </a:lnTo>
                <a:lnTo>
                  <a:pt x="1057" y="1129"/>
                </a:lnTo>
                <a:lnTo>
                  <a:pt x="1044" y="1136"/>
                </a:lnTo>
                <a:lnTo>
                  <a:pt x="1033" y="1142"/>
                </a:lnTo>
                <a:lnTo>
                  <a:pt x="998" y="1134"/>
                </a:lnTo>
                <a:lnTo>
                  <a:pt x="964" y="1125"/>
                </a:lnTo>
                <a:lnTo>
                  <a:pt x="932" y="1116"/>
                </a:lnTo>
                <a:lnTo>
                  <a:pt x="904" y="1104"/>
                </a:lnTo>
                <a:lnTo>
                  <a:pt x="878" y="1089"/>
                </a:lnTo>
                <a:lnTo>
                  <a:pt x="853" y="1069"/>
                </a:lnTo>
                <a:lnTo>
                  <a:pt x="841" y="1058"/>
                </a:lnTo>
                <a:lnTo>
                  <a:pt x="829" y="1045"/>
                </a:lnTo>
                <a:lnTo>
                  <a:pt x="818" y="1032"/>
                </a:lnTo>
                <a:lnTo>
                  <a:pt x="807" y="1016"/>
                </a:lnTo>
                <a:lnTo>
                  <a:pt x="794" y="992"/>
                </a:lnTo>
                <a:lnTo>
                  <a:pt x="782" y="967"/>
                </a:lnTo>
                <a:lnTo>
                  <a:pt x="779" y="961"/>
                </a:lnTo>
                <a:lnTo>
                  <a:pt x="777" y="956"/>
                </a:lnTo>
                <a:lnTo>
                  <a:pt x="769" y="943"/>
                </a:lnTo>
                <a:lnTo>
                  <a:pt x="766" y="937"/>
                </a:lnTo>
                <a:lnTo>
                  <a:pt x="766" y="932"/>
                </a:lnTo>
                <a:lnTo>
                  <a:pt x="766" y="929"/>
                </a:lnTo>
                <a:lnTo>
                  <a:pt x="770" y="928"/>
                </a:lnTo>
                <a:lnTo>
                  <a:pt x="868" y="927"/>
                </a:lnTo>
                <a:lnTo>
                  <a:pt x="968" y="927"/>
                </a:lnTo>
                <a:lnTo>
                  <a:pt x="1067" y="928"/>
                </a:lnTo>
                <a:lnTo>
                  <a:pt x="1166" y="931"/>
                </a:lnTo>
                <a:lnTo>
                  <a:pt x="1363" y="936"/>
                </a:lnTo>
                <a:lnTo>
                  <a:pt x="1562" y="941"/>
                </a:lnTo>
                <a:lnTo>
                  <a:pt x="1590" y="983"/>
                </a:lnTo>
                <a:lnTo>
                  <a:pt x="1616" y="1021"/>
                </a:lnTo>
                <a:lnTo>
                  <a:pt x="1640" y="1062"/>
                </a:lnTo>
                <a:lnTo>
                  <a:pt x="1661" y="1105"/>
                </a:lnTo>
                <a:lnTo>
                  <a:pt x="1725" y="1096"/>
                </a:lnTo>
                <a:lnTo>
                  <a:pt x="1785" y="1082"/>
                </a:lnTo>
                <a:lnTo>
                  <a:pt x="1844" y="1065"/>
                </a:lnTo>
                <a:lnTo>
                  <a:pt x="1901" y="1045"/>
                </a:lnTo>
                <a:lnTo>
                  <a:pt x="1958" y="1021"/>
                </a:lnTo>
                <a:lnTo>
                  <a:pt x="2014" y="996"/>
                </a:lnTo>
                <a:lnTo>
                  <a:pt x="2070" y="969"/>
                </a:lnTo>
                <a:lnTo>
                  <a:pt x="2127" y="941"/>
                </a:lnTo>
                <a:lnTo>
                  <a:pt x="2138" y="925"/>
                </a:lnTo>
                <a:lnTo>
                  <a:pt x="2144" y="909"/>
                </a:lnTo>
                <a:lnTo>
                  <a:pt x="2151" y="893"/>
                </a:lnTo>
                <a:lnTo>
                  <a:pt x="2154" y="879"/>
                </a:lnTo>
                <a:lnTo>
                  <a:pt x="2156" y="864"/>
                </a:lnTo>
                <a:lnTo>
                  <a:pt x="2156" y="851"/>
                </a:lnTo>
                <a:lnTo>
                  <a:pt x="2154" y="839"/>
                </a:lnTo>
                <a:lnTo>
                  <a:pt x="2151" y="826"/>
                </a:lnTo>
                <a:lnTo>
                  <a:pt x="2146" y="814"/>
                </a:lnTo>
                <a:lnTo>
                  <a:pt x="2139" y="803"/>
                </a:lnTo>
                <a:lnTo>
                  <a:pt x="2123" y="782"/>
                </a:lnTo>
                <a:lnTo>
                  <a:pt x="2102" y="763"/>
                </a:lnTo>
                <a:lnTo>
                  <a:pt x="2078" y="746"/>
                </a:lnTo>
                <a:lnTo>
                  <a:pt x="2050" y="731"/>
                </a:lnTo>
                <a:lnTo>
                  <a:pt x="2021" y="718"/>
                </a:lnTo>
                <a:lnTo>
                  <a:pt x="1989" y="706"/>
                </a:lnTo>
                <a:lnTo>
                  <a:pt x="1957" y="695"/>
                </a:lnTo>
                <a:lnTo>
                  <a:pt x="1925" y="686"/>
                </a:lnTo>
                <a:lnTo>
                  <a:pt x="1894" y="678"/>
                </a:lnTo>
                <a:lnTo>
                  <a:pt x="1865" y="670"/>
                </a:lnTo>
                <a:lnTo>
                  <a:pt x="1838" y="665"/>
                </a:lnTo>
                <a:lnTo>
                  <a:pt x="1816" y="673"/>
                </a:lnTo>
                <a:lnTo>
                  <a:pt x="1796" y="679"/>
                </a:lnTo>
                <a:lnTo>
                  <a:pt x="1780" y="687"/>
                </a:lnTo>
                <a:lnTo>
                  <a:pt x="1765" y="694"/>
                </a:lnTo>
                <a:lnTo>
                  <a:pt x="1753" y="702"/>
                </a:lnTo>
                <a:lnTo>
                  <a:pt x="1743" y="710"/>
                </a:lnTo>
                <a:lnTo>
                  <a:pt x="1735" y="718"/>
                </a:lnTo>
                <a:lnTo>
                  <a:pt x="1728" y="727"/>
                </a:lnTo>
                <a:lnTo>
                  <a:pt x="1723" y="738"/>
                </a:lnTo>
                <a:lnTo>
                  <a:pt x="1719" y="750"/>
                </a:lnTo>
                <a:lnTo>
                  <a:pt x="1715" y="762"/>
                </a:lnTo>
                <a:lnTo>
                  <a:pt x="1712" y="776"/>
                </a:lnTo>
                <a:lnTo>
                  <a:pt x="1709" y="792"/>
                </a:lnTo>
                <a:lnTo>
                  <a:pt x="1707" y="811"/>
                </a:lnTo>
                <a:lnTo>
                  <a:pt x="1704" y="831"/>
                </a:lnTo>
                <a:lnTo>
                  <a:pt x="1700" y="854"/>
                </a:lnTo>
                <a:lnTo>
                  <a:pt x="1701" y="876"/>
                </a:lnTo>
                <a:lnTo>
                  <a:pt x="1703" y="897"/>
                </a:lnTo>
                <a:lnTo>
                  <a:pt x="1705" y="937"/>
                </a:lnTo>
                <a:lnTo>
                  <a:pt x="1709" y="975"/>
                </a:lnTo>
                <a:lnTo>
                  <a:pt x="1713" y="1008"/>
                </a:lnTo>
                <a:lnTo>
                  <a:pt x="1721" y="1041"/>
                </a:lnTo>
                <a:lnTo>
                  <a:pt x="1733" y="1074"/>
                </a:lnTo>
                <a:lnTo>
                  <a:pt x="1741" y="1090"/>
                </a:lnTo>
                <a:lnTo>
                  <a:pt x="1750" y="1108"/>
                </a:lnTo>
                <a:lnTo>
                  <a:pt x="1762" y="1125"/>
                </a:lnTo>
                <a:lnTo>
                  <a:pt x="1774" y="1142"/>
                </a:lnTo>
                <a:lnTo>
                  <a:pt x="1777" y="1150"/>
                </a:lnTo>
                <a:lnTo>
                  <a:pt x="1781" y="1159"/>
                </a:lnTo>
                <a:lnTo>
                  <a:pt x="1789" y="1177"/>
                </a:lnTo>
                <a:lnTo>
                  <a:pt x="1792" y="1185"/>
                </a:lnTo>
                <a:lnTo>
                  <a:pt x="1793" y="1193"/>
                </a:lnTo>
                <a:lnTo>
                  <a:pt x="1792" y="1199"/>
                </a:lnTo>
                <a:lnTo>
                  <a:pt x="1788" y="1205"/>
                </a:lnTo>
                <a:lnTo>
                  <a:pt x="1778" y="1209"/>
                </a:lnTo>
                <a:lnTo>
                  <a:pt x="1768" y="1211"/>
                </a:lnTo>
                <a:lnTo>
                  <a:pt x="1757" y="1210"/>
                </a:lnTo>
                <a:lnTo>
                  <a:pt x="1745" y="1207"/>
                </a:lnTo>
                <a:lnTo>
                  <a:pt x="1723" y="1201"/>
                </a:lnTo>
                <a:lnTo>
                  <a:pt x="1700" y="1193"/>
                </a:lnTo>
                <a:lnTo>
                  <a:pt x="1653" y="1178"/>
                </a:lnTo>
                <a:lnTo>
                  <a:pt x="1608" y="1163"/>
                </a:lnTo>
                <a:lnTo>
                  <a:pt x="1519" y="1132"/>
                </a:lnTo>
                <a:lnTo>
                  <a:pt x="1475" y="1117"/>
                </a:lnTo>
                <a:lnTo>
                  <a:pt x="1430" y="1102"/>
                </a:lnTo>
                <a:lnTo>
                  <a:pt x="1383" y="1090"/>
                </a:lnTo>
                <a:lnTo>
                  <a:pt x="1335" y="1080"/>
                </a:lnTo>
                <a:lnTo>
                  <a:pt x="1326" y="1065"/>
                </a:lnTo>
                <a:lnTo>
                  <a:pt x="1317" y="1053"/>
                </a:lnTo>
                <a:lnTo>
                  <a:pt x="1310" y="1042"/>
                </a:lnTo>
                <a:lnTo>
                  <a:pt x="1305" y="1034"/>
                </a:lnTo>
                <a:lnTo>
                  <a:pt x="1300" y="1029"/>
                </a:lnTo>
                <a:lnTo>
                  <a:pt x="1296" y="1024"/>
                </a:lnTo>
                <a:lnTo>
                  <a:pt x="1290" y="1016"/>
                </a:lnTo>
                <a:lnTo>
                  <a:pt x="1288" y="1009"/>
                </a:lnTo>
                <a:lnTo>
                  <a:pt x="1284" y="1000"/>
                </a:lnTo>
                <a:lnTo>
                  <a:pt x="1282" y="995"/>
                </a:lnTo>
                <a:lnTo>
                  <a:pt x="1280" y="987"/>
                </a:lnTo>
                <a:lnTo>
                  <a:pt x="1277" y="979"/>
                </a:lnTo>
                <a:lnTo>
                  <a:pt x="1273" y="967"/>
                </a:lnTo>
                <a:lnTo>
                  <a:pt x="1277" y="931"/>
                </a:lnTo>
                <a:lnTo>
                  <a:pt x="1280" y="897"/>
                </a:lnTo>
                <a:lnTo>
                  <a:pt x="1284" y="868"/>
                </a:lnTo>
                <a:lnTo>
                  <a:pt x="1286" y="842"/>
                </a:lnTo>
                <a:lnTo>
                  <a:pt x="1289" y="818"/>
                </a:lnTo>
                <a:lnTo>
                  <a:pt x="1292" y="796"/>
                </a:lnTo>
                <a:lnTo>
                  <a:pt x="1297" y="776"/>
                </a:lnTo>
                <a:lnTo>
                  <a:pt x="1302" y="759"/>
                </a:lnTo>
                <a:lnTo>
                  <a:pt x="1310" y="742"/>
                </a:lnTo>
                <a:lnTo>
                  <a:pt x="1319" y="726"/>
                </a:lnTo>
                <a:lnTo>
                  <a:pt x="1330" y="711"/>
                </a:lnTo>
                <a:lnTo>
                  <a:pt x="1345" y="698"/>
                </a:lnTo>
                <a:lnTo>
                  <a:pt x="1362" y="683"/>
                </a:lnTo>
                <a:lnTo>
                  <a:pt x="1383" y="669"/>
                </a:lnTo>
                <a:lnTo>
                  <a:pt x="1407" y="655"/>
                </a:lnTo>
                <a:lnTo>
                  <a:pt x="1435" y="639"/>
                </a:lnTo>
                <a:lnTo>
                  <a:pt x="1458" y="643"/>
                </a:lnTo>
                <a:lnTo>
                  <a:pt x="1479" y="646"/>
                </a:lnTo>
                <a:lnTo>
                  <a:pt x="1499" y="650"/>
                </a:lnTo>
                <a:lnTo>
                  <a:pt x="1516" y="653"/>
                </a:lnTo>
                <a:lnTo>
                  <a:pt x="1532" y="655"/>
                </a:lnTo>
                <a:lnTo>
                  <a:pt x="1548" y="658"/>
                </a:lnTo>
                <a:lnTo>
                  <a:pt x="1575" y="662"/>
                </a:lnTo>
                <a:lnTo>
                  <a:pt x="1598" y="666"/>
                </a:lnTo>
                <a:lnTo>
                  <a:pt x="1616" y="670"/>
                </a:lnTo>
                <a:lnTo>
                  <a:pt x="1632" y="674"/>
                </a:lnTo>
                <a:lnTo>
                  <a:pt x="1647" y="678"/>
                </a:lnTo>
                <a:lnTo>
                  <a:pt x="1660" y="683"/>
                </a:lnTo>
                <a:lnTo>
                  <a:pt x="1673" y="690"/>
                </a:lnTo>
                <a:lnTo>
                  <a:pt x="1687" y="698"/>
                </a:lnTo>
                <a:lnTo>
                  <a:pt x="1701" y="707"/>
                </a:lnTo>
                <a:lnTo>
                  <a:pt x="1717" y="718"/>
                </a:lnTo>
                <a:lnTo>
                  <a:pt x="1737" y="731"/>
                </a:lnTo>
                <a:lnTo>
                  <a:pt x="1760" y="747"/>
                </a:lnTo>
                <a:lnTo>
                  <a:pt x="1788" y="766"/>
                </a:lnTo>
                <a:lnTo>
                  <a:pt x="1794" y="788"/>
                </a:lnTo>
                <a:lnTo>
                  <a:pt x="1800" y="810"/>
                </a:lnTo>
                <a:lnTo>
                  <a:pt x="1802" y="831"/>
                </a:lnTo>
                <a:lnTo>
                  <a:pt x="1805" y="852"/>
                </a:lnTo>
                <a:lnTo>
                  <a:pt x="1806" y="873"/>
                </a:lnTo>
                <a:lnTo>
                  <a:pt x="1805" y="893"/>
                </a:lnTo>
                <a:lnTo>
                  <a:pt x="1801" y="933"/>
                </a:lnTo>
                <a:lnTo>
                  <a:pt x="1790" y="972"/>
                </a:lnTo>
                <a:lnTo>
                  <a:pt x="1777" y="1008"/>
                </a:lnTo>
                <a:lnTo>
                  <a:pt x="1758" y="1042"/>
                </a:lnTo>
                <a:lnTo>
                  <a:pt x="1736" y="1074"/>
                </a:lnTo>
                <a:lnTo>
                  <a:pt x="1711" y="1104"/>
                </a:lnTo>
                <a:lnTo>
                  <a:pt x="1683" y="1130"/>
                </a:lnTo>
                <a:lnTo>
                  <a:pt x="1651" y="1155"/>
                </a:lnTo>
                <a:lnTo>
                  <a:pt x="1616" y="1177"/>
                </a:lnTo>
                <a:lnTo>
                  <a:pt x="1580" y="1195"/>
                </a:lnTo>
                <a:lnTo>
                  <a:pt x="1542" y="1210"/>
                </a:lnTo>
                <a:lnTo>
                  <a:pt x="1502" y="1222"/>
                </a:lnTo>
                <a:lnTo>
                  <a:pt x="1460" y="1230"/>
                </a:lnTo>
                <a:lnTo>
                  <a:pt x="1438" y="1229"/>
                </a:lnTo>
                <a:lnTo>
                  <a:pt x="1415" y="1229"/>
                </a:lnTo>
                <a:lnTo>
                  <a:pt x="1403" y="1227"/>
                </a:lnTo>
                <a:lnTo>
                  <a:pt x="1393" y="1226"/>
                </a:lnTo>
                <a:lnTo>
                  <a:pt x="1382" y="1223"/>
                </a:lnTo>
                <a:lnTo>
                  <a:pt x="1373" y="1218"/>
                </a:lnTo>
                <a:lnTo>
                  <a:pt x="1370" y="1215"/>
                </a:lnTo>
                <a:lnTo>
                  <a:pt x="1367" y="1211"/>
                </a:lnTo>
                <a:lnTo>
                  <a:pt x="1365" y="1206"/>
                </a:lnTo>
                <a:lnTo>
                  <a:pt x="1362" y="1199"/>
                </a:lnTo>
                <a:lnTo>
                  <a:pt x="1355" y="1183"/>
                </a:lnTo>
                <a:lnTo>
                  <a:pt x="1350" y="1166"/>
                </a:lnTo>
                <a:lnTo>
                  <a:pt x="1346" y="1148"/>
                </a:lnTo>
                <a:lnTo>
                  <a:pt x="1342" y="1130"/>
                </a:lnTo>
                <a:lnTo>
                  <a:pt x="1338" y="1116"/>
                </a:lnTo>
                <a:lnTo>
                  <a:pt x="1337" y="1109"/>
                </a:lnTo>
                <a:lnTo>
                  <a:pt x="1335" y="1105"/>
                </a:lnTo>
                <a:lnTo>
                  <a:pt x="1341" y="1066"/>
                </a:lnTo>
                <a:lnTo>
                  <a:pt x="1346" y="1029"/>
                </a:lnTo>
                <a:lnTo>
                  <a:pt x="1351" y="991"/>
                </a:lnTo>
                <a:lnTo>
                  <a:pt x="1361" y="953"/>
                </a:lnTo>
                <a:lnTo>
                  <a:pt x="1374" y="919"/>
                </a:lnTo>
                <a:lnTo>
                  <a:pt x="1390" y="888"/>
                </a:lnTo>
                <a:lnTo>
                  <a:pt x="1409" y="860"/>
                </a:lnTo>
                <a:lnTo>
                  <a:pt x="1431" y="836"/>
                </a:lnTo>
                <a:lnTo>
                  <a:pt x="1455" y="814"/>
                </a:lnTo>
                <a:lnTo>
                  <a:pt x="1483" y="795"/>
                </a:lnTo>
                <a:lnTo>
                  <a:pt x="1511" y="778"/>
                </a:lnTo>
                <a:lnTo>
                  <a:pt x="1542" y="762"/>
                </a:lnTo>
                <a:lnTo>
                  <a:pt x="1574" y="748"/>
                </a:lnTo>
                <a:lnTo>
                  <a:pt x="1605" y="736"/>
                </a:lnTo>
                <a:lnTo>
                  <a:pt x="1672" y="715"/>
                </a:lnTo>
                <a:lnTo>
                  <a:pt x="1737" y="697"/>
                </a:lnTo>
                <a:lnTo>
                  <a:pt x="1769" y="687"/>
                </a:lnTo>
                <a:lnTo>
                  <a:pt x="1800" y="678"/>
                </a:lnTo>
                <a:lnTo>
                  <a:pt x="1854" y="683"/>
                </a:lnTo>
                <a:lnTo>
                  <a:pt x="1907" y="689"/>
                </a:lnTo>
                <a:lnTo>
                  <a:pt x="1961" y="694"/>
                </a:lnTo>
                <a:lnTo>
                  <a:pt x="2014" y="702"/>
                </a:lnTo>
                <a:lnTo>
                  <a:pt x="2035" y="706"/>
                </a:lnTo>
                <a:lnTo>
                  <a:pt x="2051" y="709"/>
                </a:lnTo>
                <a:lnTo>
                  <a:pt x="2064" y="711"/>
                </a:lnTo>
                <a:lnTo>
                  <a:pt x="2075" y="714"/>
                </a:lnTo>
                <a:lnTo>
                  <a:pt x="2083" y="717"/>
                </a:lnTo>
                <a:lnTo>
                  <a:pt x="2090" y="719"/>
                </a:lnTo>
                <a:lnTo>
                  <a:pt x="2095" y="722"/>
                </a:lnTo>
                <a:lnTo>
                  <a:pt x="2099" y="725"/>
                </a:lnTo>
                <a:lnTo>
                  <a:pt x="2106" y="731"/>
                </a:lnTo>
                <a:lnTo>
                  <a:pt x="2111" y="735"/>
                </a:lnTo>
                <a:lnTo>
                  <a:pt x="2118" y="739"/>
                </a:lnTo>
                <a:lnTo>
                  <a:pt x="2124" y="744"/>
                </a:lnTo>
                <a:lnTo>
                  <a:pt x="2135" y="751"/>
                </a:lnTo>
                <a:lnTo>
                  <a:pt x="2148" y="758"/>
                </a:lnTo>
                <a:lnTo>
                  <a:pt x="2164" y="766"/>
                </a:lnTo>
                <a:lnTo>
                  <a:pt x="2187" y="775"/>
                </a:lnTo>
                <a:lnTo>
                  <a:pt x="2211" y="783"/>
                </a:lnTo>
                <a:lnTo>
                  <a:pt x="2235" y="788"/>
                </a:lnTo>
                <a:lnTo>
                  <a:pt x="2259" y="794"/>
                </a:lnTo>
                <a:lnTo>
                  <a:pt x="2305" y="803"/>
                </a:lnTo>
                <a:lnTo>
                  <a:pt x="2329" y="808"/>
                </a:lnTo>
                <a:lnTo>
                  <a:pt x="2353" y="815"/>
                </a:lnTo>
                <a:lnTo>
                  <a:pt x="2378" y="814"/>
                </a:lnTo>
                <a:lnTo>
                  <a:pt x="2404" y="814"/>
                </a:lnTo>
                <a:lnTo>
                  <a:pt x="2429" y="811"/>
                </a:lnTo>
                <a:lnTo>
                  <a:pt x="2441" y="807"/>
                </a:lnTo>
                <a:lnTo>
                  <a:pt x="2453" y="803"/>
                </a:lnTo>
                <a:lnTo>
                  <a:pt x="2464" y="798"/>
                </a:lnTo>
                <a:lnTo>
                  <a:pt x="2474" y="790"/>
                </a:lnTo>
                <a:lnTo>
                  <a:pt x="2485" y="780"/>
                </a:lnTo>
                <a:lnTo>
                  <a:pt x="2495" y="771"/>
                </a:lnTo>
                <a:lnTo>
                  <a:pt x="2518" y="747"/>
                </a:lnTo>
                <a:lnTo>
                  <a:pt x="2541" y="722"/>
                </a:lnTo>
                <a:lnTo>
                  <a:pt x="2561" y="694"/>
                </a:lnTo>
                <a:lnTo>
                  <a:pt x="2579" y="666"/>
                </a:lnTo>
                <a:lnTo>
                  <a:pt x="2594" y="639"/>
                </a:lnTo>
                <a:lnTo>
                  <a:pt x="2605" y="614"/>
                </a:lnTo>
                <a:lnTo>
                  <a:pt x="2598" y="561"/>
                </a:lnTo>
                <a:lnTo>
                  <a:pt x="2590" y="513"/>
                </a:lnTo>
                <a:lnTo>
                  <a:pt x="2579" y="470"/>
                </a:lnTo>
                <a:lnTo>
                  <a:pt x="2573" y="450"/>
                </a:lnTo>
                <a:lnTo>
                  <a:pt x="2565" y="433"/>
                </a:lnTo>
                <a:lnTo>
                  <a:pt x="2554" y="416"/>
                </a:lnTo>
                <a:lnTo>
                  <a:pt x="2542" y="400"/>
                </a:lnTo>
                <a:lnTo>
                  <a:pt x="2527" y="387"/>
                </a:lnTo>
                <a:lnTo>
                  <a:pt x="2510" y="373"/>
                </a:lnTo>
                <a:lnTo>
                  <a:pt x="2491" y="363"/>
                </a:lnTo>
                <a:lnTo>
                  <a:pt x="2469" y="353"/>
                </a:lnTo>
                <a:lnTo>
                  <a:pt x="2444" y="345"/>
                </a:lnTo>
                <a:lnTo>
                  <a:pt x="2416" y="339"/>
                </a:lnTo>
                <a:lnTo>
                  <a:pt x="2400" y="332"/>
                </a:lnTo>
                <a:lnTo>
                  <a:pt x="2385" y="327"/>
                </a:lnTo>
                <a:lnTo>
                  <a:pt x="2358" y="317"/>
                </a:lnTo>
                <a:lnTo>
                  <a:pt x="2336" y="312"/>
                </a:lnTo>
                <a:lnTo>
                  <a:pt x="2313" y="308"/>
                </a:lnTo>
                <a:lnTo>
                  <a:pt x="2291" y="307"/>
                </a:lnTo>
                <a:lnTo>
                  <a:pt x="2265" y="307"/>
                </a:lnTo>
                <a:lnTo>
                  <a:pt x="2252" y="308"/>
                </a:lnTo>
                <a:lnTo>
                  <a:pt x="2236" y="309"/>
                </a:lnTo>
                <a:lnTo>
                  <a:pt x="2220" y="311"/>
                </a:lnTo>
                <a:lnTo>
                  <a:pt x="2201" y="313"/>
                </a:lnTo>
                <a:lnTo>
                  <a:pt x="2196" y="332"/>
                </a:lnTo>
                <a:lnTo>
                  <a:pt x="2190" y="355"/>
                </a:lnTo>
                <a:lnTo>
                  <a:pt x="2183" y="377"/>
                </a:lnTo>
                <a:lnTo>
                  <a:pt x="2178" y="400"/>
                </a:lnTo>
                <a:lnTo>
                  <a:pt x="2172" y="420"/>
                </a:lnTo>
                <a:lnTo>
                  <a:pt x="2170" y="429"/>
                </a:lnTo>
                <a:lnTo>
                  <a:pt x="2168" y="437"/>
                </a:lnTo>
                <a:lnTo>
                  <a:pt x="2167" y="443"/>
                </a:lnTo>
                <a:lnTo>
                  <a:pt x="2166" y="448"/>
                </a:lnTo>
                <a:lnTo>
                  <a:pt x="2164" y="450"/>
                </a:lnTo>
                <a:lnTo>
                  <a:pt x="2164" y="452"/>
                </a:lnTo>
                <a:lnTo>
                  <a:pt x="2170" y="492"/>
                </a:lnTo>
                <a:lnTo>
                  <a:pt x="2174" y="532"/>
                </a:lnTo>
                <a:lnTo>
                  <a:pt x="2178" y="570"/>
                </a:lnTo>
                <a:lnTo>
                  <a:pt x="2183" y="607"/>
                </a:lnTo>
                <a:lnTo>
                  <a:pt x="2190" y="645"/>
                </a:lnTo>
                <a:lnTo>
                  <a:pt x="2199" y="681"/>
                </a:lnTo>
                <a:lnTo>
                  <a:pt x="2211" y="717"/>
                </a:lnTo>
                <a:lnTo>
                  <a:pt x="2227" y="752"/>
                </a:lnTo>
                <a:lnTo>
                  <a:pt x="2229" y="766"/>
                </a:lnTo>
                <a:lnTo>
                  <a:pt x="2232" y="780"/>
                </a:lnTo>
                <a:lnTo>
                  <a:pt x="2235" y="798"/>
                </a:lnTo>
                <a:lnTo>
                  <a:pt x="2237" y="815"/>
                </a:lnTo>
                <a:lnTo>
                  <a:pt x="2244" y="850"/>
                </a:lnTo>
                <a:lnTo>
                  <a:pt x="2248" y="864"/>
                </a:lnTo>
                <a:lnTo>
                  <a:pt x="2252" y="879"/>
                </a:lnTo>
                <a:lnTo>
                  <a:pt x="2257" y="895"/>
                </a:lnTo>
                <a:lnTo>
                  <a:pt x="2263" y="913"/>
                </a:lnTo>
                <a:lnTo>
                  <a:pt x="2269" y="932"/>
                </a:lnTo>
                <a:lnTo>
                  <a:pt x="2276" y="949"/>
                </a:lnTo>
                <a:lnTo>
                  <a:pt x="2281" y="967"/>
                </a:lnTo>
                <a:lnTo>
                  <a:pt x="2287" y="980"/>
                </a:lnTo>
                <a:lnTo>
                  <a:pt x="2288" y="985"/>
                </a:lnTo>
                <a:lnTo>
                  <a:pt x="2289" y="989"/>
                </a:lnTo>
                <a:lnTo>
                  <a:pt x="2291" y="991"/>
                </a:lnTo>
                <a:lnTo>
                  <a:pt x="2291" y="992"/>
                </a:lnTo>
                <a:lnTo>
                  <a:pt x="2297" y="1036"/>
                </a:lnTo>
                <a:lnTo>
                  <a:pt x="2307" y="1076"/>
                </a:lnTo>
                <a:lnTo>
                  <a:pt x="2319" y="1113"/>
                </a:lnTo>
                <a:lnTo>
                  <a:pt x="2333" y="1149"/>
                </a:lnTo>
                <a:lnTo>
                  <a:pt x="2350" y="1182"/>
                </a:lnTo>
                <a:lnTo>
                  <a:pt x="2372" y="1214"/>
                </a:lnTo>
                <a:lnTo>
                  <a:pt x="2397" y="1247"/>
                </a:lnTo>
                <a:lnTo>
                  <a:pt x="2428" y="1281"/>
                </a:lnTo>
                <a:lnTo>
                  <a:pt x="2461" y="1277"/>
                </a:lnTo>
                <a:lnTo>
                  <a:pt x="2493" y="1271"/>
                </a:lnTo>
                <a:lnTo>
                  <a:pt x="2557" y="1255"/>
                </a:lnTo>
                <a:lnTo>
                  <a:pt x="2621" y="1237"/>
                </a:lnTo>
                <a:lnTo>
                  <a:pt x="2682" y="1215"/>
                </a:lnTo>
                <a:lnTo>
                  <a:pt x="2743" y="1193"/>
                </a:lnTo>
                <a:lnTo>
                  <a:pt x="2804" y="1170"/>
                </a:lnTo>
                <a:lnTo>
                  <a:pt x="2867" y="1149"/>
                </a:lnTo>
                <a:lnTo>
                  <a:pt x="2931" y="1129"/>
                </a:lnTo>
                <a:lnTo>
                  <a:pt x="2953" y="1118"/>
                </a:lnTo>
                <a:lnTo>
                  <a:pt x="2976" y="1106"/>
                </a:lnTo>
                <a:lnTo>
                  <a:pt x="2998" y="1094"/>
                </a:lnTo>
                <a:lnTo>
                  <a:pt x="3018" y="1080"/>
                </a:lnTo>
                <a:lnTo>
                  <a:pt x="3026" y="1070"/>
                </a:lnTo>
                <a:lnTo>
                  <a:pt x="3032" y="1060"/>
                </a:lnTo>
                <a:lnTo>
                  <a:pt x="3041" y="1036"/>
                </a:lnTo>
                <a:lnTo>
                  <a:pt x="3046" y="1025"/>
                </a:lnTo>
                <a:lnTo>
                  <a:pt x="3052" y="1016"/>
                </a:lnTo>
                <a:lnTo>
                  <a:pt x="3060" y="1008"/>
                </a:lnTo>
                <a:lnTo>
                  <a:pt x="3069" y="1004"/>
                </a:lnTo>
                <a:lnTo>
                  <a:pt x="3082" y="1001"/>
                </a:lnTo>
                <a:lnTo>
                  <a:pt x="3093" y="1000"/>
                </a:lnTo>
                <a:lnTo>
                  <a:pt x="3101" y="997"/>
                </a:lnTo>
                <a:lnTo>
                  <a:pt x="3109" y="997"/>
                </a:lnTo>
                <a:lnTo>
                  <a:pt x="3114" y="996"/>
                </a:lnTo>
                <a:lnTo>
                  <a:pt x="3119" y="995"/>
                </a:lnTo>
                <a:lnTo>
                  <a:pt x="3126" y="993"/>
                </a:lnTo>
                <a:lnTo>
                  <a:pt x="3133" y="992"/>
                </a:lnTo>
                <a:lnTo>
                  <a:pt x="3141" y="989"/>
                </a:lnTo>
                <a:lnTo>
                  <a:pt x="3146" y="987"/>
                </a:lnTo>
                <a:lnTo>
                  <a:pt x="3151" y="985"/>
                </a:lnTo>
                <a:lnTo>
                  <a:pt x="3161" y="983"/>
                </a:lnTo>
                <a:lnTo>
                  <a:pt x="3170" y="979"/>
                </a:lnTo>
                <a:lnTo>
                  <a:pt x="3174" y="985"/>
                </a:lnTo>
                <a:lnTo>
                  <a:pt x="3179" y="995"/>
                </a:lnTo>
                <a:lnTo>
                  <a:pt x="3185" y="1007"/>
                </a:lnTo>
                <a:lnTo>
                  <a:pt x="3191" y="1020"/>
                </a:lnTo>
                <a:lnTo>
                  <a:pt x="3195" y="1033"/>
                </a:lnTo>
                <a:lnTo>
                  <a:pt x="3195" y="1046"/>
                </a:lnTo>
                <a:lnTo>
                  <a:pt x="3194" y="1052"/>
                </a:lnTo>
                <a:lnTo>
                  <a:pt x="3191" y="1058"/>
                </a:lnTo>
                <a:lnTo>
                  <a:pt x="3187" y="1062"/>
                </a:lnTo>
                <a:lnTo>
                  <a:pt x="3182" y="1066"/>
                </a:lnTo>
                <a:lnTo>
                  <a:pt x="3169" y="1073"/>
                </a:lnTo>
                <a:lnTo>
                  <a:pt x="3153" y="1077"/>
                </a:lnTo>
                <a:lnTo>
                  <a:pt x="3137" y="1082"/>
                </a:lnTo>
                <a:lnTo>
                  <a:pt x="3119" y="1085"/>
                </a:lnTo>
                <a:lnTo>
                  <a:pt x="3105" y="1088"/>
                </a:lnTo>
                <a:lnTo>
                  <a:pt x="3093" y="1090"/>
                </a:lnTo>
                <a:lnTo>
                  <a:pt x="3084" y="1092"/>
                </a:lnTo>
                <a:lnTo>
                  <a:pt x="3082" y="1092"/>
                </a:lnTo>
                <a:lnTo>
                  <a:pt x="3081" y="1092"/>
                </a:lnTo>
                <a:lnTo>
                  <a:pt x="3050" y="1090"/>
                </a:lnTo>
                <a:lnTo>
                  <a:pt x="3021" y="1092"/>
                </a:lnTo>
                <a:lnTo>
                  <a:pt x="2960" y="1092"/>
                </a:lnTo>
                <a:lnTo>
                  <a:pt x="2931" y="1092"/>
                </a:lnTo>
                <a:lnTo>
                  <a:pt x="2901" y="1090"/>
                </a:lnTo>
                <a:lnTo>
                  <a:pt x="2872" y="1086"/>
                </a:lnTo>
                <a:lnTo>
                  <a:pt x="2843" y="1080"/>
                </a:lnTo>
                <a:lnTo>
                  <a:pt x="2833" y="1077"/>
                </a:lnTo>
                <a:lnTo>
                  <a:pt x="2824" y="1072"/>
                </a:lnTo>
                <a:lnTo>
                  <a:pt x="2805" y="1061"/>
                </a:lnTo>
                <a:lnTo>
                  <a:pt x="2787" y="1046"/>
                </a:lnTo>
                <a:lnTo>
                  <a:pt x="2768" y="1030"/>
                </a:lnTo>
                <a:lnTo>
                  <a:pt x="2754" y="1016"/>
                </a:lnTo>
                <a:lnTo>
                  <a:pt x="2740" y="1004"/>
                </a:lnTo>
                <a:lnTo>
                  <a:pt x="2736" y="999"/>
                </a:lnTo>
                <a:lnTo>
                  <a:pt x="2732" y="995"/>
                </a:lnTo>
                <a:lnTo>
                  <a:pt x="2731" y="993"/>
                </a:lnTo>
                <a:lnTo>
                  <a:pt x="2730" y="992"/>
                </a:lnTo>
                <a:lnTo>
                  <a:pt x="2711" y="957"/>
                </a:lnTo>
                <a:lnTo>
                  <a:pt x="2692" y="923"/>
                </a:lnTo>
                <a:lnTo>
                  <a:pt x="2672" y="888"/>
                </a:lnTo>
                <a:lnTo>
                  <a:pt x="2654" y="854"/>
                </a:lnTo>
                <a:lnTo>
                  <a:pt x="2655" y="828"/>
                </a:lnTo>
                <a:lnTo>
                  <a:pt x="2656" y="803"/>
                </a:lnTo>
                <a:lnTo>
                  <a:pt x="2660" y="778"/>
                </a:lnTo>
                <a:lnTo>
                  <a:pt x="2663" y="764"/>
                </a:lnTo>
                <a:lnTo>
                  <a:pt x="2667" y="752"/>
                </a:lnTo>
                <a:lnTo>
                  <a:pt x="2672" y="740"/>
                </a:lnTo>
                <a:lnTo>
                  <a:pt x="2679" y="730"/>
                </a:lnTo>
                <a:lnTo>
                  <a:pt x="2686" y="722"/>
                </a:lnTo>
                <a:lnTo>
                  <a:pt x="2692" y="715"/>
                </a:lnTo>
                <a:lnTo>
                  <a:pt x="2700" y="710"/>
                </a:lnTo>
                <a:lnTo>
                  <a:pt x="2708" y="706"/>
                </a:lnTo>
                <a:lnTo>
                  <a:pt x="2726" y="699"/>
                </a:lnTo>
                <a:lnTo>
                  <a:pt x="2744" y="697"/>
                </a:lnTo>
                <a:lnTo>
                  <a:pt x="2763" y="695"/>
                </a:lnTo>
                <a:lnTo>
                  <a:pt x="2784" y="694"/>
                </a:lnTo>
                <a:lnTo>
                  <a:pt x="2805" y="690"/>
                </a:lnTo>
                <a:lnTo>
                  <a:pt x="2823" y="687"/>
                </a:lnTo>
                <a:lnTo>
                  <a:pt x="2837" y="683"/>
                </a:lnTo>
                <a:lnTo>
                  <a:pt x="2849" y="682"/>
                </a:lnTo>
                <a:lnTo>
                  <a:pt x="2860" y="679"/>
                </a:lnTo>
                <a:lnTo>
                  <a:pt x="2869" y="677"/>
                </a:lnTo>
                <a:lnTo>
                  <a:pt x="2877" y="675"/>
                </a:lnTo>
                <a:lnTo>
                  <a:pt x="2891" y="671"/>
                </a:lnTo>
                <a:lnTo>
                  <a:pt x="2904" y="666"/>
                </a:lnTo>
                <a:lnTo>
                  <a:pt x="2917" y="659"/>
                </a:lnTo>
                <a:lnTo>
                  <a:pt x="2925" y="655"/>
                </a:lnTo>
                <a:lnTo>
                  <a:pt x="2933" y="651"/>
                </a:lnTo>
                <a:lnTo>
                  <a:pt x="2944" y="646"/>
                </a:lnTo>
                <a:lnTo>
                  <a:pt x="2956" y="639"/>
                </a:lnTo>
                <a:lnTo>
                  <a:pt x="2969" y="622"/>
                </a:lnTo>
                <a:lnTo>
                  <a:pt x="2981" y="609"/>
                </a:lnTo>
                <a:lnTo>
                  <a:pt x="2994" y="599"/>
                </a:lnTo>
                <a:lnTo>
                  <a:pt x="3008" y="593"/>
                </a:lnTo>
                <a:lnTo>
                  <a:pt x="3022" y="588"/>
                </a:lnTo>
                <a:lnTo>
                  <a:pt x="3040" y="585"/>
                </a:lnTo>
                <a:lnTo>
                  <a:pt x="3058" y="581"/>
                </a:lnTo>
                <a:lnTo>
                  <a:pt x="3081" y="577"/>
                </a:lnTo>
                <a:lnTo>
                  <a:pt x="3106" y="564"/>
                </a:lnTo>
                <a:lnTo>
                  <a:pt x="3131" y="550"/>
                </a:lnTo>
                <a:lnTo>
                  <a:pt x="3183" y="528"/>
                </a:lnTo>
                <a:lnTo>
                  <a:pt x="3234" y="504"/>
                </a:lnTo>
                <a:lnTo>
                  <a:pt x="3259" y="490"/>
                </a:lnTo>
                <a:lnTo>
                  <a:pt x="3283" y="476"/>
                </a:lnTo>
                <a:lnTo>
                  <a:pt x="3327" y="488"/>
                </a:lnTo>
                <a:lnTo>
                  <a:pt x="3350" y="494"/>
                </a:lnTo>
                <a:lnTo>
                  <a:pt x="3371" y="501"/>
                </a:lnTo>
                <a:lnTo>
                  <a:pt x="3388" y="508"/>
                </a:lnTo>
                <a:lnTo>
                  <a:pt x="3408" y="516"/>
                </a:lnTo>
                <a:lnTo>
                  <a:pt x="3429" y="524"/>
                </a:lnTo>
                <a:lnTo>
                  <a:pt x="3449" y="532"/>
                </a:lnTo>
                <a:lnTo>
                  <a:pt x="3468" y="540"/>
                </a:lnTo>
                <a:lnTo>
                  <a:pt x="3483" y="546"/>
                </a:lnTo>
                <a:lnTo>
                  <a:pt x="3488" y="548"/>
                </a:lnTo>
                <a:lnTo>
                  <a:pt x="3492" y="550"/>
                </a:lnTo>
                <a:lnTo>
                  <a:pt x="3495" y="552"/>
                </a:lnTo>
                <a:lnTo>
                  <a:pt x="3496" y="552"/>
                </a:lnTo>
                <a:lnTo>
                  <a:pt x="3507" y="562"/>
                </a:lnTo>
                <a:lnTo>
                  <a:pt x="3516" y="573"/>
                </a:lnTo>
                <a:lnTo>
                  <a:pt x="3532" y="591"/>
                </a:lnTo>
                <a:lnTo>
                  <a:pt x="3545" y="610"/>
                </a:lnTo>
                <a:lnTo>
                  <a:pt x="3554" y="627"/>
                </a:lnTo>
                <a:lnTo>
                  <a:pt x="3562" y="647"/>
                </a:lnTo>
                <a:lnTo>
                  <a:pt x="3569" y="670"/>
                </a:lnTo>
                <a:lnTo>
                  <a:pt x="3576" y="695"/>
                </a:lnTo>
                <a:lnTo>
                  <a:pt x="3580" y="711"/>
                </a:lnTo>
                <a:lnTo>
                  <a:pt x="3584" y="727"/>
                </a:lnTo>
                <a:lnTo>
                  <a:pt x="3582" y="744"/>
                </a:lnTo>
                <a:lnTo>
                  <a:pt x="3582" y="760"/>
                </a:lnTo>
                <a:lnTo>
                  <a:pt x="3582" y="788"/>
                </a:lnTo>
                <a:lnTo>
                  <a:pt x="3582" y="814"/>
                </a:lnTo>
                <a:lnTo>
                  <a:pt x="3581" y="836"/>
                </a:lnTo>
                <a:lnTo>
                  <a:pt x="3578" y="856"/>
                </a:lnTo>
                <a:lnTo>
                  <a:pt x="3573" y="875"/>
                </a:lnTo>
                <a:lnTo>
                  <a:pt x="3569" y="885"/>
                </a:lnTo>
                <a:lnTo>
                  <a:pt x="3562" y="895"/>
                </a:lnTo>
                <a:lnTo>
                  <a:pt x="3556" y="905"/>
                </a:lnTo>
                <a:lnTo>
                  <a:pt x="3546" y="916"/>
                </a:lnTo>
                <a:lnTo>
                  <a:pt x="3536" y="927"/>
                </a:lnTo>
                <a:lnTo>
                  <a:pt x="3525" y="939"/>
                </a:lnTo>
                <a:lnTo>
                  <a:pt x="3500" y="964"/>
                </a:lnTo>
                <a:lnTo>
                  <a:pt x="3488" y="975"/>
                </a:lnTo>
                <a:lnTo>
                  <a:pt x="3479" y="984"/>
                </a:lnTo>
                <a:lnTo>
                  <a:pt x="3473" y="989"/>
                </a:lnTo>
                <a:lnTo>
                  <a:pt x="3471" y="992"/>
                </a:lnTo>
                <a:lnTo>
                  <a:pt x="3444" y="981"/>
                </a:lnTo>
                <a:lnTo>
                  <a:pt x="3420" y="968"/>
                </a:lnTo>
                <a:lnTo>
                  <a:pt x="3399" y="953"/>
                </a:lnTo>
                <a:lnTo>
                  <a:pt x="3379" y="936"/>
                </a:lnTo>
                <a:lnTo>
                  <a:pt x="3362" y="917"/>
                </a:lnTo>
                <a:lnTo>
                  <a:pt x="3343" y="897"/>
                </a:lnTo>
                <a:lnTo>
                  <a:pt x="3326" y="876"/>
                </a:lnTo>
                <a:lnTo>
                  <a:pt x="3307" y="854"/>
                </a:lnTo>
                <a:lnTo>
                  <a:pt x="3299" y="822"/>
                </a:lnTo>
                <a:lnTo>
                  <a:pt x="3295" y="790"/>
                </a:lnTo>
                <a:lnTo>
                  <a:pt x="3295" y="758"/>
                </a:lnTo>
                <a:lnTo>
                  <a:pt x="3298" y="726"/>
                </a:lnTo>
                <a:lnTo>
                  <a:pt x="3303" y="695"/>
                </a:lnTo>
                <a:lnTo>
                  <a:pt x="3311" y="663"/>
                </a:lnTo>
                <a:lnTo>
                  <a:pt x="3320" y="633"/>
                </a:lnTo>
                <a:lnTo>
                  <a:pt x="3332" y="602"/>
                </a:lnTo>
                <a:lnTo>
                  <a:pt x="3331" y="576"/>
                </a:lnTo>
                <a:lnTo>
                  <a:pt x="3332" y="548"/>
                </a:lnTo>
                <a:lnTo>
                  <a:pt x="3332" y="493"/>
                </a:lnTo>
                <a:lnTo>
                  <a:pt x="3332" y="466"/>
                </a:lnTo>
                <a:lnTo>
                  <a:pt x="3331" y="440"/>
                </a:lnTo>
                <a:lnTo>
                  <a:pt x="3327" y="413"/>
                </a:lnTo>
                <a:lnTo>
                  <a:pt x="3320" y="388"/>
                </a:lnTo>
                <a:lnTo>
                  <a:pt x="3315" y="373"/>
                </a:lnTo>
                <a:lnTo>
                  <a:pt x="3310" y="361"/>
                </a:lnTo>
                <a:lnTo>
                  <a:pt x="3304" y="352"/>
                </a:lnTo>
                <a:lnTo>
                  <a:pt x="3298" y="343"/>
                </a:lnTo>
                <a:lnTo>
                  <a:pt x="3291" y="336"/>
                </a:lnTo>
                <a:lnTo>
                  <a:pt x="3284" y="329"/>
                </a:lnTo>
                <a:lnTo>
                  <a:pt x="3268" y="321"/>
                </a:lnTo>
                <a:lnTo>
                  <a:pt x="3251" y="315"/>
                </a:lnTo>
                <a:lnTo>
                  <a:pt x="3233" y="311"/>
                </a:lnTo>
                <a:lnTo>
                  <a:pt x="3214" y="307"/>
                </a:lnTo>
                <a:lnTo>
                  <a:pt x="3194" y="300"/>
                </a:lnTo>
                <a:lnTo>
                  <a:pt x="3178" y="294"/>
                </a:lnTo>
                <a:lnTo>
                  <a:pt x="3162" y="288"/>
                </a:lnTo>
                <a:lnTo>
                  <a:pt x="3149" y="284"/>
                </a:lnTo>
                <a:lnTo>
                  <a:pt x="3138" y="279"/>
                </a:lnTo>
                <a:lnTo>
                  <a:pt x="3127" y="275"/>
                </a:lnTo>
                <a:lnTo>
                  <a:pt x="3118" y="271"/>
                </a:lnTo>
                <a:lnTo>
                  <a:pt x="3103" y="266"/>
                </a:lnTo>
                <a:lnTo>
                  <a:pt x="3093" y="262"/>
                </a:lnTo>
                <a:lnTo>
                  <a:pt x="3086" y="258"/>
                </a:lnTo>
                <a:lnTo>
                  <a:pt x="3081" y="255"/>
                </a:lnTo>
                <a:lnTo>
                  <a:pt x="3078" y="254"/>
                </a:lnTo>
                <a:lnTo>
                  <a:pt x="3074" y="251"/>
                </a:lnTo>
                <a:lnTo>
                  <a:pt x="3072" y="251"/>
                </a:lnTo>
                <a:lnTo>
                  <a:pt x="3066" y="250"/>
                </a:lnTo>
                <a:lnTo>
                  <a:pt x="3060" y="247"/>
                </a:lnTo>
                <a:lnTo>
                  <a:pt x="3050" y="246"/>
                </a:lnTo>
                <a:lnTo>
                  <a:pt x="3037" y="242"/>
                </a:lnTo>
                <a:lnTo>
                  <a:pt x="3028" y="240"/>
                </a:lnTo>
                <a:lnTo>
                  <a:pt x="3018" y="238"/>
                </a:lnTo>
                <a:lnTo>
                  <a:pt x="3002" y="239"/>
                </a:lnTo>
                <a:lnTo>
                  <a:pt x="2988" y="240"/>
                </a:lnTo>
                <a:lnTo>
                  <a:pt x="2964" y="243"/>
                </a:lnTo>
                <a:lnTo>
                  <a:pt x="2942" y="244"/>
                </a:lnTo>
                <a:lnTo>
                  <a:pt x="2927" y="246"/>
                </a:lnTo>
                <a:lnTo>
                  <a:pt x="2913" y="248"/>
                </a:lnTo>
                <a:lnTo>
                  <a:pt x="2903" y="250"/>
                </a:lnTo>
                <a:lnTo>
                  <a:pt x="2893" y="251"/>
                </a:lnTo>
                <a:lnTo>
                  <a:pt x="2887" y="254"/>
                </a:lnTo>
                <a:lnTo>
                  <a:pt x="2872" y="260"/>
                </a:lnTo>
                <a:lnTo>
                  <a:pt x="2865" y="266"/>
                </a:lnTo>
                <a:lnTo>
                  <a:pt x="2856" y="272"/>
                </a:lnTo>
                <a:lnTo>
                  <a:pt x="2844" y="280"/>
                </a:lnTo>
                <a:lnTo>
                  <a:pt x="2831" y="290"/>
                </a:lnTo>
                <a:lnTo>
                  <a:pt x="2813" y="300"/>
                </a:lnTo>
                <a:lnTo>
                  <a:pt x="2792" y="313"/>
                </a:lnTo>
                <a:lnTo>
                  <a:pt x="2778" y="321"/>
                </a:lnTo>
                <a:lnTo>
                  <a:pt x="2762" y="328"/>
                </a:lnTo>
                <a:lnTo>
                  <a:pt x="2730" y="339"/>
                </a:lnTo>
                <a:lnTo>
                  <a:pt x="2719" y="343"/>
                </a:lnTo>
                <a:lnTo>
                  <a:pt x="2707" y="347"/>
                </a:lnTo>
                <a:lnTo>
                  <a:pt x="2682" y="355"/>
                </a:lnTo>
                <a:lnTo>
                  <a:pt x="2671" y="357"/>
                </a:lnTo>
                <a:lnTo>
                  <a:pt x="2662" y="360"/>
                </a:lnTo>
                <a:lnTo>
                  <a:pt x="2656" y="363"/>
                </a:lnTo>
                <a:lnTo>
                  <a:pt x="2654" y="363"/>
                </a:lnTo>
                <a:lnTo>
                  <a:pt x="2623" y="360"/>
                </a:lnTo>
                <a:lnTo>
                  <a:pt x="2597" y="359"/>
                </a:lnTo>
                <a:lnTo>
                  <a:pt x="2571" y="357"/>
                </a:lnTo>
                <a:lnTo>
                  <a:pt x="2547" y="356"/>
                </a:lnTo>
                <a:lnTo>
                  <a:pt x="2525" y="353"/>
                </a:lnTo>
                <a:lnTo>
                  <a:pt x="2502" y="351"/>
                </a:lnTo>
                <a:lnTo>
                  <a:pt x="2478" y="345"/>
                </a:lnTo>
                <a:lnTo>
                  <a:pt x="2453" y="339"/>
                </a:lnTo>
                <a:lnTo>
                  <a:pt x="2442" y="335"/>
                </a:lnTo>
                <a:lnTo>
                  <a:pt x="2430" y="332"/>
                </a:lnTo>
                <a:lnTo>
                  <a:pt x="2406" y="323"/>
                </a:lnTo>
                <a:lnTo>
                  <a:pt x="2396" y="319"/>
                </a:lnTo>
                <a:lnTo>
                  <a:pt x="2386" y="316"/>
                </a:lnTo>
                <a:lnTo>
                  <a:pt x="2381" y="315"/>
                </a:lnTo>
                <a:lnTo>
                  <a:pt x="2378" y="313"/>
                </a:lnTo>
                <a:lnTo>
                  <a:pt x="2372" y="304"/>
                </a:lnTo>
                <a:lnTo>
                  <a:pt x="2366" y="296"/>
                </a:lnTo>
                <a:lnTo>
                  <a:pt x="2356" y="284"/>
                </a:lnTo>
                <a:lnTo>
                  <a:pt x="2345" y="276"/>
                </a:lnTo>
                <a:lnTo>
                  <a:pt x="2335" y="270"/>
                </a:lnTo>
                <a:lnTo>
                  <a:pt x="2323" y="263"/>
                </a:lnTo>
                <a:lnTo>
                  <a:pt x="2309" y="256"/>
                </a:lnTo>
                <a:lnTo>
                  <a:pt x="2295" y="248"/>
                </a:lnTo>
                <a:lnTo>
                  <a:pt x="2277" y="238"/>
                </a:lnTo>
                <a:lnTo>
                  <a:pt x="2265" y="222"/>
                </a:lnTo>
                <a:lnTo>
                  <a:pt x="2253" y="208"/>
                </a:lnTo>
                <a:lnTo>
                  <a:pt x="2241" y="200"/>
                </a:lnTo>
                <a:lnTo>
                  <a:pt x="2229" y="192"/>
                </a:lnTo>
                <a:lnTo>
                  <a:pt x="2216" y="188"/>
                </a:lnTo>
                <a:lnTo>
                  <a:pt x="2201" y="183"/>
                </a:lnTo>
                <a:lnTo>
                  <a:pt x="2184" y="179"/>
                </a:lnTo>
                <a:lnTo>
                  <a:pt x="2164" y="175"/>
                </a:lnTo>
                <a:lnTo>
                  <a:pt x="2140" y="188"/>
                </a:lnTo>
                <a:lnTo>
                  <a:pt x="2115" y="200"/>
                </a:lnTo>
                <a:lnTo>
                  <a:pt x="2088" y="212"/>
                </a:lnTo>
                <a:lnTo>
                  <a:pt x="2064" y="226"/>
                </a:lnTo>
                <a:lnTo>
                  <a:pt x="2047" y="239"/>
                </a:lnTo>
                <a:lnTo>
                  <a:pt x="2033" y="252"/>
                </a:lnTo>
                <a:lnTo>
                  <a:pt x="2019" y="264"/>
                </a:lnTo>
                <a:lnTo>
                  <a:pt x="2009" y="278"/>
                </a:lnTo>
                <a:lnTo>
                  <a:pt x="1989" y="302"/>
                </a:lnTo>
                <a:lnTo>
                  <a:pt x="1970" y="324"/>
                </a:lnTo>
                <a:lnTo>
                  <a:pt x="1950" y="344"/>
                </a:lnTo>
                <a:lnTo>
                  <a:pt x="1938" y="353"/>
                </a:lnTo>
                <a:lnTo>
                  <a:pt x="1926" y="361"/>
                </a:lnTo>
                <a:lnTo>
                  <a:pt x="1910" y="369"/>
                </a:lnTo>
                <a:lnTo>
                  <a:pt x="1893" y="377"/>
                </a:lnTo>
                <a:lnTo>
                  <a:pt x="1873" y="383"/>
                </a:lnTo>
                <a:lnTo>
                  <a:pt x="1850" y="388"/>
                </a:lnTo>
                <a:lnTo>
                  <a:pt x="1812" y="407"/>
                </a:lnTo>
                <a:lnTo>
                  <a:pt x="1793" y="416"/>
                </a:lnTo>
                <a:lnTo>
                  <a:pt x="1774" y="427"/>
                </a:lnTo>
                <a:lnTo>
                  <a:pt x="1756" y="439"/>
                </a:lnTo>
                <a:lnTo>
                  <a:pt x="1739" y="453"/>
                </a:lnTo>
                <a:lnTo>
                  <a:pt x="1720" y="466"/>
                </a:lnTo>
                <a:lnTo>
                  <a:pt x="1711" y="472"/>
                </a:lnTo>
                <a:lnTo>
                  <a:pt x="1700" y="476"/>
                </a:lnTo>
                <a:lnTo>
                  <a:pt x="1657" y="490"/>
                </a:lnTo>
                <a:lnTo>
                  <a:pt x="1616" y="505"/>
                </a:lnTo>
                <a:lnTo>
                  <a:pt x="1576" y="521"/>
                </a:lnTo>
                <a:lnTo>
                  <a:pt x="1536" y="540"/>
                </a:lnTo>
                <a:lnTo>
                  <a:pt x="1519" y="538"/>
                </a:lnTo>
                <a:lnTo>
                  <a:pt x="1504" y="537"/>
                </a:lnTo>
                <a:lnTo>
                  <a:pt x="1490" y="536"/>
                </a:lnTo>
                <a:lnTo>
                  <a:pt x="1478" y="534"/>
                </a:lnTo>
                <a:lnTo>
                  <a:pt x="1456" y="532"/>
                </a:lnTo>
                <a:lnTo>
                  <a:pt x="1441" y="529"/>
                </a:lnTo>
                <a:lnTo>
                  <a:pt x="1427" y="528"/>
                </a:lnTo>
                <a:lnTo>
                  <a:pt x="1418" y="526"/>
                </a:lnTo>
                <a:lnTo>
                  <a:pt x="1410" y="524"/>
                </a:lnTo>
                <a:lnTo>
                  <a:pt x="1405" y="522"/>
                </a:lnTo>
                <a:lnTo>
                  <a:pt x="1394" y="517"/>
                </a:lnTo>
                <a:lnTo>
                  <a:pt x="1389" y="514"/>
                </a:lnTo>
                <a:lnTo>
                  <a:pt x="1381" y="510"/>
                </a:lnTo>
                <a:lnTo>
                  <a:pt x="1371" y="506"/>
                </a:lnTo>
                <a:lnTo>
                  <a:pt x="1359" y="501"/>
                </a:lnTo>
                <a:lnTo>
                  <a:pt x="1342" y="496"/>
                </a:lnTo>
                <a:lnTo>
                  <a:pt x="1322" y="489"/>
                </a:lnTo>
                <a:lnTo>
                  <a:pt x="1286" y="461"/>
                </a:lnTo>
                <a:lnTo>
                  <a:pt x="1252" y="435"/>
                </a:lnTo>
                <a:lnTo>
                  <a:pt x="1218" y="408"/>
                </a:lnTo>
                <a:lnTo>
                  <a:pt x="1201" y="392"/>
                </a:lnTo>
                <a:lnTo>
                  <a:pt x="1185" y="376"/>
                </a:lnTo>
                <a:lnTo>
                  <a:pt x="1181" y="364"/>
                </a:lnTo>
                <a:lnTo>
                  <a:pt x="1177" y="353"/>
                </a:lnTo>
                <a:lnTo>
                  <a:pt x="1174" y="345"/>
                </a:lnTo>
                <a:lnTo>
                  <a:pt x="1172" y="339"/>
                </a:lnTo>
                <a:lnTo>
                  <a:pt x="1168" y="328"/>
                </a:lnTo>
                <a:lnTo>
                  <a:pt x="1165" y="320"/>
                </a:lnTo>
                <a:lnTo>
                  <a:pt x="1164" y="315"/>
                </a:lnTo>
                <a:lnTo>
                  <a:pt x="1161" y="308"/>
                </a:lnTo>
                <a:lnTo>
                  <a:pt x="1160" y="302"/>
                </a:lnTo>
                <a:lnTo>
                  <a:pt x="1156" y="291"/>
                </a:lnTo>
                <a:lnTo>
                  <a:pt x="1152" y="280"/>
                </a:lnTo>
                <a:lnTo>
                  <a:pt x="1148" y="266"/>
                </a:lnTo>
                <a:lnTo>
                  <a:pt x="1141" y="247"/>
                </a:lnTo>
                <a:lnTo>
                  <a:pt x="1135" y="226"/>
                </a:lnTo>
                <a:lnTo>
                  <a:pt x="1129" y="211"/>
                </a:lnTo>
                <a:lnTo>
                  <a:pt x="1120" y="196"/>
                </a:lnTo>
                <a:lnTo>
                  <a:pt x="1109" y="182"/>
                </a:lnTo>
                <a:lnTo>
                  <a:pt x="1097" y="167"/>
                </a:lnTo>
                <a:lnTo>
                  <a:pt x="1083" y="153"/>
                </a:lnTo>
                <a:lnTo>
                  <a:pt x="1068" y="139"/>
                </a:lnTo>
                <a:lnTo>
                  <a:pt x="1033" y="111"/>
                </a:lnTo>
                <a:lnTo>
                  <a:pt x="998" y="87"/>
                </a:lnTo>
                <a:lnTo>
                  <a:pt x="962" y="66"/>
                </a:lnTo>
                <a:lnTo>
                  <a:pt x="926" y="49"/>
                </a:lnTo>
                <a:lnTo>
                  <a:pt x="910" y="42"/>
                </a:lnTo>
                <a:lnTo>
                  <a:pt x="895" y="37"/>
                </a:lnTo>
                <a:lnTo>
                  <a:pt x="880" y="28"/>
                </a:lnTo>
                <a:lnTo>
                  <a:pt x="866" y="20"/>
                </a:lnTo>
                <a:lnTo>
                  <a:pt x="854" y="13"/>
                </a:lnTo>
                <a:lnTo>
                  <a:pt x="842" y="8"/>
                </a:lnTo>
                <a:lnTo>
                  <a:pt x="819" y="1"/>
                </a:lnTo>
                <a:lnTo>
                  <a:pt x="797" y="0"/>
                </a:lnTo>
                <a:lnTo>
                  <a:pt x="773" y="1"/>
                </a:lnTo>
                <a:lnTo>
                  <a:pt x="759" y="2"/>
                </a:lnTo>
                <a:lnTo>
                  <a:pt x="745" y="4"/>
                </a:lnTo>
                <a:lnTo>
                  <a:pt x="727" y="6"/>
                </a:lnTo>
                <a:lnTo>
                  <a:pt x="710" y="8"/>
                </a:lnTo>
                <a:lnTo>
                  <a:pt x="690" y="10"/>
                </a:lnTo>
                <a:lnTo>
                  <a:pt x="669" y="12"/>
                </a:lnTo>
                <a:lnTo>
                  <a:pt x="650" y="25"/>
                </a:lnTo>
                <a:lnTo>
                  <a:pt x="641" y="31"/>
                </a:lnTo>
                <a:lnTo>
                  <a:pt x="632" y="37"/>
                </a:lnTo>
                <a:lnTo>
                  <a:pt x="622" y="39"/>
                </a:lnTo>
                <a:lnTo>
                  <a:pt x="613" y="42"/>
                </a:lnTo>
                <a:lnTo>
                  <a:pt x="604" y="45"/>
                </a:lnTo>
                <a:lnTo>
                  <a:pt x="594" y="49"/>
                </a:lnTo>
                <a:lnTo>
                  <a:pt x="578" y="61"/>
                </a:lnTo>
                <a:lnTo>
                  <a:pt x="562" y="73"/>
                </a:lnTo>
                <a:lnTo>
                  <a:pt x="529" y="102"/>
                </a:lnTo>
                <a:lnTo>
                  <a:pt x="497" y="133"/>
                </a:lnTo>
                <a:lnTo>
                  <a:pt x="468" y="162"/>
                </a:lnTo>
                <a:lnTo>
                  <a:pt x="459" y="180"/>
                </a:lnTo>
                <a:lnTo>
                  <a:pt x="448" y="203"/>
                </a:lnTo>
                <a:lnTo>
                  <a:pt x="440" y="227"/>
                </a:lnTo>
                <a:lnTo>
                  <a:pt x="435" y="251"/>
                </a:lnTo>
                <a:lnTo>
                  <a:pt x="433" y="263"/>
                </a:lnTo>
                <a:lnTo>
                  <a:pt x="433" y="274"/>
                </a:lnTo>
                <a:lnTo>
                  <a:pt x="436" y="284"/>
                </a:lnTo>
                <a:lnTo>
                  <a:pt x="440" y="295"/>
                </a:lnTo>
                <a:lnTo>
                  <a:pt x="447" y="304"/>
                </a:lnTo>
                <a:lnTo>
                  <a:pt x="456" y="312"/>
                </a:lnTo>
                <a:lnTo>
                  <a:pt x="467" y="320"/>
                </a:lnTo>
                <a:lnTo>
                  <a:pt x="481" y="325"/>
                </a:lnTo>
                <a:lnTo>
                  <a:pt x="501" y="331"/>
                </a:lnTo>
                <a:lnTo>
                  <a:pt x="521" y="335"/>
                </a:lnTo>
                <a:lnTo>
                  <a:pt x="562" y="341"/>
                </a:lnTo>
                <a:lnTo>
                  <a:pt x="604" y="345"/>
                </a:lnTo>
                <a:lnTo>
                  <a:pt x="645" y="351"/>
                </a:lnTo>
                <a:lnTo>
                  <a:pt x="648" y="359"/>
                </a:lnTo>
                <a:lnTo>
                  <a:pt x="649" y="365"/>
                </a:lnTo>
                <a:lnTo>
                  <a:pt x="653" y="375"/>
                </a:lnTo>
                <a:lnTo>
                  <a:pt x="654" y="381"/>
                </a:lnTo>
                <a:lnTo>
                  <a:pt x="656" y="385"/>
                </a:lnTo>
                <a:lnTo>
                  <a:pt x="658" y="389"/>
                </a:lnTo>
                <a:lnTo>
                  <a:pt x="660" y="395"/>
                </a:lnTo>
                <a:lnTo>
                  <a:pt x="664" y="401"/>
                </a:lnTo>
                <a:lnTo>
                  <a:pt x="666" y="407"/>
                </a:lnTo>
                <a:lnTo>
                  <a:pt x="669" y="413"/>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7" name="Freeform 37"/>
          <p:cNvSpPr>
            <a:spLocks noEditPoints="1"/>
          </p:cNvSpPr>
          <p:nvPr/>
        </p:nvSpPr>
        <p:spPr bwMode="auto">
          <a:xfrm>
            <a:off x="1143000" y="1828800"/>
            <a:ext cx="533400" cy="506413"/>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18" name="Freeform 38"/>
          <p:cNvSpPr>
            <a:spLocks/>
          </p:cNvSpPr>
          <p:nvPr/>
        </p:nvSpPr>
        <p:spPr bwMode="auto">
          <a:xfrm>
            <a:off x="1143000" y="1878013"/>
            <a:ext cx="128588" cy="39528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19" name="Freeform 39"/>
          <p:cNvSpPr>
            <a:spLocks/>
          </p:cNvSpPr>
          <p:nvPr/>
        </p:nvSpPr>
        <p:spPr bwMode="auto">
          <a:xfrm>
            <a:off x="1547813" y="1878013"/>
            <a:ext cx="128587" cy="395287"/>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20" name="Freeform 40"/>
          <p:cNvSpPr>
            <a:spLocks/>
          </p:cNvSpPr>
          <p:nvPr/>
        </p:nvSpPr>
        <p:spPr bwMode="auto">
          <a:xfrm>
            <a:off x="1595438" y="1954213"/>
            <a:ext cx="233362" cy="284162"/>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p>
        </p:txBody>
      </p:sp>
      <p:sp>
        <p:nvSpPr>
          <p:cNvPr id="148525" name="Freeform 45"/>
          <p:cNvSpPr>
            <a:spLocks noEditPoints="1"/>
          </p:cNvSpPr>
          <p:nvPr/>
        </p:nvSpPr>
        <p:spPr bwMode="auto">
          <a:xfrm>
            <a:off x="7772400" y="1905000"/>
            <a:ext cx="533400" cy="506413"/>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26" name="Freeform 46"/>
          <p:cNvSpPr>
            <a:spLocks/>
          </p:cNvSpPr>
          <p:nvPr/>
        </p:nvSpPr>
        <p:spPr bwMode="auto">
          <a:xfrm>
            <a:off x="7772400" y="1954213"/>
            <a:ext cx="128588" cy="39528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27" name="Freeform 47"/>
          <p:cNvSpPr>
            <a:spLocks/>
          </p:cNvSpPr>
          <p:nvPr/>
        </p:nvSpPr>
        <p:spPr bwMode="auto">
          <a:xfrm>
            <a:off x="8177213" y="1954213"/>
            <a:ext cx="128587" cy="395287"/>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28" name="Freeform 48"/>
          <p:cNvSpPr>
            <a:spLocks/>
          </p:cNvSpPr>
          <p:nvPr/>
        </p:nvSpPr>
        <p:spPr bwMode="auto">
          <a:xfrm>
            <a:off x="8224838" y="2030413"/>
            <a:ext cx="233362" cy="284162"/>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p>
        </p:txBody>
      </p:sp>
      <p:sp>
        <p:nvSpPr>
          <p:cNvPr id="148529" name="Freeform 49"/>
          <p:cNvSpPr>
            <a:spLocks noEditPoints="1"/>
          </p:cNvSpPr>
          <p:nvPr/>
        </p:nvSpPr>
        <p:spPr bwMode="auto">
          <a:xfrm>
            <a:off x="3886200" y="3749675"/>
            <a:ext cx="533400" cy="506413"/>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30" name="Freeform 50"/>
          <p:cNvSpPr>
            <a:spLocks/>
          </p:cNvSpPr>
          <p:nvPr/>
        </p:nvSpPr>
        <p:spPr bwMode="auto">
          <a:xfrm>
            <a:off x="3886200" y="3798888"/>
            <a:ext cx="128588" cy="39528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31" name="Freeform 51"/>
          <p:cNvSpPr>
            <a:spLocks/>
          </p:cNvSpPr>
          <p:nvPr/>
        </p:nvSpPr>
        <p:spPr bwMode="auto">
          <a:xfrm>
            <a:off x="4291013" y="3798888"/>
            <a:ext cx="128587" cy="395287"/>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32" name="Freeform 52"/>
          <p:cNvSpPr>
            <a:spLocks noEditPoints="1"/>
          </p:cNvSpPr>
          <p:nvPr/>
        </p:nvSpPr>
        <p:spPr bwMode="auto">
          <a:xfrm>
            <a:off x="3200400" y="5284788"/>
            <a:ext cx="533400" cy="506412"/>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33" name="Freeform 53"/>
          <p:cNvSpPr>
            <a:spLocks/>
          </p:cNvSpPr>
          <p:nvPr/>
        </p:nvSpPr>
        <p:spPr bwMode="auto">
          <a:xfrm>
            <a:off x="3200400" y="5334000"/>
            <a:ext cx="128588" cy="395288"/>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34" name="Freeform 54"/>
          <p:cNvSpPr>
            <a:spLocks/>
          </p:cNvSpPr>
          <p:nvPr/>
        </p:nvSpPr>
        <p:spPr bwMode="auto">
          <a:xfrm>
            <a:off x="3605213" y="5334000"/>
            <a:ext cx="128587" cy="395288"/>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35" name="Freeform 55"/>
          <p:cNvSpPr>
            <a:spLocks noEditPoints="1"/>
          </p:cNvSpPr>
          <p:nvPr/>
        </p:nvSpPr>
        <p:spPr bwMode="auto">
          <a:xfrm>
            <a:off x="6172200" y="1676400"/>
            <a:ext cx="533400" cy="506413"/>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36" name="Freeform 56"/>
          <p:cNvSpPr>
            <a:spLocks/>
          </p:cNvSpPr>
          <p:nvPr/>
        </p:nvSpPr>
        <p:spPr bwMode="auto">
          <a:xfrm>
            <a:off x="6172200" y="1725613"/>
            <a:ext cx="128588" cy="395287"/>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37" name="Freeform 57"/>
          <p:cNvSpPr>
            <a:spLocks/>
          </p:cNvSpPr>
          <p:nvPr/>
        </p:nvSpPr>
        <p:spPr bwMode="auto">
          <a:xfrm>
            <a:off x="6577013" y="1725613"/>
            <a:ext cx="128587" cy="395287"/>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38" name="Freeform 58"/>
          <p:cNvSpPr>
            <a:spLocks noEditPoints="1"/>
          </p:cNvSpPr>
          <p:nvPr/>
        </p:nvSpPr>
        <p:spPr bwMode="auto">
          <a:xfrm>
            <a:off x="7772400" y="4979988"/>
            <a:ext cx="533400" cy="506412"/>
          </a:xfrm>
          <a:custGeom>
            <a:avLst/>
            <a:gdLst>
              <a:gd name="T0" fmla="*/ 3 w 1022"/>
              <a:gd name="T1" fmla="*/ 459 h 1022"/>
              <a:gd name="T2" fmla="*/ 40 w 1022"/>
              <a:gd name="T3" fmla="*/ 313 h 1022"/>
              <a:gd name="T4" fmla="*/ 117 w 1022"/>
              <a:gd name="T5" fmla="*/ 186 h 1022"/>
              <a:gd name="T6" fmla="*/ 225 w 1022"/>
              <a:gd name="T7" fmla="*/ 88 h 1022"/>
              <a:gd name="T8" fmla="*/ 360 w 1022"/>
              <a:gd name="T9" fmla="*/ 23 h 1022"/>
              <a:gd name="T10" fmla="*/ 485 w 1022"/>
              <a:gd name="T11" fmla="*/ 1 h 1022"/>
              <a:gd name="T12" fmla="*/ 563 w 1022"/>
              <a:gd name="T13" fmla="*/ 3 h 1022"/>
              <a:gd name="T14" fmla="*/ 709 w 1022"/>
              <a:gd name="T15" fmla="*/ 40 h 1022"/>
              <a:gd name="T16" fmla="*/ 836 w 1022"/>
              <a:gd name="T17" fmla="*/ 117 h 1022"/>
              <a:gd name="T18" fmla="*/ 934 w 1022"/>
              <a:gd name="T19" fmla="*/ 225 h 1022"/>
              <a:gd name="T20" fmla="*/ 1000 w 1022"/>
              <a:gd name="T21" fmla="*/ 359 h 1022"/>
              <a:gd name="T22" fmla="*/ 1022 w 1022"/>
              <a:gd name="T23" fmla="*/ 484 h 1022"/>
              <a:gd name="T24" fmla="*/ 1019 w 1022"/>
              <a:gd name="T25" fmla="*/ 563 h 1022"/>
              <a:gd name="T26" fmla="*/ 982 w 1022"/>
              <a:gd name="T27" fmla="*/ 709 h 1022"/>
              <a:gd name="T28" fmla="*/ 905 w 1022"/>
              <a:gd name="T29" fmla="*/ 835 h 1022"/>
              <a:gd name="T30" fmla="*/ 797 w 1022"/>
              <a:gd name="T31" fmla="*/ 934 h 1022"/>
              <a:gd name="T32" fmla="*/ 663 w 1022"/>
              <a:gd name="T33" fmla="*/ 999 h 1022"/>
              <a:gd name="T34" fmla="*/ 538 w 1022"/>
              <a:gd name="T35" fmla="*/ 1022 h 1022"/>
              <a:gd name="T36" fmla="*/ 459 w 1022"/>
              <a:gd name="T37" fmla="*/ 1019 h 1022"/>
              <a:gd name="T38" fmla="*/ 313 w 1022"/>
              <a:gd name="T39" fmla="*/ 982 h 1022"/>
              <a:gd name="T40" fmla="*/ 187 w 1022"/>
              <a:gd name="T41" fmla="*/ 905 h 1022"/>
              <a:gd name="T42" fmla="*/ 88 w 1022"/>
              <a:gd name="T43" fmla="*/ 797 h 1022"/>
              <a:gd name="T44" fmla="*/ 23 w 1022"/>
              <a:gd name="T45" fmla="*/ 662 h 1022"/>
              <a:gd name="T46" fmla="*/ 2 w 1022"/>
              <a:gd name="T47" fmla="*/ 537 h 1022"/>
              <a:gd name="T48" fmla="*/ 79 w 1022"/>
              <a:gd name="T49" fmla="*/ 511 h 1022"/>
              <a:gd name="T50" fmla="*/ 99 w 1022"/>
              <a:gd name="T51" fmla="*/ 638 h 1022"/>
              <a:gd name="T52" fmla="*/ 153 w 1022"/>
              <a:gd name="T53" fmla="*/ 753 h 1022"/>
              <a:gd name="T54" fmla="*/ 237 w 1022"/>
              <a:gd name="T55" fmla="*/ 845 h 1022"/>
              <a:gd name="T56" fmla="*/ 344 w 1022"/>
              <a:gd name="T57" fmla="*/ 908 h 1022"/>
              <a:gd name="T58" fmla="*/ 467 w 1022"/>
              <a:gd name="T59" fmla="*/ 940 h 1022"/>
              <a:gd name="T60" fmla="*/ 598 w 1022"/>
              <a:gd name="T61" fmla="*/ 934 h 1022"/>
              <a:gd name="T62" fmla="*/ 717 w 1022"/>
              <a:gd name="T63" fmla="*/ 891 h 1022"/>
              <a:gd name="T64" fmla="*/ 817 w 1022"/>
              <a:gd name="T65" fmla="*/ 817 h 1022"/>
              <a:gd name="T66" fmla="*/ 892 w 1022"/>
              <a:gd name="T67" fmla="*/ 717 h 1022"/>
              <a:gd name="T68" fmla="*/ 934 w 1022"/>
              <a:gd name="T69" fmla="*/ 597 h 1022"/>
              <a:gd name="T70" fmla="*/ 941 w 1022"/>
              <a:gd name="T71" fmla="*/ 467 h 1022"/>
              <a:gd name="T72" fmla="*/ 909 w 1022"/>
              <a:gd name="T73" fmla="*/ 343 h 1022"/>
              <a:gd name="T74" fmla="*/ 845 w 1022"/>
              <a:gd name="T75" fmla="*/ 237 h 1022"/>
              <a:gd name="T76" fmla="*/ 753 w 1022"/>
              <a:gd name="T77" fmla="*/ 153 h 1022"/>
              <a:gd name="T78" fmla="*/ 639 w 1022"/>
              <a:gd name="T79" fmla="*/ 98 h 1022"/>
              <a:gd name="T80" fmla="*/ 511 w 1022"/>
              <a:gd name="T81" fmla="*/ 78 h 1022"/>
              <a:gd name="T82" fmla="*/ 384 w 1022"/>
              <a:gd name="T83" fmla="*/ 98 h 1022"/>
              <a:gd name="T84" fmla="*/ 270 w 1022"/>
              <a:gd name="T85" fmla="*/ 153 h 1022"/>
              <a:gd name="T86" fmla="*/ 177 w 1022"/>
              <a:gd name="T87" fmla="*/ 237 h 1022"/>
              <a:gd name="T88" fmla="*/ 113 w 1022"/>
              <a:gd name="T89" fmla="*/ 343 h 1022"/>
              <a:gd name="T90" fmla="*/ 82 w 1022"/>
              <a:gd name="T91" fmla="*/ 467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2" h="1022">
                <a:moveTo>
                  <a:pt x="0" y="511"/>
                </a:moveTo>
                <a:lnTo>
                  <a:pt x="2" y="484"/>
                </a:lnTo>
                <a:lnTo>
                  <a:pt x="3" y="459"/>
                </a:lnTo>
                <a:lnTo>
                  <a:pt x="11" y="408"/>
                </a:lnTo>
                <a:lnTo>
                  <a:pt x="23" y="359"/>
                </a:lnTo>
                <a:lnTo>
                  <a:pt x="40" y="313"/>
                </a:lnTo>
                <a:lnTo>
                  <a:pt x="62" y="267"/>
                </a:lnTo>
                <a:lnTo>
                  <a:pt x="88" y="225"/>
                </a:lnTo>
                <a:lnTo>
                  <a:pt x="117" y="186"/>
                </a:lnTo>
                <a:lnTo>
                  <a:pt x="151" y="150"/>
                </a:lnTo>
                <a:lnTo>
                  <a:pt x="187" y="117"/>
                </a:lnTo>
                <a:lnTo>
                  <a:pt x="225" y="88"/>
                </a:lnTo>
                <a:lnTo>
                  <a:pt x="268" y="61"/>
                </a:lnTo>
                <a:lnTo>
                  <a:pt x="313" y="40"/>
                </a:lnTo>
                <a:lnTo>
                  <a:pt x="360" y="23"/>
                </a:lnTo>
                <a:lnTo>
                  <a:pt x="409" y="11"/>
                </a:lnTo>
                <a:lnTo>
                  <a:pt x="459" y="3"/>
                </a:lnTo>
                <a:lnTo>
                  <a:pt x="485" y="1"/>
                </a:lnTo>
                <a:lnTo>
                  <a:pt x="511" y="0"/>
                </a:lnTo>
                <a:lnTo>
                  <a:pt x="538" y="1"/>
                </a:lnTo>
                <a:lnTo>
                  <a:pt x="563" y="3"/>
                </a:lnTo>
                <a:lnTo>
                  <a:pt x="614" y="11"/>
                </a:lnTo>
                <a:lnTo>
                  <a:pt x="663" y="23"/>
                </a:lnTo>
                <a:lnTo>
                  <a:pt x="709" y="40"/>
                </a:lnTo>
                <a:lnTo>
                  <a:pt x="755" y="61"/>
                </a:lnTo>
                <a:lnTo>
                  <a:pt x="797" y="88"/>
                </a:lnTo>
                <a:lnTo>
                  <a:pt x="836" y="117"/>
                </a:lnTo>
                <a:lnTo>
                  <a:pt x="873" y="150"/>
                </a:lnTo>
                <a:lnTo>
                  <a:pt x="905" y="186"/>
                </a:lnTo>
                <a:lnTo>
                  <a:pt x="934" y="225"/>
                </a:lnTo>
                <a:lnTo>
                  <a:pt x="961" y="267"/>
                </a:lnTo>
                <a:lnTo>
                  <a:pt x="982" y="313"/>
                </a:lnTo>
                <a:lnTo>
                  <a:pt x="1000" y="359"/>
                </a:lnTo>
                <a:lnTo>
                  <a:pt x="1011" y="408"/>
                </a:lnTo>
                <a:lnTo>
                  <a:pt x="1019" y="459"/>
                </a:lnTo>
                <a:lnTo>
                  <a:pt x="1022" y="484"/>
                </a:lnTo>
                <a:lnTo>
                  <a:pt x="1022" y="511"/>
                </a:lnTo>
                <a:lnTo>
                  <a:pt x="1022" y="537"/>
                </a:lnTo>
                <a:lnTo>
                  <a:pt x="1019" y="563"/>
                </a:lnTo>
                <a:lnTo>
                  <a:pt x="1011" y="613"/>
                </a:lnTo>
                <a:lnTo>
                  <a:pt x="1000" y="662"/>
                </a:lnTo>
                <a:lnTo>
                  <a:pt x="982" y="709"/>
                </a:lnTo>
                <a:lnTo>
                  <a:pt x="961" y="754"/>
                </a:lnTo>
                <a:lnTo>
                  <a:pt x="934" y="797"/>
                </a:lnTo>
                <a:lnTo>
                  <a:pt x="905" y="835"/>
                </a:lnTo>
                <a:lnTo>
                  <a:pt x="873" y="873"/>
                </a:lnTo>
                <a:lnTo>
                  <a:pt x="836" y="905"/>
                </a:lnTo>
                <a:lnTo>
                  <a:pt x="797" y="934"/>
                </a:lnTo>
                <a:lnTo>
                  <a:pt x="755" y="960"/>
                </a:lnTo>
                <a:lnTo>
                  <a:pt x="709" y="982"/>
                </a:lnTo>
                <a:lnTo>
                  <a:pt x="663" y="999"/>
                </a:lnTo>
                <a:lnTo>
                  <a:pt x="614" y="1011"/>
                </a:lnTo>
                <a:lnTo>
                  <a:pt x="563" y="1019"/>
                </a:lnTo>
                <a:lnTo>
                  <a:pt x="538" y="1022"/>
                </a:lnTo>
                <a:lnTo>
                  <a:pt x="511" y="1022"/>
                </a:lnTo>
                <a:lnTo>
                  <a:pt x="485" y="1022"/>
                </a:lnTo>
                <a:lnTo>
                  <a:pt x="459" y="1019"/>
                </a:lnTo>
                <a:lnTo>
                  <a:pt x="409" y="1011"/>
                </a:lnTo>
                <a:lnTo>
                  <a:pt x="360" y="999"/>
                </a:lnTo>
                <a:lnTo>
                  <a:pt x="313" y="982"/>
                </a:lnTo>
                <a:lnTo>
                  <a:pt x="268" y="960"/>
                </a:lnTo>
                <a:lnTo>
                  <a:pt x="225" y="934"/>
                </a:lnTo>
                <a:lnTo>
                  <a:pt x="187" y="905"/>
                </a:lnTo>
                <a:lnTo>
                  <a:pt x="151" y="873"/>
                </a:lnTo>
                <a:lnTo>
                  <a:pt x="117" y="835"/>
                </a:lnTo>
                <a:lnTo>
                  <a:pt x="88" y="797"/>
                </a:lnTo>
                <a:lnTo>
                  <a:pt x="62" y="754"/>
                </a:lnTo>
                <a:lnTo>
                  <a:pt x="40" y="709"/>
                </a:lnTo>
                <a:lnTo>
                  <a:pt x="23" y="662"/>
                </a:lnTo>
                <a:lnTo>
                  <a:pt x="11" y="613"/>
                </a:lnTo>
                <a:lnTo>
                  <a:pt x="3" y="563"/>
                </a:lnTo>
                <a:lnTo>
                  <a:pt x="2" y="537"/>
                </a:lnTo>
                <a:lnTo>
                  <a:pt x="0" y="511"/>
                </a:lnTo>
                <a:lnTo>
                  <a:pt x="0" y="511"/>
                </a:lnTo>
                <a:close/>
                <a:moveTo>
                  <a:pt x="79" y="511"/>
                </a:moveTo>
                <a:lnTo>
                  <a:pt x="82" y="555"/>
                </a:lnTo>
                <a:lnTo>
                  <a:pt x="88" y="597"/>
                </a:lnTo>
                <a:lnTo>
                  <a:pt x="99" y="638"/>
                </a:lnTo>
                <a:lnTo>
                  <a:pt x="113" y="678"/>
                </a:lnTo>
                <a:lnTo>
                  <a:pt x="131" y="717"/>
                </a:lnTo>
                <a:lnTo>
                  <a:pt x="153" y="753"/>
                </a:lnTo>
                <a:lnTo>
                  <a:pt x="177" y="786"/>
                </a:lnTo>
                <a:lnTo>
                  <a:pt x="205" y="817"/>
                </a:lnTo>
                <a:lnTo>
                  <a:pt x="237" y="845"/>
                </a:lnTo>
                <a:lnTo>
                  <a:pt x="270" y="869"/>
                </a:lnTo>
                <a:lnTo>
                  <a:pt x="305" y="891"/>
                </a:lnTo>
                <a:lnTo>
                  <a:pt x="344" y="908"/>
                </a:lnTo>
                <a:lnTo>
                  <a:pt x="384" y="923"/>
                </a:lnTo>
                <a:lnTo>
                  <a:pt x="425" y="934"/>
                </a:lnTo>
                <a:lnTo>
                  <a:pt x="467" y="940"/>
                </a:lnTo>
                <a:lnTo>
                  <a:pt x="511" y="943"/>
                </a:lnTo>
                <a:lnTo>
                  <a:pt x="555" y="940"/>
                </a:lnTo>
                <a:lnTo>
                  <a:pt x="598" y="934"/>
                </a:lnTo>
                <a:lnTo>
                  <a:pt x="639" y="923"/>
                </a:lnTo>
                <a:lnTo>
                  <a:pt x="679" y="908"/>
                </a:lnTo>
                <a:lnTo>
                  <a:pt x="717" y="891"/>
                </a:lnTo>
                <a:lnTo>
                  <a:pt x="753" y="869"/>
                </a:lnTo>
                <a:lnTo>
                  <a:pt x="787" y="845"/>
                </a:lnTo>
                <a:lnTo>
                  <a:pt x="817" y="817"/>
                </a:lnTo>
                <a:lnTo>
                  <a:pt x="845" y="786"/>
                </a:lnTo>
                <a:lnTo>
                  <a:pt x="869" y="753"/>
                </a:lnTo>
                <a:lnTo>
                  <a:pt x="892" y="717"/>
                </a:lnTo>
                <a:lnTo>
                  <a:pt x="909" y="678"/>
                </a:lnTo>
                <a:lnTo>
                  <a:pt x="924" y="638"/>
                </a:lnTo>
                <a:lnTo>
                  <a:pt x="934" y="597"/>
                </a:lnTo>
                <a:lnTo>
                  <a:pt x="941" y="555"/>
                </a:lnTo>
                <a:lnTo>
                  <a:pt x="944" y="511"/>
                </a:lnTo>
                <a:lnTo>
                  <a:pt x="941" y="467"/>
                </a:lnTo>
                <a:lnTo>
                  <a:pt x="934" y="424"/>
                </a:lnTo>
                <a:lnTo>
                  <a:pt x="924" y="383"/>
                </a:lnTo>
                <a:lnTo>
                  <a:pt x="909" y="343"/>
                </a:lnTo>
                <a:lnTo>
                  <a:pt x="892" y="305"/>
                </a:lnTo>
                <a:lnTo>
                  <a:pt x="869" y="270"/>
                </a:lnTo>
                <a:lnTo>
                  <a:pt x="845" y="237"/>
                </a:lnTo>
                <a:lnTo>
                  <a:pt x="817" y="205"/>
                </a:lnTo>
                <a:lnTo>
                  <a:pt x="787" y="177"/>
                </a:lnTo>
                <a:lnTo>
                  <a:pt x="753" y="153"/>
                </a:lnTo>
                <a:lnTo>
                  <a:pt x="717" y="130"/>
                </a:lnTo>
                <a:lnTo>
                  <a:pt x="679" y="113"/>
                </a:lnTo>
                <a:lnTo>
                  <a:pt x="639" y="98"/>
                </a:lnTo>
                <a:lnTo>
                  <a:pt x="598" y="88"/>
                </a:lnTo>
                <a:lnTo>
                  <a:pt x="555" y="81"/>
                </a:lnTo>
                <a:lnTo>
                  <a:pt x="511" y="78"/>
                </a:lnTo>
                <a:lnTo>
                  <a:pt x="467" y="81"/>
                </a:lnTo>
                <a:lnTo>
                  <a:pt x="425" y="88"/>
                </a:lnTo>
                <a:lnTo>
                  <a:pt x="384" y="98"/>
                </a:lnTo>
                <a:lnTo>
                  <a:pt x="344" y="113"/>
                </a:lnTo>
                <a:lnTo>
                  <a:pt x="305" y="130"/>
                </a:lnTo>
                <a:lnTo>
                  <a:pt x="270" y="153"/>
                </a:lnTo>
                <a:lnTo>
                  <a:pt x="237" y="177"/>
                </a:lnTo>
                <a:lnTo>
                  <a:pt x="205" y="205"/>
                </a:lnTo>
                <a:lnTo>
                  <a:pt x="177" y="237"/>
                </a:lnTo>
                <a:lnTo>
                  <a:pt x="153" y="270"/>
                </a:lnTo>
                <a:lnTo>
                  <a:pt x="131" y="305"/>
                </a:lnTo>
                <a:lnTo>
                  <a:pt x="113" y="343"/>
                </a:lnTo>
                <a:lnTo>
                  <a:pt x="99" y="383"/>
                </a:lnTo>
                <a:lnTo>
                  <a:pt x="88" y="424"/>
                </a:lnTo>
                <a:lnTo>
                  <a:pt x="82" y="467"/>
                </a:lnTo>
                <a:lnTo>
                  <a:pt x="79" y="511"/>
                </a:lnTo>
                <a:lnTo>
                  <a:pt x="79" y="511"/>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48539" name="Freeform 59"/>
          <p:cNvSpPr>
            <a:spLocks/>
          </p:cNvSpPr>
          <p:nvPr/>
        </p:nvSpPr>
        <p:spPr bwMode="auto">
          <a:xfrm>
            <a:off x="7772400" y="5029200"/>
            <a:ext cx="128588" cy="395288"/>
          </a:xfrm>
          <a:custGeom>
            <a:avLst/>
            <a:gdLst>
              <a:gd name="T0" fmla="*/ 247 w 247"/>
              <a:gd name="T1" fmla="*/ 730 h 798"/>
              <a:gd name="T2" fmla="*/ 211 w 247"/>
              <a:gd name="T3" fmla="*/ 698 h 798"/>
              <a:gd name="T4" fmla="*/ 179 w 247"/>
              <a:gd name="T5" fmla="*/ 662 h 798"/>
              <a:gd name="T6" fmla="*/ 152 w 247"/>
              <a:gd name="T7" fmla="*/ 624 h 798"/>
              <a:gd name="T8" fmla="*/ 129 w 247"/>
              <a:gd name="T9" fmla="*/ 582 h 798"/>
              <a:gd name="T10" fmla="*/ 111 w 247"/>
              <a:gd name="T11" fmla="*/ 540 h 798"/>
              <a:gd name="T12" fmla="*/ 98 w 247"/>
              <a:gd name="T13" fmla="*/ 493 h 798"/>
              <a:gd name="T14" fmla="*/ 90 w 247"/>
              <a:gd name="T15" fmla="*/ 447 h 798"/>
              <a:gd name="T16" fmla="*/ 88 w 247"/>
              <a:gd name="T17" fmla="*/ 423 h 798"/>
              <a:gd name="T18" fmla="*/ 87 w 247"/>
              <a:gd name="T19" fmla="*/ 399 h 798"/>
              <a:gd name="T20" fmla="*/ 88 w 247"/>
              <a:gd name="T21" fmla="*/ 375 h 798"/>
              <a:gd name="T22" fmla="*/ 90 w 247"/>
              <a:gd name="T23" fmla="*/ 351 h 798"/>
              <a:gd name="T24" fmla="*/ 98 w 247"/>
              <a:gd name="T25" fmla="*/ 304 h 798"/>
              <a:gd name="T26" fmla="*/ 111 w 247"/>
              <a:gd name="T27" fmla="*/ 259 h 798"/>
              <a:gd name="T28" fmla="*/ 129 w 247"/>
              <a:gd name="T29" fmla="*/ 215 h 798"/>
              <a:gd name="T30" fmla="*/ 152 w 247"/>
              <a:gd name="T31" fmla="*/ 174 h 798"/>
              <a:gd name="T32" fmla="*/ 179 w 247"/>
              <a:gd name="T33" fmla="*/ 135 h 798"/>
              <a:gd name="T34" fmla="*/ 211 w 247"/>
              <a:gd name="T35" fmla="*/ 99 h 798"/>
              <a:gd name="T36" fmla="*/ 247 w 247"/>
              <a:gd name="T37" fmla="*/ 68 h 798"/>
              <a:gd name="T38" fmla="*/ 192 w 247"/>
              <a:gd name="T39" fmla="*/ 0 h 798"/>
              <a:gd name="T40" fmla="*/ 149 w 247"/>
              <a:gd name="T41" fmla="*/ 38 h 798"/>
              <a:gd name="T42" fmla="*/ 111 w 247"/>
              <a:gd name="T43" fmla="*/ 81 h 798"/>
              <a:gd name="T44" fmla="*/ 94 w 247"/>
              <a:gd name="T45" fmla="*/ 103 h 798"/>
              <a:gd name="T46" fmla="*/ 78 w 247"/>
              <a:gd name="T47" fmla="*/ 127 h 798"/>
              <a:gd name="T48" fmla="*/ 64 w 247"/>
              <a:gd name="T49" fmla="*/ 153 h 798"/>
              <a:gd name="T50" fmla="*/ 51 w 247"/>
              <a:gd name="T51" fmla="*/ 178 h 798"/>
              <a:gd name="T52" fmla="*/ 39 w 247"/>
              <a:gd name="T53" fmla="*/ 203 h 798"/>
              <a:gd name="T54" fmla="*/ 30 w 247"/>
              <a:gd name="T55" fmla="*/ 230 h 798"/>
              <a:gd name="T56" fmla="*/ 20 w 247"/>
              <a:gd name="T57" fmla="*/ 256 h 798"/>
              <a:gd name="T58" fmla="*/ 14 w 247"/>
              <a:gd name="T59" fmla="*/ 284 h 798"/>
              <a:gd name="T60" fmla="*/ 8 w 247"/>
              <a:gd name="T61" fmla="*/ 312 h 798"/>
              <a:gd name="T62" fmla="*/ 3 w 247"/>
              <a:gd name="T63" fmla="*/ 342 h 798"/>
              <a:gd name="T64" fmla="*/ 2 w 247"/>
              <a:gd name="T65" fmla="*/ 370 h 798"/>
              <a:gd name="T66" fmla="*/ 0 w 247"/>
              <a:gd name="T67" fmla="*/ 399 h 798"/>
              <a:gd name="T68" fmla="*/ 2 w 247"/>
              <a:gd name="T69" fmla="*/ 428 h 798"/>
              <a:gd name="T70" fmla="*/ 3 w 247"/>
              <a:gd name="T71" fmla="*/ 457 h 798"/>
              <a:gd name="T72" fmla="*/ 8 w 247"/>
              <a:gd name="T73" fmla="*/ 485 h 798"/>
              <a:gd name="T74" fmla="*/ 14 w 247"/>
              <a:gd name="T75" fmla="*/ 513 h 798"/>
              <a:gd name="T76" fmla="*/ 20 w 247"/>
              <a:gd name="T77" fmla="*/ 541 h 798"/>
              <a:gd name="T78" fmla="*/ 30 w 247"/>
              <a:gd name="T79" fmla="*/ 568 h 798"/>
              <a:gd name="T80" fmla="*/ 39 w 247"/>
              <a:gd name="T81" fmla="*/ 594 h 798"/>
              <a:gd name="T82" fmla="*/ 51 w 247"/>
              <a:gd name="T83" fmla="*/ 621 h 798"/>
              <a:gd name="T84" fmla="*/ 64 w 247"/>
              <a:gd name="T85" fmla="*/ 645 h 798"/>
              <a:gd name="T86" fmla="*/ 78 w 247"/>
              <a:gd name="T87" fmla="*/ 670 h 798"/>
              <a:gd name="T88" fmla="*/ 94 w 247"/>
              <a:gd name="T89" fmla="*/ 694 h 798"/>
              <a:gd name="T90" fmla="*/ 111 w 247"/>
              <a:gd name="T91" fmla="*/ 717 h 798"/>
              <a:gd name="T92" fmla="*/ 149 w 247"/>
              <a:gd name="T93" fmla="*/ 759 h 798"/>
              <a:gd name="T94" fmla="*/ 192 w 247"/>
              <a:gd name="T95" fmla="*/ 798 h 798"/>
              <a:gd name="T96" fmla="*/ 247 w 247"/>
              <a:gd name="T97" fmla="*/ 73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 h="798">
                <a:moveTo>
                  <a:pt x="247" y="730"/>
                </a:moveTo>
                <a:lnTo>
                  <a:pt x="211" y="698"/>
                </a:lnTo>
                <a:lnTo>
                  <a:pt x="179" y="662"/>
                </a:lnTo>
                <a:lnTo>
                  <a:pt x="152" y="624"/>
                </a:lnTo>
                <a:lnTo>
                  <a:pt x="129" y="582"/>
                </a:lnTo>
                <a:lnTo>
                  <a:pt x="111" y="540"/>
                </a:lnTo>
                <a:lnTo>
                  <a:pt x="98" y="493"/>
                </a:lnTo>
                <a:lnTo>
                  <a:pt x="90" y="447"/>
                </a:lnTo>
                <a:lnTo>
                  <a:pt x="88" y="423"/>
                </a:lnTo>
                <a:lnTo>
                  <a:pt x="87" y="399"/>
                </a:lnTo>
                <a:lnTo>
                  <a:pt x="88" y="375"/>
                </a:lnTo>
                <a:lnTo>
                  <a:pt x="90" y="351"/>
                </a:lnTo>
                <a:lnTo>
                  <a:pt x="98" y="304"/>
                </a:lnTo>
                <a:lnTo>
                  <a:pt x="111" y="259"/>
                </a:lnTo>
                <a:lnTo>
                  <a:pt x="129" y="215"/>
                </a:lnTo>
                <a:lnTo>
                  <a:pt x="152" y="174"/>
                </a:lnTo>
                <a:lnTo>
                  <a:pt x="179" y="135"/>
                </a:lnTo>
                <a:lnTo>
                  <a:pt x="211" y="99"/>
                </a:lnTo>
                <a:lnTo>
                  <a:pt x="247" y="68"/>
                </a:lnTo>
                <a:lnTo>
                  <a:pt x="192" y="0"/>
                </a:lnTo>
                <a:lnTo>
                  <a:pt x="149" y="38"/>
                </a:lnTo>
                <a:lnTo>
                  <a:pt x="111" y="81"/>
                </a:lnTo>
                <a:lnTo>
                  <a:pt x="94" y="103"/>
                </a:lnTo>
                <a:lnTo>
                  <a:pt x="78" y="127"/>
                </a:lnTo>
                <a:lnTo>
                  <a:pt x="64" y="153"/>
                </a:lnTo>
                <a:lnTo>
                  <a:pt x="51" y="178"/>
                </a:lnTo>
                <a:lnTo>
                  <a:pt x="39" y="203"/>
                </a:lnTo>
                <a:lnTo>
                  <a:pt x="30" y="230"/>
                </a:lnTo>
                <a:lnTo>
                  <a:pt x="20" y="256"/>
                </a:lnTo>
                <a:lnTo>
                  <a:pt x="14" y="284"/>
                </a:lnTo>
                <a:lnTo>
                  <a:pt x="8" y="312"/>
                </a:lnTo>
                <a:lnTo>
                  <a:pt x="3" y="342"/>
                </a:lnTo>
                <a:lnTo>
                  <a:pt x="2" y="370"/>
                </a:lnTo>
                <a:lnTo>
                  <a:pt x="0" y="399"/>
                </a:lnTo>
                <a:lnTo>
                  <a:pt x="2" y="428"/>
                </a:lnTo>
                <a:lnTo>
                  <a:pt x="3" y="457"/>
                </a:lnTo>
                <a:lnTo>
                  <a:pt x="8" y="485"/>
                </a:lnTo>
                <a:lnTo>
                  <a:pt x="14" y="513"/>
                </a:lnTo>
                <a:lnTo>
                  <a:pt x="20" y="541"/>
                </a:lnTo>
                <a:lnTo>
                  <a:pt x="30" y="568"/>
                </a:lnTo>
                <a:lnTo>
                  <a:pt x="39" y="594"/>
                </a:lnTo>
                <a:lnTo>
                  <a:pt x="51" y="621"/>
                </a:lnTo>
                <a:lnTo>
                  <a:pt x="64" y="645"/>
                </a:lnTo>
                <a:lnTo>
                  <a:pt x="78" y="670"/>
                </a:lnTo>
                <a:lnTo>
                  <a:pt x="94" y="694"/>
                </a:lnTo>
                <a:lnTo>
                  <a:pt x="111" y="717"/>
                </a:lnTo>
                <a:lnTo>
                  <a:pt x="149" y="759"/>
                </a:lnTo>
                <a:lnTo>
                  <a:pt x="192" y="798"/>
                </a:lnTo>
                <a:lnTo>
                  <a:pt x="247" y="730"/>
                </a:lnTo>
                <a:close/>
              </a:path>
            </a:pathLst>
          </a:custGeom>
          <a:solidFill>
            <a:srgbClr val="FFFF00"/>
          </a:solidFill>
          <a:ln w="6350">
            <a:solidFill>
              <a:srgbClr val="000000"/>
            </a:solidFill>
            <a:prstDash val="solid"/>
            <a:round/>
            <a:headEnd/>
            <a:tailEnd/>
          </a:ln>
        </p:spPr>
        <p:txBody>
          <a:bodyPr/>
          <a:lstStyle/>
          <a:p>
            <a:endParaRPr lang="de-DE"/>
          </a:p>
        </p:txBody>
      </p:sp>
      <p:sp>
        <p:nvSpPr>
          <p:cNvPr id="148540" name="Freeform 60"/>
          <p:cNvSpPr>
            <a:spLocks/>
          </p:cNvSpPr>
          <p:nvPr/>
        </p:nvSpPr>
        <p:spPr bwMode="auto">
          <a:xfrm>
            <a:off x="8177213" y="5029200"/>
            <a:ext cx="128587" cy="395288"/>
          </a:xfrm>
          <a:custGeom>
            <a:avLst/>
            <a:gdLst>
              <a:gd name="T0" fmla="*/ 0 w 246"/>
              <a:gd name="T1" fmla="*/ 68 h 798"/>
              <a:gd name="T2" fmla="*/ 36 w 246"/>
              <a:gd name="T3" fmla="*/ 99 h 798"/>
              <a:gd name="T4" fmla="*/ 68 w 246"/>
              <a:gd name="T5" fmla="*/ 135 h 798"/>
              <a:gd name="T6" fmla="*/ 94 w 246"/>
              <a:gd name="T7" fmla="*/ 174 h 798"/>
              <a:gd name="T8" fmla="*/ 118 w 246"/>
              <a:gd name="T9" fmla="*/ 215 h 798"/>
              <a:gd name="T10" fmla="*/ 136 w 246"/>
              <a:gd name="T11" fmla="*/ 258 h 798"/>
              <a:gd name="T12" fmla="*/ 149 w 246"/>
              <a:gd name="T13" fmla="*/ 304 h 798"/>
              <a:gd name="T14" fmla="*/ 157 w 246"/>
              <a:gd name="T15" fmla="*/ 351 h 798"/>
              <a:gd name="T16" fmla="*/ 160 w 246"/>
              <a:gd name="T17" fmla="*/ 375 h 798"/>
              <a:gd name="T18" fmla="*/ 160 w 246"/>
              <a:gd name="T19" fmla="*/ 399 h 798"/>
              <a:gd name="T20" fmla="*/ 160 w 246"/>
              <a:gd name="T21" fmla="*/ 423 h 798"/>
              <a:gd name="T22" fmla="*/ 157 w 246"/>
              <a:gd name="T23" fmla="*/ 447 h 798"/>
              <a:gd name="T24" fmla="*/ 149 w 246"/>
              <a:gd name="T25" fmla="*/ 493 h 798"/>
              <a:gd name="T26" fmla="*/ 136 w 246"/>
              <a:gd name="T27" fmla="*/ 538 h 798"/>
              <a:gd name="T28" fmla="*/ 118 w 246"/>
              <a:gd name="T29" fmla="*/ 582 h 798"/>
              <a:gd name="T30" fmla="*/ 94 w 246"/>
              <a:gd name="T31" fmla="*/ 624 h 798"/>
              <a:gd name="T32" fmla="*/ 68 w 246"/>
              <a:gd name="T33" fmla="*/ 662 h 798"/>
              <a:gd name="T34" fmla="*/ 36 w 246"/>
              <a:gd name="T35" fmla="*/ 698 h 798"/>
              <a:gd name="T36" fmla="*/ 0 w 246"/>
              <a:gd name="T37" fmla="*/ 730 h 798"/>
              <a:gd name="T38" fmla="*/ 55 w 246"/>
              <a:gd name="T39" fmla="*/ 798 h 798"/>
              <a:gd name="T40" fmla="*/ 97 w 246"/>
              <a:gd name="T41" fmla="*/ 759 h 798"/>
              <a:gd name="T42" fmla="*/ 136 w 246"/>
              <a:gd name="T43" fmla="*/ 717 h 798"/>
              <a:gd name="T44" fmla="*/ 153 w 246"/>
              <a:gd name="T45" fmla="*/ 694 h 798"/>
              <a:gd name="T46" fmla="*/ 169 w 246"/>
              <a:gd name="T47" fmla="*/ 670 h 798"/>
              <a:gd name="T48" fmla="*/ 182 w 246"/>
              <a:gd name="T49" fmla="*/ 645 h 798"/>
              <a:gd name="T50" fmla="*/ 196 w 246"/>
              <a:gd name="T51" fmla="*/ 621 h 798"/>
              <a:gd name="T52" fmla="*/ 208 w 246"/>
              <a:gd name="T53" fmla="*/ 594 h 798"/>
              <a:gd name="T54" fmla="*/ 217 w 246"/>
              <a:gd name="T55" fmla="*/ 568 h 798"/>
              <a:gd name="T56" fmla="*/ 226 w 246"/>
              <a:gd name="T57" fmla="*/ 541 h 798"/>
              <a:gd name="T58" fmla="*/ 233 w 246"/>
              <a:gd name="T59" fmla="*/ 513 h 798"/>
              <a:gd name="T60" fmla="*/ 239 w 246"/>
              <a:gd name="T61" fmla="*/ 485 h 798"/>
              <a:gd name="T62" fmla="*/ 243 w 246"/>
              <a:gd name="T63" fmla="*/ 457 h 798"/>
              <a:gd name="T64" fmla="*/ 245 w 246"/>
              <a:gd name="T65" fmla="*/ 428 h 798"/>
              <a:gd name="T66" fmla="*/ 246 w 246"/>
              <a:gd name="T67" fmla="*/ 399 h 798"/>
              <a:gd name="T68" fmla="*/ 245 w 246"/>
              <a:gd name="T69" fmla="*/ 370 h 798"/>
              <a:gd name="T70" fmla="*/ 243 w 246"/>
              <a:gd name="T71" fmla="*/ 342 h 798"/>
              <a:gd name="T72" fmla="*/ 239 w 246"/>
              <a:gd name="T73" fmla="*/ 312 h 798"/>
              <a:gd name="T74" fmla="*/ 233 w 246"/>
              <a:gd name="T75" fmla="*/ 284 h 798"/>
              <a:gd name="T76" fmla="*/ 226 w 246"/>
              <a:gd name="T77" fmla="*/ 256 h 798"/>
              <a:gd name="T78" fmla="*/ 217 w 246"/>
              <a:gd name="T79" fmla="*/ 230 h 798"/>
              <a:gd name="T80" fmla="*/ 208 w 246"/>
              <a:gd name="T81" fmla="*/ 203 h 798"/>
              <a:gd name="T82" fmla="*/ 196 w 246"/>
              <a:gd name="T83" fmla="*/ 178 h 798"/>
              <a:gd name="T84" fmla="*/ 182 w 246"/>
              <a:gd name="T85" fmla="*/ 153 h 798"/>
              <a:gd name="T86" fmla="*/ 169 w 246"/>
              <a:gd name="T87" fmla="*/ 127 h 798"/>
              <a:gd name="T88" fmla="*/ 153 w 246"/>
              <a:gd name="T89" fmla="*/ 103 h 798"/>
              <a:gd name="T90" fmla="*/ 136 w 246"/>
              <a:gd name="T91" fmla="*/ 81 h 798"/>
              <a:gd name="T92" fmla="*/ 97 w 246"/>
              <a:gd name="T93" fmla="*/ 38 h 798"/>
              <a:gd name="T94" fmla="*/ 55 w 246"/>
              <a:gd name="T95" fmla="*/ 0 h 798"/>
              <a:gd name="T96" fmla="*/ 0 w 246"/>
              <a:gd name="T97" fmla="*/ 6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 h="798">
                <a:moveTo>
                  <a:pt x="0" y="68"/>
                </a:moveTo>
                <a:lnTo>
                  <a:pt x="36" y="99"/>
                </a:lnTo>
                <a:lnTo>
                  <a:pt x="68" y="135"/>
                </a:lnTo>
                <a:lnTo>
                  <a:pt x="94" y="174"/>
                </a:lnTo>
                <a:lnTo>
                  <a:pt x="118" y="215"/>
                </a:lnTo>
                <a:lnTo>
                  <a:pt x="136" y="258"/>
                </a:lnTo>
                <a:lnTo>
                  <a:pt x="149" y="304"/>
                </a:lnTo>
                <a:lnTo>
                  <a:pt x="157" y="351"/>
                </a:lnTo>
                <a:lnTo>
                  <a:pt x="160" y="375"/>
                </a:lnTo>
                <a:lnTo>
                  <a:pt x="160" y="399"/>
                </a:lnTo>
                <a:lnTo>
                  <a:pt x="160" y="423"/>
                </a:lnTo>
                <a:lnTo>
                  <a:pt x="157" y="447"/>
                </a:lnTo>
                <a:lnTo>
                  <a:pt x="149" y="493"/>
                </a:lnTo>
                <a:lnTo>
                  <a:pt x="136" y="538"/>
                </a:lnTo>
                <a:lnTo>
                  <a:pt x="118" y="582"/>
                </a:lnTo>
                <a:lnTo>
                  <a:pt x="94" y="624"/>
                </a:lnTo>
                <a:lnTo>
                  <a:pt x="68" y="662"/>
                </a:lnTo>
                <a:lnTo>
                  <a:pt x="36" y="698"/>
                </a:lnTo>
                <a:lnTo>
                  <a:pt x="0" y="730"/>
                </a:lnTo>
                <a:lnTo>
                  <a:pt x="55" y="798"/>
                </a:lnTo>
                <a:lnTo>
                  <a:pt x="97" y="759"/>
                </a:lnTo>
                <a:lnTo>
                  <a:pt x="136" y="717"/>
                </a:lnTo>
                <a:lnTo>
                  <a:pt x="153" y="694"/>
                </a:lnTo>
                <a:lnTo>
                  <a:pt x="169" y="670"/>
                </a:lnTo>
                <a:lnTo>
                  <a:pt x="182" y="645"/>
                </a:lnTo>
                <a:lnTo>
                  <a:pt x="196" y="621"/>
                </a:lnTo>
                <a:lnTo>
                  <a:pt x="208" y="594"/>
                </a:lnTo>
                <a:lnTo>
                  <a:pt x="217" y="568"/>
                </a:lnTo>
                <a:lnTo>
                  <a:pt x="226" y="541"/>
                </a:lnTo>
                <a:lnTo>
                  <a:pt x="233" y="513"/>
                </a:lnTo>
                <a:lnTo>
                  <a:pt x="239" y="485"/>
                </a:lnTo>
                <a:lnTo>
                  <a:pt x="243" y="457"/>
                </a:lnTo>
                <a:lnTo>
                  <a:pt x="245" y="428"/>
                </a:lnTo>
                <a:lnTo>
                  <a:pt x="246" y="399"/>
                </a:lnTo>
                <a:lnTo>
                  <a:pt x="245" y="370"/>
                </a:lnTo>
                <a:lnTo>
                  <a:pt x="243" y="342"/>
                </a:lnTo>
                <a:lnTo>
                  <a:pt x="239" y="312"/>
                </a:lnTo>
                <a:lnTo>
                  <a:pt x="233" y="284"/>
                </a:lnTo>
                <a:lnTo>
                  <a:pt x="226" y="256"/>
                </a:lnTo>
                <a:lnTo>
                  <a:pt x="217" y="230"/>
                </a:lnTo>
                <a:lnTo>
                  <a:pt x="208" y="203"/>
                </a:lnTo>
                <a:lnTo>
                  <a:pt x="196" y="178"/>
                </a:lnTo>
                <a:lnTo>
                  <a:pt x="182" y="153"/>
                </a:lnTo>
                <a:lnTo>
                  <a:pt x="169" y="127"/>
                </a:lnTo>
                <a:lnTo>
                  <a:pt x="153" y="103"/>
                </a:lnTo>
                <a:lnTo>
                  <a:pt x="136" y="81"/>
                </a:lnTo>
                <a:lnTo>
                  <a:pt x="97" y="38"/>
                </a:lnTo>
                <a:lnTo>
                  <a:pt x="55" y="0"/>
                </a:lnTo>
                <a:lnTo>
                  <a:pt x="0" y="68"/>
                </a:lnTo>
                <a:close/>
              </a:path>
            </a:pathLst>
          </a:custGeom>
          <a:solidFill>
            <a:srgbClr val="0066FF"/>
          </a:solidFill>
          <a:ln w="6350">
            <a:solidFill>
              <a:srgbClr val="000000"/>
            </a:solidFill>
            <a:prstDash val="solid"/>
            <a:round/>
            <a:headEnd/>
            <a:tailEnd/>
          </a:ln>
        </p:spPr>
        <p:txBody>
          <a:bodyPr/>
          <a:lstStyle/>
          <a:p>
            <a:endParaRPr lang="de-DE"/>
          </a:p>
        </p:txBody>
      </p:sp>
      <p:sp>
        <p:nvSpPr>
          <p:cNvPr id="148541" name="Freeform 61"/>
          <p:cNvSpPr>
            <a:spLocks/>
          </p:cNvSpPr>
          <p:nvPr/>
        </p:nvSpPr>
        <p:spPr bwMode="auto">
          <a:xfrm>
            <a:off x="8224838" y="5105400"/>
            <a:ext cx="233362" cy="284163"/>
          </a:xfrm>
          <a:custGeom>
            <a:avLst/>
            <a:gdLst>
              <a:gd name="T0" fmla="*/ 447 w 447"/>
              <a:gd name="T1" fmla="*/ 0 h 574"/>
              <a:gd name="T2" fmla="*/ 0 w 447"/>
              <a:gd name="T3" fmla="*/ 143 h 574"/>
              <a:gd name="T4" fmla="*/ 0 w 447"/>
              <a:gd name="T5" fmla="*/ 431 h 574"/>
              <a:gd name="T6" fmla="*/ 447 w 447"/>
              <a:gd name="T7" fmla="*/ 574 h 574"/>
              <a:gd name="T8" fmla="*/ 447 w 447"/>
              <a:gd name="T9" fmla="*/ 0 h 574"/>
            </a:gdLst>
            <a:ahLst/>
            <a:cxnLst>
              <a:cxn ang="0">
                <a:pos x="T0" y="T1"/>
              </a:cxn>
              <a:cxn ang="0">
                <a:pos x="T2" y="T3"/>
              </a:cxn>
              <a:cxn ang="0">
                <a:pos x="T4" y="T5"/>
              </a:cxn>
              <a:cxn ang="0">
                <a:pos x="T6" y="T7"/>
              </a:cxn>
              <a:cxn ang="0">
                <a:pos x="T8" y="T9"/>
              </a:cxn>
            </a:cxnLst>
            <a:rect l="0" t="0" r="r" b="b"/>
            <a:pathLst>
              <a:path w="447" h="574">
                <a:moveTo>
                  <a:pt x="447" y="0"/>
                </a:moveTo>
                <a:lnTo>
                  <a:pt x="0" y="143"/>
                </a:lnTo>
                <a:lnTo>
                  <a:pt x="0" y="431"/>
                </a:lnTo>
                <a:lnTo>
                  <a:pt x="447" y="574"/>
                </a:lnTo>
                <a:lnTo>
                  <a:pt x="447" y="0"/>
                </a:lnTo>
                <a:close/>
              </a:path>
            </a:pathLst>
          </a:custGeom>
          <a:solidFill>
            <a:srgbClr val="FF0000"/>
          </a:solidFill>
          <a:ln w="6350">
            <a:solidFill>
              <a:srgbClr val="000000"/>
            </a:solidFill>
            <a:prstDash val="solid"/>
            <a:round/>
            <a:headEnd/>
            <a:tailEnd/>
          </a:ln>
        </p:spPr>
        <p:txBody>
          <a:bodyPr/>
          <a:lstStyle/>
          <a:p>
            <a:endParaRPr lang="de-DE"/>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457200" y="838200"/>
            <a:ext cx="7772400" cy="8382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1 </a:t>
            </a:r>
            <a:r>
              <a:rPr lang="en-GB" sz="3200" b="1">
                <a:solidFill>
                  <a:srgbClr val="333399"/>
                </a:solidFill>
                <a:effectLst>
                  <a:outerShdw blurRad="38100" dist="38100" dir="2700000" algn="tl">
                    <a:srgbClr val="DDDDDD"/>
                  </a:outerShdw>
                </a:effectLst>
                <a:latin typeface="Calibri"/>
                <a:cs typeface="Calibri"/>
              </a:rPr>
              <a:t>model</a:t>
            </a:r>
          </a:p>
        </p:txBody>
      </p:sp>
      <p:pic>
        <p:nvPicPr>
          <p:cNvPr id="2078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920875"/>
            <a:ext cx="8458200" cy="46323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07881" name="Rectangle 9"/>
          <p:cNvSpPr>
            <a:spLocks noChangeArrowheads="1"/>
          </p:cNvSpPr>
          <p:nvPr/>
        </p:nvSpPr>
        <p:spPr bwMode="auto">
          <a:xfrm>
            <a:off x="5638800" y="2057400"/>
            <a:ext cx="3048000" cy="1066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07883" name="Rectangle 11"/>
          <p:cNvSpPr>
            <a:spLocks noChangeArrowheads="1"/>
          </p:cNvSpPr>
          <p:nvPr/>
        </p:nvSpPr>
        <p:spPr bwMode="auto">
          <a:xfrm>
            <a:off x="5638800" y="3276600"/>
            <a:ext cx="3048000" cy="1447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07884" name="Rectangle 12"/>
          <p:cNvSpPr>
            <a:spLocks noChangeArrowheads="1"/>
          </p:cNvSpPr>
          <p:nvPr/>
        </p:nvSpPr>
        <p:spPr bwMode="auto">
          <a:xfrm>
            <a:off x="5562600" y="49530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07886" name="Rectangle 14"/>
          <p:cNvSpPr>
            <a:spLocks noChangeArrowheads="1"/>
          </p:cNvSpPr>
          <p:nvPr/>
        </p:nvSpPr>
        <p:spPr bwMode="auto">
          <a:xfrm>
            <a:off x="1295400" y="20574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without </a:t>
            </a:r>
          </a:p>
          <a:p>
            <a:pPr algn="ctr"/>
            <a:r>
              <a:rPr lang="en-US" sz="1500">
                <a:solidFill>
                  <a:schemeClr val="tx1"/>
                </a:solidFill>
                <a:latin typeface="Calibri"/>
                <a:cs typeface="Calibri"/>
              </a:rPr>
              <a:t>gene </a:t>
            </a:r>
          </a:p>
          <a:p>
            <a:pPr algn="ctr"/>
            <a:r>
              <a:rPr lang="en-US" sz="1500">
                <a:solidFill>
                  <a:schemeClr val="tx1"/>
                </a:solidFill>
                <a:latin typeface="Calibri"/>
                <a:cs typeface="Calibri"/>
              </a:rPr>
              <a:t>was</a:t>
            </a:r>
          </a:p>
          <a:p>
            <a:pPr algn="ctr"/>
            <a:r>
              <a:rPr lang="en-US" sz="1500">
                <a:solidFill>
                  <a:schemeClr val="tx1"/>
                </a:solidFill>
                <a:latin typeface="Calibri"/>
                <a:cs typeface="Calibri"/>
              </a:rPr>
              <a:t>taken up</a:t>
            </a:r>
          </a:p>
        </p:txBody>
      </p:sp>
      <p:sp>
        <p:nvSpPr>
          <p:cNvPr id="207888" name="Rectangle 16"/>
          <p:cNvSpPr>
            <a:spLocks noChangeArrowheads="1"/>
          </p:cNvSpPr>
          <p:nvPr/>
        </p:nvSpPr>
        <p:spPr bwMode="auto">
          <a:xfrm>
            <a:off x="1295400" y="33528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 </a:t>
            </a:r>
          </a:p>
          <a:p>
            <a:pPr algn="ctr"/>
            <a:r>
              <a:rPr lang="en-US" sz="1500">
                <a:solidFill>
                  <a:schemeClr val="tx1"/>
                </a:solidFill>
                <a:latin typeface="Calibri"/>
                <a:cs typeface="Calibri"/>
              </a:rPr>
              <a:t>gene</a:t>
            </a:r>
          </a:p>
          <a:p>
            <a:pPr algn="ctr"/>
            <a:r>
              <a:rPr lang="en-US" sz="1500">
                <a:solidFill>
                  <a:schemeClr val="tx1"/>
                </a:solidFill>
                <a:latin typeface="Calibri"/>
                <a:cs typeface="Calibri"/>
              </a:rPr>
              <a:t>was </a:t>
            </a:r>
          </a:p>
          <a:p>
            <a:pPr algn="ctr"/>
            <a:r>
              <a:rPr lang="en-US" sz="1500">
                <a:solidFill>
                  <a:schemeClr val="tx1"/>
                </a:solidFill>
                <a:latin typeface="Calibri"/>
                <a:cs typeface="Calibri"/>
              </a:rPr>
              <a:t>taken up</a:t>
            </a:r>
          </a:p>
        </p:txBody>
      </p:sp>
      <p:sp>
        <p:nvSpPr>
          <p:cNvPr id="207889" name="Rectangle 17"/>
          <p:cNvSpPr>
            <a:spLocks noChangeArrowheads="1"/>
          </p:cNvSpPr>
          <p:nvPr/>
        </p:nvSpPr>
        <p:spPr bwMode="auto">
          <a:xfrm>
            <a:off x="1295400" y="49530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Without</a:t>
            </a:r>
          </a:p>
          <a:p>
            <a:pPr algn="ctr"/>
            <a:r>
              <a:rPr lang="en-US" sz="1500">
                <a:solidFill>
                  <a:schemeClr val="tx1"/>
                </a:solidFill>
                <a:latin typeface="Calibri"/>
                <a:cs typeface="Calibri"/>
              </a:rPr>
              <a:t>plasmid</a:t>
            </a:r>
          </a:p>
        </p:txBody>
      </p:sp>
      <p:sp>
        <p:nvSpPr>
          <p:cNvPr id="207890" name="Rectangle 18"/>
          <p:cNvSpPr>
            <a:spLocks noChangeArrowheads="1"/>
          </p:cNvSpPr>
          <p:nvPr/>
        </p:nvSpPr>
        <p:spPr bwMode="auto">
          <a:xfrm>
            <a:off x="4038600" y="20574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07892" name="Rectangle 20"/>
          <p:cNvSpPr>
            <a:spLocks noChangeArrowheads="1"/>
          </p:cNvSpPr>
          <p:nvPr/>
        </p:nvSpPr>
        <p:spPr bwMode="auto">
          <a:xfrm>
            <a:off x="4038600" y="33528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07893" name="Rectangle 21"/>
          <p:cNvSpPr>
            <a:spLocks noChangeArrowheads="1"/>
          </p:cNvSpPr>
          <p:nvPr/>
        </p:nvSpPr>
        <p:spPr bwMode="auto">
          <a:xfrm>
            <a:off x="4038600" y="49530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a:t>
            </a:r>
          </a:p>
          <a:p>
            <a:pPr algn="ctr"/>
            <a:r>
              <a:rPr lang="en-US" sz="1600" b="1" i="1">
                <a:solidFill>
                  <a:srgbClr val="C8130C"/>
                </a:solidFill>
                <a:latin typeface="Calibri"/>
                <a:cs typeface="Calibri"/>
              </a:rPr>
              <a:t>dense lawn</a:t>
            </a:r>
          </a:p>
          <a:p>
            <a:pPr algn="ctr"/>
            <a:r>
              <a:rPr lang="en-US" sz="1600" b="1" i="1">
                <a:solidFill>
                  <a:srgbClr val="C8130C"/>
                </a:solidFill>
                <a:latin typeface="Calibri"/>
                <a:cs typeface="Calibri"/>
              </a:rPr>
              <a:t>of bacteria</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3" name="Rectangle 5"/>
          <p:cNvSpPr>
            <a:spLocks noChangeArrowheads="1"/>
          </p:cNvSpPr>
          <p:nvPr/>
        </p:nvSpPr>
        <p:spPr bwMode="auto">
          <a:xfrm>
            <a:off x="5638800" y="1600200"/>
            <a:ext cx="3048000" cy="1447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3654" name="Rectangle 6"/>
          <p:cNvSpPr>
            <a:spLocks noChangeArrowheads="1"/>
          </p:cNvSpPr>
          <p:nvPr/>
        </p:nvSpPr>
        <p:spPr bwMode="auto">
          <a:xfrm>
            <a:off x="5562600" y="32766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pic>
        <p:nvPicPr>
          <p:cNvPr id="2836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844675"/>
            <a:ext cx="8458200" cy="46323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83657" name="Rectangle 9"/>
          <p:cNvSpPr>
            <a:spLocks noChangeArrowheads="1"/>
          </p:cNvSpPr>
          <p:nvPr/>
        </p:nvSpPr>
        <p:spPr bwMode="auto">
          <a:xfrm>
            <a:off x="5638800" y="3200400"/>
            <a:ext cx="3048000" cy="1447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3658" name="Rectangle 10"/>
          <p:cNvSpPr>
            <a:spLocks noChangeArrowheads="1"/>
          </p:cNvSpPr>
          <p:nvPr/>
        </p:nvSpPr>
        <p:spPr bwMode="auto">
          <a:xfrm>
            <a:off x="5562600" y="48768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3659" name="Rectangle 11"/>
          <p:cNvSpPr>
            <a:spLocks noChangeArrowheads="1"/>
          </p:cNvSpPr>
          <p:nvPr/>
        </p:nvSpPr>
        <p:spPr bwMode="auto">
          <a:xfrm>
            <a:off x="1295400" y="19812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without </a:t>
            </a:r>
          </a:p>
          <a:p>
            <a:pPr algn="ctr"/>
            <a:r>
              <a:rPr lang="en-US" sz="1500">
                <a:solidFill>
                  <a:schemeClr val="tx1"/>
                </a:solidFill>
                <a:latin typeface="Calibri"/>
                <a:cs typeface="Calibri"/>
              </a:rPr>
              <a:t>gene </a:t>
            </a:r>
          </a:p>
          <a:p>
            <a:pPr algn="ctr"/>
            <a:r>
              <a:rPr lang="en-US" sz="1500">
                <a:solidFill>
                  <a:schemeClr val="tx1"/>
                </a:solidFill>
                <a:latin typeface="Calibri"/>
                <a:cs typeface="Calibri"/>
              </a:rPr>
              <a:t>was</a:t>
            </a:r>
          </a:p>
          <a:p>
            <a:pPr algn="ctr"/>
            <a:r>
              <a:rPr lang="en-US" sz="1500">
                <a:solidFill>
                  <a:schemeClr val="tx1"/>
                </a:solidFill>
                <a:latin typeface="Calibri"/>
                <a:cs typeface="Calibri"/>
              </a:rPr>
              <a:t>taken up</a:t>
            </a:r>
          </a:p>
        </p:txBody>
      </p:sp>
      <p:sp>
        <p:nvSpPr>
          <p:cNvPr id="283660" name="Rectangle 12"/>
          <p:cNvSpPr>
            <a:spLocks noChangeArrowheads="1"/>
          </p:cNvSpPr>
          <p:nvPr/>
        </p:nvSpPr>
        <p:spPr bwMode="auto">
          <a:xfrm>
            <a:off x="1295400" y="32766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 </a:t>
            </a:r>
          </a:p>
          <a:p>
            <a:pPr algn="ctr"/>
            <a:r>
              <a:rPr lang="en-US" sz="1500">
                <a:solidFill>
                  <a:schemeClr val="tx1"/>
                </a:solidFill>
                <a:latin typeface="Calibri"/>
                <a:cs typeface="Calibri"/>
              </a:rPr>
              <a:t>gene</a:t>
            </a:r>
          </a:p>
          <a:p>
            <a:pPr algn="ctr"/>
            <a:r>
              <a:rPr lang="en-US" sz="1500">
                <a:solidFill>
                  <a:schemeClr val="tx1"/>
                </a:solidFill>
                <a:latin typeface="Calibri"/>
                <a:cs typeface="Calibri"/>
              </a:rPr>
              <a:t>was </a:t>
            </a:r>
          </a:p>
          <a:p>
            <a:pPr algn="ctr"/>
            <a:r>
              <a:rPr lang="en-US" sz="1500">
                <a:solidFill>
                  <a:schemeClr val="tx1"/>
                </a:solidFill>
                <a:latin typeface="Calibri"/>
                <a:cs typeface="Calibri"/>
              </a:rPr>
              <a:t>taken up</a:t>
            </a:r>
          </a:p>
        </p:txBody>
      </p:sp>
      <p:sp>
        <p:nvSpPr>
          <p:cNvPr id="283661" name="Rectangle 13"/>
          <p:cNvSpPr>
            <a:spLocks noChangeArrowheads="1"/>
          </p:cNvSpPr>
          <p:nvPr/>
        </p:nvSpPr>
        <p:spPr bwMode="auto">
          <a:xfrm>
            <a:off x="1295400" y="48768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Without</a:t>
            </a:r>
          </a:p>
          <a:p>
            <a:pPr algn="ctr"/>
            <a:r>
              <a:rPr lang="en-US" sz="1500">
                <a:solidFill>
                  <a:schemeClr val="tx1"/>
                </a:solidFill>
                <a:latin typeface="Calibri"/>
                <a:cs typeface="Calibri"/>
              </a:rPr>
              <a:t>plasmid</a:t>
            </a:r>
          </a:p>
        </p:txBody>
      </p:sp>
      <p:sp>
        <p:nvSpPr>
          <p:cNvPr id="283662" name="Rectangle 14"/>
          <p:cNvSpPr>
            <a:spLocks noChangeArrowheads="1"/>
          </p:cNvSpPr>
          <p:nvPr/>
        </p:nvSpPr>
        <p:spPr bwMode="auto">
          <a:xfrm>
            <a:off x="4038600" y="19812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blue colonies</a:t>
            </a:r>
          </a:p>
        </p:txBody>
      </p:sp>
      <p:sp>
        <p:nvSpPr>
          <p:cNvPr id="283663" name="Rectangle 15"/>
          <p:cNvSpPr>
            <a:spLocks noChangeArrowheads="1"/>
          </p:cNvSpPr>
          <p:nvPr/>
        </p:nvSpPr>
        <p:spPr bwMode="auto">
          <a:xfrm>
            <a:off x="4038600" y="32766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white colonies</a:t>
            </a:r>
          </a:p>
        </p:txBody>
      </p:sp>
      <p:sp>
        <p:nvSpPr>
          <p:cNvPr id="283664" name="Rectangle 16"/>
          <p:cNvSpPr>
            <a:spLocks noChangeArrowheads="1"/>
          </p:cNvSpPr>
          <p:nvPr/>
        </p:nvSpPr>
        <p:spPr bwMode="auto">
          <a:xfrm>
            <a:off x="4038600" y="48768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white </a:t>
            </a:r>
          </a:p>
          <a:p>
            <a:pPr algn="ctr"/>
            <a:r>
              <a:rPr lang="en-US" sz="1600" b="1" i="1" dirty="0">
                <a:solidFill>
                  <a:srgbClr val="C8130C"/>
                </a:solidFill>
                <a:latin typeface="Calibri"/>
                <a:cs typeface="Calibri"/>
              </a:rPr>
              <a:t>dense lawn</a:t>
            </a:r>
          </a:p>
          <a:p>
            <a:pPr algn="ctr"/>
            <a:r>
              <a:rPr lang="en-US" sz="1600" b="1" i="1" dirty="0">
                <a:solidFill>
                  <a:srgbClr val="C8130C"/>
                </a:solidFill>
                <a:latin typeface="Calibri"/>
                <a:cs typeface="Calibri"/>
              </a:rPr>
              <a:t>of bacteria</a:t>
            </a:r>
          </a:p>
        </p:txBody>
      </p:sp>
      <p:sp>
        <p:nvSpPr>
          <p:cNvPr id="283665" name="Rectangle 17"/>
          <p:cNvSpPr>
            <a:spLocks noChangeArrowheads="1"/>
          </p:cNvSpPr>
          <p:nvPr/>
        </p:nvSpPr>
        <p:spPr bwMode="auto">
          <a:xfrm>
            <a:off x="5652120" y="1981200"/>
            <a:ext cx="3096344"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Only bacteria with plasmid survive </a:t>
            </a:r>
          </a:p>
          <a:p>
            <a:pPr algn="ctr"/>
            <a:r>
              <a:rPr lang="en-US" sz="1400" b="1" i="1" dirty="0">
                <a:solidFill>
                  <a:srgbClr val="C8130C"/>
                </a:solidFill>
                <a:latin typeface="Calibri"/>
                <a:cs typeface="Calibri"/>
              </a:rPr>
              <a:t>(due to the </a:t>
            </a:r>
            <a:r>
              <a:rPr lang="en-US" sz="1400" b="1" i="1" dirty="0" smtClean="0">
                <a:solidFill>
                  <a:srgbClr val="C8130C"/>
                </a:solidFill>
                <a:latin typeface="Calibri"/>
                <a:cs typeface="Calibri"/>
              </a:rPr>
              <a:t>ampicillin </a:t>
            </a:r>
            <a:r>
              <a:rPr lang="en-US" sz="1400" b="1" i="1" dirty="0">
                <a:solidFill>
                  <a:srgbClr val="C8130C"/>
                </a:solidFill>
                <a:latin typeface="Calibri"/>
                <a:cs typeface="Calibri"/>
              </a:rPr>
              <a:t>resistance gene)</a:t>
            </a:r>
          </a:p>
          <a:p>
            <a:pPr algn="ctr"/>
            <a:r>
              <a:rPr lang="en-US" sz="1400" b="1" i="1" dirty="0">
                <a:solidFill>
                  <a:srgbClr val="C8130C"/>
                </a:solidFill>
                <a:latin typeface="Calibri"/>
                <a:cs typeface="Calibri"/>
              </a:rPr>
              <a:t>They show blue color due to the </a:t>
            </a:r>
          </a:p>
          <a:p>
            <a:pPr algn="ctr"/>
            <a:r>
              <a:rPr lang="en-US" sz="1400" b="1" i="1" dirty="0">
                <a:solidFill>
                  <a:srgbClr val="C8130C"/>
                </a:solidFill>
                <a:latin typeface="Calibri"/>
                <a:cs typeface="Calibri"/>
              </a:rPr>
              <a:t>intact </a:t>
            </a:r>
            <a:r>
              <a:rPr lang="en-US" sz="1400" b="1" i="1" dirty="0" err="1">
                <a:solidFill>
                  <a:srgbClr val="C8130C"/>
                </a:solidFill>
                <a:latin typeface="Calibri"/>
                <a:cs typeface="Calibri"/>
              </a:rPr>
              <a:t>lacZ</a:t>
            </a:r>
            <a:r>
              <a:rPr lang="en-US" sz="1400" b="1" i="1" dirty="0">
                <a:solidFill>
                  <a:srgbClr val="C8130C"/>
                </a:solidFill>
                <a:latin typeface="Calibri"/>
                <a:cs typeface="Calibri"/>
              </a:rPr>
              <a:t> gene</a:t>
            </a:r>
          </a:p>
        </p:txBody>
      </p:sp>
      <p:sp>
        <p:nvSpPr>
          <p:cNvPr id="283667" name="Rectangle 19"/>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1 </a:t>
            </a:r>
            <a:r>
              <a:rPr lang="en-GB" sz="3200" b="1">
                <a:solidFill>
                  <a:srgbClr val="333399"/>
                </a:solidFill>
                <a:effectLst>
                  <a:outerShdw blurRad="38100" dist="38100" dir="2700000" algn="tl">
                    <a:srgbClr val="DDDDDD"/>
                  </a:outerShdw>
                </a:effectLst>
                <a:latin typeface="Calibri"/>
                <a:cs typeface="Calibri"/>
              </a:rPr>
              <a:t>model</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10" name="Rectangle 6"/>
          <p:cNvSpPr>
            <a:spLocks noChangeArrowheads="1"/>
          </p:cNvSpPr>
          <p:nvPr/>
        </p:nvSpPr>
        <p:spPr bwMode="auto">
          <a:xfrm>
            <a:off x="5562600" y="49530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77511" name="Rectangle 7"/>
          <p:cNvSpPr>
            <a:spLocks noChangeArrowheads="1"/>
          </p:cNvSpPr>
          <p:nvPr/>
        </p:nvSpPr>
        <p:spPr bwMode="auto">
          <a:xfrm>
            <a:off x="5638800" y="1600200"/>
            <a:ext cx="3048000" cy="1447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77512" name="Rectangle 8"/>
          <p:cNvSpPr>
            <a:spLocks noChangeArrowheads="1"/>
          </p:cNvSpPr>
          <p:nvPr/>
        </p:nvSpPr>
        <p:spPr bwMode="auto">
          <a:xfrm>
            <a:off x="5562600" y="32766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pic>
        <p:nvPicPr>
          <p:cNvPr id="27751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844675"/>
            <a:ext cx="8458200" cy="46323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77514" name="Rectangle 10"/>
          <p:cNvSpPr>
            <a:spLocks noChangeArrowheads="1"/>
          </p:cNvSpPr>
          <p:nvPr/>
        </p:nvSpPr>
        <p:spPr bwMode="auto">
          <a:xfrm>
            <a:off x="5638800" y="3200400"/>
            <a:ext cx="3048000" cy="1447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77515" name="Rectangle 11"/>
          <p:cNvSpPr>
            <a:spLocks noChangeArrowheads="1"/>
          </p:cNvSpPr>
          <p:nvPr/>
        </p:nvSpPr>
        <p:spPr bwMode="auto">
          <a:xfrm>
            <a:off x="5562600" y="48768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77516" name="Rectangle 12"/>
          <p:cNvSpPr>
            <a:spLocks noChangeArrowheads="1"/>
          </p:cNvSpPr>
          <p:nvPr/>
        </p:nvSpPr>
        <p:spPr bwMode="auto">
          <a:xfrm>
            <a:off x="1295400" y="19812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without </a:t>
            </a:r>
          </a:p>
          <a:p>
            <a:pPr algn="ctr"/>
            <a:r>
              <a:rPr lang="en-US" sz="1500">
                <a:solidFill>
                  <a:schemeClr val="tx1"/>
                </a:solidFill>
                <a:latin typeface="Calibri"/>
                <a:cs typeface="Calibri"/>
              </a:rPr>
              <a:t>gene </a:t>
            </a:r>
          </a:p>
          <a:p>
            <a:pPr algn="ctr"/>
            <a:r>
              <a:rPr lang="en-US" sz="1500">
                <a:solidFill>
                  <a:schemeClr val="tx1"/>
                </a:solidFill>
                <a:latin typeface="Calibri"/>
                <a:cs typeface="Calibri"/>
              </a:rPr>
              <a:t>was</a:t>
            </a:r>
          </a:p>
          <a:p>
            <a:pPr algn="ctr"/>
            <a:r>
              <a:rPr lang="en-US" sz="1500">
                <a:solidFill>
                  <a:schemeClr val="tx1"/>
                </a:solidFill>
                <a:latin typeface="Calibri"/>
                <a:cs typeface="Calibri"/>
              </a:rPr>
              <a:t>taken up</a:t>
            </a:r>
          </a:p>
        </p:txBody>
      </p:sp>
      <p:sp>
        <p:nvSpPr>
          <p:cNvPr id="277517" name="Rectangle 13"/>
          <p:cNvSpPr>
            <a:spLocks noChangeArrowheads="1"/>
          </p:cNvSpPr>
          <p:nvPr/>
        </p:nvSpPr>
        <p:spPr bwMode="auto">
          <a:xfrm>
            <a:off x="1295400" y="32766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 </a:t>
            </a:r>
          </a:p>
          <a:p>
            <a:pPr algn="ctr"/>
            <a:r>
              <a:rPr lang="en-US" sz="1500">
                <a:solidFill>
                  <a:schemeClr val="tx1"/>
                </a:solidFill>
                <a:latin typeface="Calibri"/>
                <a:cs typeface="Calibri"/>
              </a:rPr>
              <a:t>gene</a:t>
            </a:r>
          </a:p>
          <a:p>
            <a:pPr algn="ctr"/>
            <a:r>
              <a:rPr lang="en-US" sz="1500">
                <a:solidFill>
                  <a:schemeClr val="tx1"/>
                </a:solidFill>
                <a:latin typeface="Calibri"/>
                <a:cs typeface="Calibri"/>
              </a:rPr>
              <a:t>was </a:t>
            </a:r>
          </a:p>
          <a:p>
            <a:pPr algn="ctr"/>
            <a:r>
              <a:rPr lang="en-US" sz="1500">
                <a:solidFill>
                  <a:schemeClr val="tx1"/>
                </a:solidFill>
                <a:latin typeface="Calibri"/>
                <a:cs typeface="Calibri"/>
              </a:rPr>
              <a:t>taken up</a:t>
            </a:r>
          </a:p>
        </p:txBody>
      </p:sp>
      <p:sp>
        <p:nvSpPr>
          <p:cNvPr id="277518" name="Rectangle 14"/>
          <p:cNvSpPr>
            <a:spLocks noChangeArrowheads="1"/>
          </p:cNvSpPr>
          <p:nvPr/>
        </p:nvSpPr>
        <p:spPr bwMode="auto">
          <a:xfrm>
            <a:off x="1295400" y="48768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Without</a:t>
            </a:r>
          </a:p>
          <a:p>
            <a:pPr algn="ctr"/>
            <a:r>
              <a:rPr lang="en-US" sz="1500">
                <a:solidFill>
                  <a:schemeClr val="tx1"/>
                </a:solidFill>
                <a:latin typeface="Calibri"/>
                <a:cs typeface="Calibri"/>
              </a:rPr>
              <a:t>plasmid</a:t>
            </a:r>
          </a:p>
        </p:txBody>
      </p:sp>
      <p:sp>
        <p:nvSpPr>
          <p:cNvPr id="277519" name="Rectangle 15"/>
          <p:cNvSpPr>
            <a:spLocks noChangeArrowheads="1"/>
          </p:cNvSpPr>
          <p:nvPr/>
        </p:nvSpPr>
        <p:spPr bwMode="auto">
          <a:xfrm>
            <a:off x="4038600" y="19812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77520" name="Rectangle 16"/>
          <p:cNvSpPr>
            <a:spLocks noChangeArrowheads="1"/>
          </p:cNvSpPr>
          <p:nvPr/>
        </p:nvSpPr>
        <p:spPr bwMode="auto">
          <a:xfrm>
            <a:off x="4038600" y="32766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77521" name="Rectangle 17"/>
          <p:cNvSpPr>
            <a:spLocks noChangeArrowheads="1"/>
          </p:cNvSpPr>
          <p:nvPr/>
        </p:nvSpPr>
        <p:spPr bwMode="auto">
          <a:xfrm>
            <a:off x="4038600" y="48768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a:t>
            </a:r>
          </a:p>
          <a:p>
            <a:pPr algn="ctr"/>
            <a:r>
              <a:rPr lang="en-US" sz="1600" b="1" i="1">
                <a:solidFill>
                  <a:srgbClr val="C8130C"/>
                </a:solidFill>
                <a:latin typeface="Calibri"/>
                <a:cs typeface="Calibri"/>
              </a:rPr>
              <a:t>dense lawn</a:t>
            </a:r>
          </a:p>
          <a:p>
            <a:pPr algn="ctr"/>
            <a:r>
              <a:rPr lang="en-US" sz="1600" b="1" i="1">
                <a:solidFill>
                  <a:srgbClr val="C8130C"/>
                </a:solidFill>
                <a:latin typeface="Calibri"/>
                <a:cs typeface="Calibri"/>
              </a:rPr>
              <a:t>of bacteria</a:t>
            </a:r>
          </a:p>
        </p:txBody>
      </p:sp>
      <p:sp>
        <p:nvSpPr>
          <p:cNvPr id="277522" name="Rectangle 18"/>
          <p:cNvSpPr>
            <a:spLocks noChangeArrowheads="1"/>
          </p:cNvSpPr>
          <p:nvPr/>
        </p:nvSpPr>
        <p:spPr bwMode="auto">
          <a:xfrm>
            <a:off x="5652120" y="1981200"/>
            <a:ext cx="2971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Only bacteria with plasmid survive </a:t>
            </a:r>
          </a:p>
          <a:p>
            <a:pPr algn="ctr"/>
            <a:r>
              <a:rPr lang="en-US" sz="1400" b="1" i="1" dirty="0">
                <a:solidFill>
                  <a:srgbClr val="C8130C"/>
                </a:solidFill>
                <a:latin typeface="Calibri"/>
                <a:cs typeface="Calibri"/>
              </a:rPr>
              <a:t>(due to the </a:t>
            </a:r>
            <a:r>
              <a:rPr lang="en-US" sz="1400" b="1" i="1" dirty="0" smtClean="0">
                <a:solidFill>
                  <a:srgbClr val="C8130C"/>
                </a:solidFill>
                <a:latin typeface="Calibri"/>
                <a:cs typeface="Calibri"/>
              </a:rPr>
              <a:t>ampicillin </a:t>
            </a:r>
            <a:r>
              <a:rPr lang="en-US" sz="1400" b="1" i="1" dirty="0">
                <a:solidFill>
                  <a:srgbClr val="C8130C"/>
                </a:solidFill>
                <a:latin typeface="Calibri"/>
                <a:cs typeface="Calibri"/>
              </a:rPr>
              <a:t>resistance gene)</a:t>
            </a:r>
          </a:p>
          <a:p>
            <a:pPr algn="ctr"/>
            <a:r>
              <a:rPr lang="en-US" sz="1400" b="1" i="1" dirty="0">
                <a:solidFill>
                  <a:srgbClr val="C8130C"/>
                </a:solidFill>
                <a:latin typeface="Calibri"/>
                <a:cs typeface="Calibri"/>
              </a:rPr>
              <a:t>They show blue color due to the </a:t>
            </a:r>
          </a:p>
          <a:p>
            <a:pPr algn="ctr"/>
            <a:r>
              <a:rPr lang="en-US" sz="1400" b="1" i="1" dirty="0">
                <a:solidFill>
                  <a:srgbClr val="C8130C"/>
                </a:solidFill>
                <a:latin typeface="Calibri"/>
                <a:cs typeface="Calibri"/>
              </a:rPr>
              <a:t>intact </a:t>
            </a:r>
            <a:r>
              <a:rPr lang="en-US" sz="1400" b="1" i="1" dirty="0" err="1">
                <a:solidFill>
                  <a:srgbClr val="C8130C"/>
                </a:solidFill>
                <a:latin typeface="Calibri"/>
                <a:cs typeface="Calibri"/>
              </a:rPr>
              <a:t>lacZ</a:t>
            </a:r>
            <a:r>
              <a:rPr lang="en-US" sz="1400" b="1" i="1" dirty="0">
                <a:solidFill>
                  <a:srgbClr val="C8130C"/>
                </a:solidFill>
                <a:latin typeface="Calibri"/>
                <a:cs typeface="Calibri"/>
              </a:rPr>
              <a:t> gene</a:t>
            </a:r>
          </a:p>
        </p:txBody>
      </p:sp>
      <p:sp>
        <p:nvSpPr>
          <p:cNvPr id="277523" name="Rectangle 19"/>
          <p:cNvSpPr>
            <a:spLocks noChangeArrowheads="1"/>
          </p:cNvSpPr>
          <p:nvPr/>
        </p:nvSpPr>
        <p:spPr bwMode="auto">
          <a:xfrm>
            <a:off x="5671592" y="3352800"/>
            <a:ext cx="2971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Only bacteria with plasmid survive </a:t>
            </a:r>
          </a:p>
          <a:p>
            <a:pPr algn="ctr"/>
            <a:r>
              <a:rPr lang="en-US" sz="1400" b="1" i="1" dirty="0">
                <a:solidFill>
                  <a:srgbClr val="C8130C"/>
                </a:solidFill>
                <a:latin typeface="Calibri"/>
                <a:cs typeface="Calibri"/>
              </a:rPr>
              <a:t>(due to the </a:t>
            </a:r>
            <a:r>
              <a:rPr lang="en-US" sz="1400" b="1" i="1" dirty="0" smtClean="0">
                <a:solidFill>
                  <a:srgbClr val="C8130C"/>
                </a:solidFill>
                <a:latin typeface="Calibri"/>
                <a:cs typeface="Calibri"/>
              </a:rPr>
              <a:t>ampicillin </a:t>
            </a:r>
            <a:r>
              <a:rPr lang="en-US" sz="1400" b="1" i="1" dirty="0">
                <a:solidFill>
                  <a:srgbClr val="C8130C"/>
                </a:solidFill>
                <a:latin typeface="Calibri"/>
                <a:cs typeface="Calibri"/>
              </a:rPr>
              <a:t>resistance gene)</a:t>
            </a:r>
          </a:p>
          <a:p>
            <a:pPr algn="ctr"/>
            <a:r>
              <a:rPr lang="en-US" sz="1400" b="1" i="1" dirty="0">
                <a:solidFill>
                  <a:srgbClr val="C8130C"/>
                </a:solidFill>
                <a:latin typeface="Calibri"/>
                <a:cs typeface="Calibri"/>
              </a:rPr>
              <a:t>They show white color because the </a:t>
            </a:r>
          </a:p>
          <a:p>
            <a:pPr algn="ctr"/>
            <a:r>
              <a:rPr lang="en-US" sz="1400" b="1" i="1" dirty="0">
                <a:solidFill>
                  <a:srgbClr val="C8130C"/>
                </a:solidFill>
                <a:latin typeface="Calibri"/>
                <a:cs typeface="Calibri"/>
              </a:rPr>
              <a:t>inserted gene destroyed the </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a:t>
            </a:r>
          </a:p>
        </p:txBody>
      </p:sp>
      <p:sp>
        <p:nvSpPr>
          <p:cNvPr id="277525" name="Rectangle 21"/>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1 </a:t>
            </a:r>
            <a:r>
              <a:rPr lang="en-GB" sz="3200" b="1">
                <a:solidFill>
                  <a:srgbClr val="333399"/>
                </a:solidFill>
                <a:effectLst>
                  <a:outerShdw blurRad="38100" dist="38100" dir="2700000" algn="tl">
                    <a:srgbClr val="DDDDDD"/>
                  </a:outerShdw>
                </a:effectLst>
                <a:latin typeface="Calibri"/>
                <a:cs typeface="Calibri"/>
              </a:rPr>
              <a:t>model</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9" name="Rectangle 7"/>
          <p:cNvSpPr>
            <a:spLocks noChangeArrowheads="1"/>
          </p:cNvSpPr>
          <p:nvPr/>
        </p:nvSpPr>
        <p:spPr bwMode="auto">
          <a:xfrm>
            <a:off x="5562600" y="49530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79560" name="Rectangle 8"/>
          <p:cNvSpPr>
            <a:spLocks noChangeArrowheads="1"/>
          </p:cNvSpPr>
          <p:nvPr/>
        </p:nvSpPr>
        <p:spPr bwMode="auto">
          <a:xfrm>
            <a:off x="5562600" y="32766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pic>
        <p:nvPicPr>
          <p:cNvPr id="27956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844675"/>
            <a:ext cx="8458200" cy="46323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79562" name="Rectangle 10"/>
          <p:cNvSpPr>
            <a:spLocks noChangeArrowheads="1"/>
          </p:cNvSpPr>
          <p:nvPr/>
        </p:nvSpPr>
        <p:spPr bwMode="auto">
          <a:xfrm>
            <a:off x="5638800" y="3200400"/>
            <a:ext cx="3048000" cy="1447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79563" name="Rectangle 11"/>
          <p:cNvSpPr>
            <a:spLocks noChangeArrowheads="1"/>
          </p:cNvSpPr>
          <p:nvPr/>
        </p:nvSpPr>
        <p:spPr bwMode="auto">
          <a:xfrm>
            <a:off x="5562600" y="4876800"/>
            <a:ext cx="3048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79564" name="Rectangle 12"/>
          <p:cNvSpPr>
            <a:spLocks noChangeArrowheads="1"/>
          </p:cNvSpPr>
          <p:nvPr/>
        </p:nvSpPr>
        <p:spPr bwMode="auto">
          <a:xfrm>
            <a:off x="1295400" y="19812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without </a:t>
            </a:r>
          </a:p>
          <a:p>
            <a:pPr algn="ctr"/>
            <a:r>
              <a:rPr lang="en-US" sz="1500">
                <a:solidFill>
                  <a:schemeClr val="tx1"/>
                </a:solidFill>
                <a:latin typeface="Calibri"/>
                <a:cs typeface="Calibri"/>
              </a:rPr>
              <a:t>gene </a:t>
            </a:r>
          </a:p>
          <a:p>
            <a:pPr algn="ctr"/>
            <a:r>
              <a:rPr lang="en-US" sz="1500">
                <a:solidFill>
                  <a:schemeClr val="tx1"/>
                </a:solidFill>
                <a:latin typeface="Calibri"/>
                <a:cs typeface="Calibri"/>
              </a:rPr>
              <a:t>was</a:t>
            </a:r>
          </a:p>
          <a:p>
            <a:pPr algn="ctr"/>
            <a:r>
              <a:rPr lang="en-US" sz="1500">
                <a:solidFill>
                  <a:schemeClr val="tx1"/>
                </a:solidFill>
                <a:latin typeface="Calibri"/>
                <a:cs typeface="Calibri"/>
              </a:rPr>
              <a:t>taken up</a:t>
            </a:r>
          </a:p>
        </p:txBody>
      </p:sp>
      <p:sp>
        <p:nvSpPr>
          <p:cNvPr id="279565" name="Rectangle 13"/>
          <p:cNvSpPr>
            <a:spLocks noChangeArrowheads="1"/>
          </p:cNvSpPr>
          <p:nvPr/>
        </p:nvSpPr>
        <p:spPr bwMode="auto">
          <a:xfrm>
            <a:off x="1295400" y="32766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Plasmid </a:t>
            </a:r>
          </a:p>
          <a:p>
            <a:pPr algn="ctr"/>
            <a:r>
              <a:rPr lang="en-US" sz="1500">
                <a:solidFill>
                  <a:schemeClr val="tx1"/>
                </a:solidFill>
                <a:latin typeface="Calibri"/>
                <a:cs typeface="Calibri"/>
              </a:rPr>
              <a:t>with </a:t>
            </a:r>
          </a:p>
          <a:p>
            <a:pPr algn="ctr"/>
            <a:r>
              <a:rPr lang="en-US" sz="1500">
                <a:solidFill>
                  <a:schemeClr val="tx1"/>
                </a:solidFill>
                <a:latin typeface="Calibri"/>
                <a:cs typeface="Calibri"/>
              </a:rPr>
              <a:t>gene</a:t>
            </a:r>
          </a:p>
          <a:p>
            <a:pPr algn="ctr"/>
            <a:r>
              <a:rPr lang="en-US" sz="1500">
                <a:solidFill>
                  <a:schemeClr val="tx1"/>
                </a:solidFill>
                <a:latin typeface="Calibri"/>
                <a:cs typeface="Calibri"/>
              </a:rPr>
              <a:t>was </a:t>
            </a:r>
          </a:p>
          <a:p>
            <a:pPr algn="ctr"/>
            <a:r>
              <a:rPr lang="en-US" sz="1500">
                <a:solidFill>
                  <a:schemeClr val="tx1"/>
                </a:solidFill>
                <a:latin typeface="Calibri"/>
                <a:cs typeface="Calibri"/>
              </a:rPr>
              <a:t>taken up</a:t>
            </a:r>
          </a:p>
        </p:txBody>
      </p:sp>
      <p:sp>
        <p:nvSpPr>
          <p:cNvPr id="279566" name="Rectangle 14"/>
          <p:cNvSpPr>
            <a:spLocks noChangeArrowheads="1"/>
          </p:cNvSpPr>
          <p:nvPr/>
        </p:nvSpPr>
        <p:spPr bwMode="auto">
          <a:xfrm>
            <a:off x="1295400" y="4876800"/>
            <a:ext cx="685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500">
                <a:solidFill>
                  <a:schemeClr val="tx1"/>
                </a:solidFill>
                <a:latin typeface="Calibri"/>
                <a:cs typeface="Calibri"/>
              </a:rPr>
              <a:t>Without</a:t>
            </a:r>
          </a:p>
          <a:p>
            <a:pPr algn="ctr"/>
            <a:r>
              <a:rPr lang="en-US" sz="1500">
                <a:solidFill>
                  <a:schemeClr val="tx1"/>
                </a:solidFill>
                <a:latin typeface="Calibri"/>
                <a:cs typeface="Calibri"/>
              </a:rPr>
              <a:t>plasmid</a:t>
            </a:r>
          </a:p>
        </p:txBody>
      </p:sp>
      <p:sp>
        <p:nvSpPr>
          <p:cNvPr id="279567" name="Rectangle 15"/>
          <p:cNvSpPr>
            <a:spLocks noChangeArrowheads="1"/>
          </p:cNvSpPr>
          <p:nvPr/>
        </p:nvSpPr>
        <p:spPr bwMode="auto">
          <a:xfrm>
            <a:off x="4038600" y="19812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79568" name="Rectangle 16"/>
          <p:cNvSpPr>
            <a:spLocks noChangeArrowheads="1"/>
          </p:cNvSpPr>
          <p:nvPr/>
        </p:nvSpPr>
        <p:spPr bwMode="auto">
          <a:xfrm>
            <a:off x="4038600" y="3276600"/>
            <a:ext cx="1447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79569" name="Rectangle 17"/>
          <p:cNvSpPr>
            <a:spLocks noChangeArrowheads="1"/>
          </p:cNvSpPr>
          <p:nvPr/>
        </p:nvSpPr>
        <p:spPr bwMode="auto">
          <a:xfrm>
            <a:off x="4038600" y="4876800"/>
            <a:ext cx="13716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a:t>
            </a:r>
          </a:p>
          <a:p>
            <a:pPr algn="ctr"/>
            <a:r>
              <a:rPr lang="en-US" sz="1600" b="1" i="1">
                <a:solidFill>
                  <a:srgbClr val="C8130C"/>
                </a:solidFill>
                <a:latin typeface="Calibri"/>
                <a:cs typeface="Calibri"/>
              </a:rPr>
              <a:t>dense lawn</a:t>
            </a:r>
          </a:p>
          <a:p>
            <a:pPr algn="ctr"/>
            <a:r>
              <a:rPr lang="en-US" sz="1600" b="1" i="1">
                <a:solidFill>
                  <a:srgbClr val="C8130C"/>
                </a:solidFill>
                <a:latin typeface="Calibri"/>
                <a:cs typeface="Calibri"/>
              </a:rPr>
              <a:t>of bacteria</a:t>
            </a:r>
          </a:p>
        </p:txBody>
      </p:sp>
      <p:sp>
        <p:nvSpPr>
          <p:cNvPr id="279585" name="Rectangle 33"/>
          <p:cNvSpPr>
            <a:spLocks noChangeArrowheads="1"/>
          </p:cNvSpPr>
          <p:nvPr/>
        </p:nvSpPr>
        <p:spPr bwMode="auto">
          <a:xfrm>
            <a:off x="5791200" y="5029200"/>
            <a:ext cx="28956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Normal bacteria are white and </a:t>
            </a:r>
          </a:p>
          <a:p>
            <a:pPr algn="ctr"/>
            <a:r>
              <a:rPr lang="en-US" sz="1400" b="1" i="1" dirty="0">
                <a:solidFill>
                  <a:srgbClr val="C8130C"/>
                </a:solidFill>
                <a:latin typeface="Calibri"/>
                <a:cs typeface="Calibri"/>
              </a:rPr>
              <a:t>Survive. There are so many of </a:t>
            </a:r>
          </a:p>
          <a:p>
            <a:pPr algn="ctr"/>
            <a:r>
              <a:rPr lang="en-US" sz="1400" b="1" i="1" dirty="0">
                <a:solidFill>
                  <a:srgbClr val="C8130C"/>
                </a:solidFill>
                <a:latin typeface="Calibri"/>
                <a:cs typeface="Calibri"/>
              </a:rPr>
              <a:t>them that the colonies grow</a:t>
            </a:r>
          </a:p>
          <a:p>
            <a:pPr algn="ctr"/>
            <a:r>
              <a:rPr lang="en-US" sz="1400" b="1" i="1" dirty="0">
                <a:solidFill>
                  <a:srgbClr val="C8130C"/>
                </a:solidFill>
                <a:latin typeface="Calibri"/>
                <a:cs typeface="Calibri"/>
              </a:rPr>
              <a:t>together and form a dense lawn</a:t>
            </a:r>
          </a:p>
        </p:txBody>
      </p:sp>
      <p:sp>
        <p:nvSpPr>
          <p:cNvPr id="279587" name="Rectangle 35"/>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dirty="0">
                <a:solidFill>
                  <a:srgbClr val="333399"/>
                </a:solidFill>
                <a:effectLst>
                  <a:outerShdw blurRad="38100" dist="38100" dir="2700000" algn="tl">
                    <a:srgbClr val="DDDDDD"/>
                  </a:outerShdw>
                </a:effectLst>
                <a:latin typeface="Calibri"/>
                <a:cs typeface="Calibri"/>
              </a:rPr>
              <a:t>Analysis – </a:t>
            </a:r>
            <a:r>
              <a:rPr lang="de-DE" sz="3200" b="1" dirty="0" err="1">
                <a:solidFill>
                  <a:srgbClr val="333399"/>
                </a:solidFill>
                <a:effectLst>
                  <a:outerShdw blurRad="38100" dist="38100" dir="2700000" algn="tl">
                    <a:srgbClr val="DDDDDD"/>
                  </a:outerShdw>
                </a:effectLst>
                <a:latin typeface="Calibri"/>
                <a:cs typeface="Calibri"/>
              </a:rPr>
              <a:t>table</a:t>
            </a:r>
            <a:r>
              <a:rPr lang="de-DE" sz="3200" b="1" dirty="0">
                <a:solidFill>
                  <a:srgbClr val="333399"/>
                </a:solidFill>
                <a:effectLst>
                  <a:outerShdw blurRad="38100" dist="38100" dir="2700000" algn="tl">
                    <a:srgbClr val="DDDDDD"/>
                  </a:outerShdw>
                </a:effectLst>
                <a:latin typeface="Calibri"/>
                <a:cs typeface="Calibri"/>
              </a:rPr>
              <a:t> 1 </a:t>
            </a:r>
            <a:r>
              <a:rPr lang="en-GB" sz="3200" b="1" dirty="0">
                <a:solidFill>
                  <a:srgbClr val="333399"/>
                </a:solidFill>
                <a:effectLst>
                  <a:outerShdw blurRad="38100" dist="38100" dir="2700000" algn="tl">
                    <a:srgbClr val="DDDDDD"/>
                  </a:outerShdw>
                </a:effectLst>
                <a:latin typeface="Calibri"/>
                <a:cs typeface="Calibri"/>
              </a:rPr>
              <a:t>model</a:t>
            </a:r>
          </a:p>
        </p:txBody>
      </p:sp>
      <p:sp>
        <p:nvSpPr>
          <p:cNvPr id="17" name="Rectangle 18"/>
          <p:cNvSpPr>
            <a:spLocks noChangeArrowheads="1"/>
          </p:cNvSpPr>
          <p:nvPr/>
        </p:nvSpPr>
        <p:spPr bwMode="auto">
          <a:xfrm>
            <a:off x="5592812" y="1981200"/>
            <a:ext cx="2971800" cy="1143000"/>
          </a:xfrm>
          <a:prstGeom prst="rect">
            <a:avLst/>
          </a:prstGeom>
          <a:solidFill>
            <a:srgbClr val="FFFFFF"/>
          </a:solidFill>
          <a:ln>
            <a:noFill/>
          </a:ln>
          <a:effectLst/>
          <a:extLst/>
        </p:spPr>
        <p:txBody>
          <a:bodyPr wrap="none" anchor="ctr"/>
          <a:lstStyle/>
          <a:p>
            <a:r>
              <a:rPr lang="en-US" sz="1400" b="1" i="1" dirty="0">
                <a:solidFill>
                  <a:srgbClr val="C8130C"/>
                </a:solidFill>
                <a:latin typeface="Calibri"/>
                <a:cs typeface="Calibri"/>
              </a:rPr>
              <a:t>Only bacteria with plasmid survive </a:t>
            </a:r>
          </a:p>
          <a:p>
            <a:r>
              <a:rPr lang="en-US" sz="1400" b="1" i="1" dirty="0">
                <a:solidFill>
                  <a:srgbClr val="C8130C"/>
                </a:solidFill>
                <a:latin typeface="Calibri"/>
                <a:cs typeface="Calibri"/>
              </a:rPr>
              <a:t>(due to the </a:t>
            </a:r>
            <a:r>
              <a:rPr lang="en-US" sz="1400" b="1" i="1" dirty="0" smtClean="0">
                <a:solidFill>
                  <a:srgbClr val="C8130C"/>
                </a:solidFill>
                <a:latin typeface="Calibri"/>
                <a:cs typeface="Calibri"/>
              </a:rPr>
              <a:t>ampicillin </a:t>
            </a:r>
            <a:r>
              <a:rPr lang="en-US" sz="1400" b="1" i="1" dirty="0">
                <a:solidFill>
                  <a:srgbClr val="C8130C"/>
                </a:solidFill>
                <a:latin typeface="Calibri"/>
                <a:cs typeface="Calibri"/>
              </a:rPr>
              <a:t>resistance </a:t>
            </a:r>
            <a:endParaRPr lang="en-US" sz="1400" b="1" i="1" dirty="0" smtClean="0">
              <a:solidFill>
                <a:srgbClr val="C8130C"/>
              </a:solidFill>
              <a:latin typeface="Calibri"/>
              <a:cs typeface="Calibri"/>
            </a:endParaRPr>
          </a:p>
          <a:p>
            <a:r>
              <a:rPr lang="en-US" sz="1400" b="1" i="1" dirty="0" smtClean="0">
                <a:solidFill>
                  <a:srgbClr val="C8130C"/>
                </a:solidFill>
                <a:latin typeface="Calibri"/>
                <a:cs typeface="Calibri"/>
              </a:rPr>
              <a:t>gene</a:t>
            </a:r>
            <a:r>
              <a:rPr lang="en-US" sz="1400" b="1" i="1" dirty="0">
                <a:solidFill>
                  <a:srgbClr val="C8130C"/>
                </a:solidFill>
                <a:latin typeface="Calibri"/>
                <a:cs typeface="Calibri"/>
              </a:rPr>
              <a:t>)</a:t>
            </a:r>
          </a:p>
          <a:p>
            <a:r>
              <a:rPr lang="en-US" sz="1400" b="1" i="1" dirty="0">
                <a:solidFill>
                  <a:srgbClr val="C8130C"/>
                </a:solidFill>
                <a:latin typeface="Calibri"/>
                <a:cs typeface="Calibri"/>
              </a:rPr>
              <a:t>They show blue color due to the </a:t>
            </a:r>
          </a:p>
          <a:p>
            <a:r>
              <a:rPr lang="en-US" sz="1400" b="1" i="1" dirty="0">
                <a:solidFill>
                  <a:srgbClr val="C8130C"/>
                </a:solidFill>
                <a:latin typeface="Calibri"/>
                <a:cs typeface="Calibri"/>
              </a:rPr>
              <a:t>intact </a:t>
            </a:r>
            <a:r>
              <a:rPr lang="en-US" sz="1400" b="1" i="1" dirty="0" err="1">
                <a:solidFill>
                  <a:srgbClr val="C8130C"/>
                </a:solidFill>
                <a:latin typeface="Calibri"/>
                <a:cs typeface="Calibri"/>
              </a:rPr>
              <a:t>lacZ</a:t>
            </a:r>
            <a:r>
              <a:rPr lang="en-US" sz="1400" b="1" i="1" dirty="0">
                <a:solidFill>
                  <a:srgbClr val="C8130C"/>
                </a:solidFill>
                <a:latin typeface="Calibri"/>
                <a:cs typeface="Calibri"/>
              </a:rPr>
              <a:t> gene</a:t>
            </a:r>
          </a:p>
        </p:txBody>
      </p:sp>
      <p:sp>
        <p:nvSpPr>
          <p:cNvPr id="18" name="Rectangle 19"/>
          <p:cNvSpPr>
            <a:spLocks noChangeArrowheads="1"/>
          </p:cNvSpPr>
          <p:nvPr/>
        </p:nvSpPr>
        <p:spPr bwMode="auto">
          <a:xfrm>
            <a:off x="5560640" y="3352800"/>
            <a:ext cx="3115816"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sz="1400" b="1" i="1" dirty="0">
                <a:solidFill>
                  <a:srgbClr val="C8130C"/>
                </a:solidFill>
                <a:latin typeface="Calibri"/>
                <a:cs typeface="Calibri"/>
              </a:rPr>
              <a:t>Only bacteria with plasmid survive </a:t>
            </a:r>
          </a:p>
          <a:p>
            <a:r>
              <a:rPr lang="en-US" sz="1400" b="1" i="1" dirty="0">
                <a:solidFill>
                  <a:srgbClr val="C8130C"/>
                </a:solidFill>
                <a:latin typeface="Calibri"/>
                <a:cs typeface="Calibri"/>
              </a:rPr>
              <a:t>(due to the </a:t>
            </a:r>
            <a:r>
              <a:rPr lang="en-US" sz="1400" b="1" i="1" dirty="0" smtClean="0">
                <a:solidFill>
                  <a:srgbClr val="C8130C"/>
                </a:solidFill>
                <a:latin typeface="Calibri"/>
                <a:cs typeface="Calibri"/>
              </a:rPr>
              <a:t>ampicillin </a:t>
            </a:r>
            <a:r>
              <a:rPr lang="en-US" sz="1400" b="1" i="1" dirty="0">
                <a:solidFill>
                  <a:srgbClr val="C8130C"/>
                </a:solidFill>
                <a:latin typeface="Calibri"/>
                <a:cs typeface="Calibri"/>
              </a:rPr>
              <a:t>resistance </a:t>
            </a:r>
            <a:endParaRPr lang="en-US" sz="1400" b="1" i="1" dirty="0" smtClean="0">
              <a:solidFill>
                <a:srgbClr val="C8130C"/>
              </a:solidFill>
              <a:latin typeface="Calibri"/>
              <a:cs typeface="Calibri"/>
            </a:endParaRPr>
          </a:p>
          <a:p>
            <a:r>
              <a:rPr lang="en-US" sz="1400" b="1" i="1" dirty="0" smtClean="0">
                <a:solidFill>
                  <a:srgbClr val="C8130C"/>
                </a:solidFill>
                <a:latin typeface="Calibri"/>
                <a:cs typeface="Calibri"/>
              </a:rPr>
              <a:t>gene</a:t>
            </a:r>
            <a:r>
              <a:rPr lang="en-US" sz="1400" b="1" i="1" dirty="0">
                <a:solidFill>
                  <a:srgbClr val="C8130C"/>
                </a:solidFill>
                <a:latin typeface="Calibri"/>
                <a:cs typeface="Calibri"/>
              </a:rPr>
              <a:t>)</a:t>
            </a:r>
          </a:p>
          <a:p>
            <a:r>
              <a:rPr lang="en-US" sz="1400" b="1" i="1" dirty="0">
                <a:solidFill>
                  <a:srgbClr val="C8130C"/>
                </a:solidFill>
                <a:latin typeface="Calibri"/>
                <a:cs typeface="Calibri"/>
              </a:rPr>
              <a:t>They show white color because the </a:t>
            </a:r>
          </a:p>
          <a:p>
            <a:r>
              <a:rPr lang="en-US" sz="1400" b="1" i="1" dirty="0">
                <a:solidFill>
                  <a:srgbClr val="C8130C"/>
                </a:solidFill>
                <a:latin typeface="Calibri"/>
                <a:cs typeface="Calibri"/>
              </a:rPr>
              <a:t>inserted gene destroyed the </a:t>
            </a:r>
          </a:p>
          <a:p>
            <a:r>
              <a:rPr lang="en-US" sz="1400" b="1" i="1" dirty="0" err="1">
                <a:solidFill>
                  <a:srgbClr val="C8130C"/>
                </a:solidFill>
                <a:latin typeface="Calibri"/>
                <a:cs typeface="Calibri"/>
              </a:rPr>
              <a:t>lacZ</a:t>
            </a:r>
            <a:r>
              <a:rPr lang="en-US" sz="1400" b="1" i="1" dirty="0">
                <a:solidFill>
                  <a:srgbClr val="C8130C"/>
                </a:solidFill>
                <a:latin typeface="Calibri"/>
                <a:cs typeface="Calibri"/>
              </a:rPr>
              <a:t> gene</a:t>
            </a:r>
          </a:p>
        </p:txBody>
      </p:sp>
      <p:sp>
        <p:nvSpPr>
          <p:cNvPr id="19" name="Rectangle 18"/>
          <p:cNvSpPr>
            <a:spLocks noChangeArrowheads="1"/>
          </p:cNvSpPr>
          <p:nvPr/>
        </p:nvSpPr>
        <p:spPr bwMode="auto">
          <a:xfrm>
            <a:off x="5580112" y="1981200"/>
            <a:ext cx="2971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Only bacteria with plasmid survive </a:t>
            </a:r>
          </a:p>
          <a:p>
            <a:pPr algn="ctr"/>
            <a:r>
              <a:rPr lang="en-US" sz="1400" b="1" i="1" dirty="0">
                <a:solidFill>
                  <a:srgbClr val="C8130C"/>
                </a:solidFill>
                <a:latin typeface="Calibri"/>
                <a:cs typeface="Calibri"/>
              </a:rPr>
              <a:t>(due to the </a:t>
            </a:r>
            <a:r>
              <a:rPr lang="en-US" sz="1400" b="1" i="1" dirty="0" smtClean="0">
                <a:solidFill>
                  <a:srgbClr val="C8130C"/>
                </a:solidFill>
                <a:latin typeface="Calibri"/>
                <a:cs typeface="Calibri"/>
              </a:rPr>
              <a:t>ampicillin </a:t>
            </a:r>
            <a:r>
              <a:rPr lang="en-US" sz="1400" b="1" i="1" dirty="0">
                <a:solidFill>
                  <a:srgbClr val="C8130C"/>
                </a:solidFill>
                <a:latin typeface="Calibri"/>
                <a:cs typeface="Calibri"/>
              </a:rPr>
              <a:t>resistance gene)</a:t>
            </a:r>
          </a:p>
          <a:p>
            <a:pPr algn="ctr"/>
            <a:r>
              <a:rPr lang="en-US" sz="1400" b="1" i="1" dirty="0">
                <a:solidFill>
                  <a:srgbClr val="C8130C"/>
                </a:solidFill>
                <a:latin typeface="Calibri"/>
                <a:cs typeface="Calibri"/>
              </a:rPr>
              <a:t>They show blue color due to the </a:t>
            </a:r>
          </a:p>
          <a:p>
            <a:pPr algn="ctr"/>
            <a:r>
              <a:rPr lang="en-US" sz="1400" b="1" i="1" dirty="0">
                <a:solidFill>
                  <a:srgbClr val="C8130C"/>
                </a:solidFill>
                <a:latin typeface="Calibri"/>
                <a:cs typeface="Calibri"/>
              </a:rPr>
              <a:t>intact </a:t>
            </a:r>
            <a:r>
              <a:rPr lang="en-US" sz="1400" b="1" i="1" dirty="0" err="1">
                <a:solidFill>
                  <a:srgbClr val="C8130C"/>
                </a:solidFill>
                <a:latin typeface="Calibri"/>
                <a:cs typeface="Calibri"/>
              </a:rPr>
              <a:t>lacZ</a:t>
            </a:r>
            <a:r>
              <a:rPr lang="en-US" sz="1400" b="1" i="1" dirty="0">
                <a:solidFill>
                  <a:srgbClr val="C8130C"/>
                </a:solidFill>
                <a:latin typeface="Calibri"/>
                <a:cs typeface="Calibri"/>
              </a:rPr>
              <a:t> gene</a:t>
            </a:r>
          </a:p>
        </p:txBody>
      </p:sp>
      <p:sp>
        <p:nvSpPr>
          <p:cNvPr id="20" name="Rectangle 19"/>
          <p:cNvSpPr>
            <a:spLocks noChangeArrowheads="1"/>
          </p:cNvSpPr>
          <p:nvPr/>
        </p:nvSpPr>
        <p:spPr bwMode="auto">
          <a:xfrm>
            <a:off x="5599584" y="3366120"/>
            <a:ext cx="29718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Only bacteria with plasmid survive </a:t>
            </a:r>
          </a:p>
          <a:p>
            <a:pPr algn="ctr"/>
            <a:r>
              <a:rPr lang="en-US" sz="1400" b="1" i="1" dirty="0">
                <a:solidFill>
                  <a:srgbClr val="C8130C"/>
                </a:solidFill>
                <a:latin typeface="Calibri"/>
                <a:cs typeface="Calibri"/>
              </a:rPr>
              <a:t>(due to the </a:t>
            </a:r>
            <a:r>
              <a:rPr lang="en-US" sz="1400" b="1" i="1" dirty="0" smtClean="0">
                <a:solidFill>
                  <a:srgbClr val="C8130C"/>
                </a:solidFill>
                <a:latin typeface="Calibri"/>
                <a:cs typeface="Calibri"/>
              </a:rPr>
              <a:t>ampicillin </a:t>
            </a:r>
            <a:r>
              <a:rPr lang="en-US" sz="1400" b="1" i="1" dirty="0">
                <a:solidFill>
                  <a:srgbClr val="C8130C"/>
                </a:solidFill>
                <a:latin typeface="Calibri"/>
                <a:cs typeface="Calibri"/>
              </a:rPr>
              <a:t>resistance gene)</a:t>
            </a:r>
          </a:p>
          <a:p>
            <a:pPr algn="ctr"/>
            <a:r>
              <a:rPr lang="en-US" sz="1400" b="1" i="1" dirty="0">
                <a:solidFill>
                  <a:srgbClr val="C8130C"/>
                </a:solidFill>
                <a:latin typeface="Calibri"/>
                <a:cs typeface="Calibri"/>
              </a:rPr>
              <a:t>They show white color because the </a:t>
            </a:r>
          </a:p>
          <a:p>
            <a:pPr algn="ctr"/>
            <a:r>
              <a:rPr lang="en-US" sz="1400" b="1" i="1" dirty="0">
                <a:solidFill>
                  <a:srgbClr val="C8130C"/>
                </a:solidFill>
                <a:latin typeface="Calibri"/>
                <a:cs typeface="Calibri"/>
              </a:rPr>
              <a:t>inserted gene destroyed the </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685800" y="6096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2: </a:t>
            </a:r>
            <a:r>
              <a:rPr lang="en-GB" sz="3200" b="1">
                <a:solidFill>
                  <a:srgbClr val="333399"/>
                </a:solidFill>
                <a:effectLst>
                  <a:outerShdw blurRad="38100" dist="38100" dir="2700000" algn="tl">
                    <a:srgbClr val="DDDDDD"/>
                  </a:outerShdw>
                </a:effectLst>
                <a:latin typeface="Calibri"/>
                <a:cs typeface="Calibri"/>
              </a:rPr>
              <a:t>results</a:t>
            </a:r>
          </a:p>
        </p:txBody>
      </p:sp>
      <p:pic>
        <p:nvPicPr>
          <p:cNvPr id="295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43050"/>
            <a:ext cx="7915275" cy="5162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95940" name="Rectangle 4"/>
          <p:cNvSpPr>
            <a:spLocks noChangeArrowheads="1"/>
          </p:cNvSpPr>
          <p:nvPr/>
        </p:nvSpPr>
        <p:spPr bwMode="auto">
          <a:xfrm>
            <a:off x="4800600" y="26670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95941" name="Rectangle 5"/>
          <p:cNvSpPr>
            <a:spLocks noChangeArrowheads="1"/>
          </p:cNvSpPr>
          <p:nvPr/>
        </p:nvSpPr>
        <p:spPr bwMode="auto">
          <a:xfrm>
            <a:off x="4800600" y="49530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95942" name="Rectangle 6"/>
          <p:cNvSpPr>
            <a:spLocks noChangeArrowheads="1"/>
          </p:cNvSpPr>
          <p:nvPr/>
        </p:nvSpPr>
        <p:spPr bwMode="auto">
          <a:xfrm>
            <a:off x="4800600" y="57912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95943" name="Rectangle 7"/>
          <p:cNvSpPr>
            <a:spLocks noChangeArrowheads="1"/>
          </p:cNvSpPr>
          <p:nvPr/>
        </p:nvSpPr>
        <p:spPr bwMode="auto">
          <a:xfrm>
            <a:off x="4800600" y="4419600"/>
            <a:ext cx="37338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95944" name="Rectangle 8"/>
          <p:cNvSpPr>
            <a:spLocks noChangeArrowheads="1"/>
          </p:cNvSpPr>
          <p:nvPr/>
        </p:nvSpPr>
        <p:spPr bwMode="auto">
          <a:xfrm>
            <a:off x="4800600" y="35814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95945" name="Rectangle 9"/>
          <p:cNvSpPr>
            <a:spLocks noChangeArrowheads="1"/>
          </p:cNvSpPr>
          <p:nvPr/>
        </p:nvSpPr>
        <p:spPr bwMode="auto">
          <a:xfrm>
            <a:off x="1600200" y="27432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95946" name="Rectangle 10"/>
          <p:cNvSpPr>
            <a:spLocks noChangeArrowheads="1"/>
          </p:cNvSpPr>
          <p:nvPr/>
        </p:nvSpPr>
        <p:spPr bwMode="auto">
          <a:xfrm>
            <a:off x="1600200" y="35814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95947" name="Rectangle 11"/>
          <p:cNvSpPr>
            <a:spLocks noChangeArrowheads="1"/>
          </p:cNvSpPr>
          <p:nvPr/>
        </p:nvSpPr>
        <p:spPr bwMode="auto">
          <a:xfrm>
            <a:off x="1600200" y="4419600"/>
            <a:ext cx="1905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and white colonies</a:t>
            </a:r>
          </a:p>
        </p:txBody>
      </p:sp>
      <p:sp>
        <p:nvSpPr>
          <p:cNvPr id="295948" name="Rectangle 12"/>
          <p:cNvSpPr>
            <a:spLocks noChangeArrowheads="1"/>
          </p:cNvSpPr>
          <p:nvPr/>
        </p:nvSpPr>
        <p:spPr bwMode="auto">
          <a:xfrm>
            <a:off x="1752600" y="2895600"/>
            <a:ext cx="1828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blue colonies</a:t>
            </a:r>
          </a:p>
        </p:txBody>
      </p:sp>
      <p:sp>
        <p:nvSpPr>
          <p:cNvPr id="295949" name="Rectangle 13"/>
          <p:cNvSpPr>
            <a:spLocks noChangeArrowheads="1"/>
          </p:cNvSpPr>
          <p:nvPr/>
        </p:nvSpPr>
        <p:spPr bwMode="auto">
          <a:xfrm>
            <a:off x="1676400" y="49530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nothing</a:t>
            </a:r>
          </a:p>
        </p:txBody>
      </p:sp>
      <p:sp>
        <p:nvSpPr>
          <p:cNvPr id="295950" name="Rectangle 14"/>
          <p:cNvSpPr>
            <a:spLocks noChangeArrowheads="1"/>
          </p:cNvSpPr>
          <p:nvPr/>
        </p:nvSpPr>
        <p:spPr bwMode="auto">
          <a:xfrm>
            <a:off x="1600200" y="5791200"/>
            <a:ext cx="19050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lawn</a:t>
            </a:r>
          </a:p>
        </p:txBody>
      </p:sp>
      <p:sp>
        <p:nvSpPr>
          <p:cNvPr id="2" name="Textfeld 1"/>
          <p:cNvSpPr txBox="1"/>
          <p:nvPr/>
        </p:nvSpPr>
        <p:spPr>
          <a:xfrm>
            <a:off x="819076" y="1649720"/>
            <a:ext cx="658241"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plate</a:t>
            </a:r>
            <a:endParaRPr lang="de-DE" sz="1600" i="1" dirty="0">
              <a:solidFill>
                <a:schemeClr val="tx1"/>
              </a:solidFill>
              <a:latin typeface="Calibri"/>
              <a:cs typeface="Calibri"/>
            </a:endParaRPr>
          </a:p>
        </p:txBody>
      </p:sp>
      <p:sp>
        <p:nvSpPr>
          <p:cNvPr id="16" name="Textfeld 15"/>
          <p:cNvSpPr txBox="1"/>
          <p:nvPr/>
        </p:nvSpPr>
        <p:spPr>
          <a:xfrm>
            <a:off x="1537495" y="1658104"/>
            <a:ext cx="2040730"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color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and</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appearance</a:t>
            </a:r>
            <a:endParaRPr lang="de-DE" sz="1600" i="1" dirty="0" smtClean="0">
              <a:solidFill>
                <a:schemeClr val="tx1"/>
              </a:solidFill>
              <a:latin typeface="Calibri"/>
              <a:cs typeface="Calibri"/>
            </a:endParaRPr>
          </a:p>
        </p:txBody>
      </p:sp>
      <p:sp>
        <p:nvSpPr>
          <p:cNvPr id="17" name="Textfeld 16"/>
          <p:cNvSpPr txBox="1"/>
          <p:nvPr/>
        </p:nvSpPr>
        <p:spPr>
          <a:xfrm>
            <a:off x="3635896" y="1645692"/>
            <a:ext cx="1080120" cy="761234"/>
          </a:xfrm>
          <a:prstGeom prst="rect">
            <a:avLst/>
          </a:prstGeom>
          <a:solidFill>
            <a:srgbClr val="B3B3B3"/>
          </a:solidFill>
          <a:ln>
            <a:noFill/>
          </a:ln>
        </p:spPr>
        <p:txBody>
          <a:bodyPr wrap="square" rtlCol="0">
            <a:spAutoFit/>
          </a:bodyPr>
          <a:lstStyle/>
          <a:p>
            <a:r>
              <a:rPr lang="de-DE" sz="1600" i="1" dirty="0" err="1" smtClean="0">
                <a:solidFill>
                  <a:schemeClr val="tx1"/>
                </a:solidFill>
                <a:latin typeface="Calibri"/>
                <a:cs typeface="Calibri"/>
              </a:rPr>
              <a:t>number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of</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colonies</a:t>
            </a:r>
            <a:r>
              <a:rPr lang="de-DE" sz="1600" i="1" dirty="0" smtClean="0">
                <a:solidFill>
                  <a:schemeClr val="tx1"/>
                </a:solidFill>
                <a:latin typeface="Calibri"/>
                <a:cs typeface="Calibri"/>
              </a:rPr>
              <a:t> per </a:t>
            </a:r>
            <a:r>
              <a:rPr lang="de-DE" sz="1600" i="1" dirty="0" err="1" smtClean="0">
                <a:solidFill>
                  <a:schemeClr val="tx1"/>
                </a:solidFill>
                <a:latin typeface="Calibri"/>
                <a:cs typeface="Calibri"/>
              </a:rPr>
              <a:t>plate</a:t>
            </a:r>
            <a:endParaRPr lang="de-DE" sz="1600" i="1" dirty="0" smtClean="0">
              <a:solidFill>
                <a:schemeClr val="tx1"/>
              </a:solidFill>
              <a:latin typeface="Calibri"/>
              <a:cs typeface="Calibri"/>
            </a:endParaRPr>
          </a:p>
        </p:txBody>
      </p:sp>
      <p:sp>
        <p:nvSpPr>
          <p:cNvPr id="18" name="Textfeld 17"/>
          <p:cNvSpPr txBox="1"/>
          <p:nvPr/>
        </p:nvSpPr>
        <p:spPr>
          <a:xfrm>
            <a:off x="5627006" y="1650008"/>
            <a:ext cx="2159954" cy="318036"/>
          </a:xfrm>
          <a:prstGeom prst="rect">
            <a:avLst/>
          </a:prstGeom>
          <a:solidFill>
            <a:srgbClr val="B3B3B3"/>
          </a:solidFill>
          <a:ln>
            <a:noFill/>
          </a:ln>
        </p:spPr>
        <p:txBody>
          <a:bodyPr wrap="none" rtlCol="0">
            <a:spAutoFit/>
          </a:bodyPr>
          <a:lstStyle/>
          <a:p>
            <a:r>
              <a:rPr lang="de-DE" sz="1600" i="1" dirty="0" smtClean="0">
                <a:solidFill>
                  <a:schemeClr val="tx1"/>
                </a:solidFill>
                <a:latin typeface="Calibri"/>
                <a:cs typeface="Calibri"/>
              </a:rPr>
              <a:t>Interpretation/</a:t>
            </a:r>
            <a:r>
              <a:rPr lang="de-DE" sz="1600" i="1" dirty="0" err="1" smtClean="0">
                <a:solidFill>
                  <a:schemeClr val="tx1"/>
                </a:solidFill>
                <a:latin typeface="Calibri"/>
                <a:cs typeface="Calibri"/>
              </a:rPr>
              <a:t>remarks</a:t>
            </a:r>
            <a:endParaRPr lang="de-DE" sz="1600" i="1" dirty="0" smtClean="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43050"/>
            <a:ext cx="7915275" cy="5162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85701" name="Rectangle 5"/>
          <p:cNvSpPr>
            <a:spLocks noChangeArrowheads="1"/>
          </p:cNvSpPr>
          <p:nvPr/>
        </p:nvSpPr>
        <p:spPr bwMode="auto">
          <a:xfrm>
            <a:off x="4800600" y="35814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5702" name="Rectangle 6"/>
          <p:cNvSpPr>
            <a:spLocks noChangeArrowheads="1"/>
          </p:cNvSpPr>
          <p:nvPr/>
        </p:nvSpPr>
        <p:spPr bwMode="auto">
          <a:xfrm>
            <a:off x="4800600" y="49530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5703" name="Rectangle 7"/>
          <p:cNvSpPr>
            <a:spLocks noChangeArrowheads="1"/>
          </p:cNvSpPr>
          <p:nvPr/>
        </p:nvSpPr>
        <p:spPr bwMode="auto">
          <a:xfrm>
            <a:off x="4800600" y="57912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5704" name="Rectangle 8"/>
          <p:cNvSpPr>
            <a:spLocks noChangeArrowheads="1"/>
          </p:cNvSpPr>
          <p:nvPr/>
        </p:nvSpPr>
        <p:spPr bwMode="auto">
          <a:xfrm>
            <a:off x="4800600" y="4419600"/>
            <a:ext cx="37338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5705" name="Rectangle 9"/>
          <p:cNvSpPr>
            <a:spLocks noChangeArrowheads="1"/>
          </p:cNvSpPr>
          <p:nvPr/>
        </p:nvSpPr>
        <p:spPr bwMode="auto">
          <a:xfrm>
            <a:off x="1600200" y="27432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85706" name="Rectangle 10"/>
          <p:cNvSpPr>
            <a:spLocks noChangeArrowheads="1"/>
          </p:cNvSpPr>
          <p:nvPr/>
        </p:nvSpPr>
        <p:spPr bwMode="auto">
          <a:xfrm>
            <a:off x="1600200" y="35814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85707" name="Rectangle 11"/>
          <p:cNvSpPr>
            <a:spLocks noChangeArrowheads="1"/>
          </p:cNvSpPr>
          <p:nvPr/>
        </p:nvSpPr>
        <p:spPr bwMode="auto">
          <a:xfrm>
            <a:off x="1600200" y="4419600"/>
            <a:ext cx="1905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and white colonies</a:t>
            </a:r>
          </a:p>
        </p:txBody>
      </p:sp>
      <p:sp>
        <p:nvSpPr>
          <p:cNvPr id="285708" name="Rectangle 12"/>
          <p:cNvSpPr>
            <a:spLocks noChangeArrowheads="1"/>
          </p:cNvSpPr>
          <p:nvPr/>
        </p:nvSpPr>
        <p:spPr bwMode="auto">
          <a:xfrm>
            <a:off x="1752600" y="2819400"/>
            <a:ext cx="1828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85709" name="Rectangle 13"/>
          <p:cNvSpPr>
            <a:spLocks noChangeArrowheads="1"/>
          </p:cNvSpPr>
          <p:nvPr/>
        </p:nvSpPr>
        <p:spPr bwMode="auto">
          <a:xfrm>
            <a:off x="1676400" y="49530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nothing</a:t>
            </a:r>
          </a:p>
        </p:txBody>
      </p:sp>
      <p:sp>
        <p:nvSpPr>
          <p:cNvPr id="285710" name="Rectangle 14"/>
          <p:cNvSpPr>
            <a:spLocks noChangeArrowheads="1"/>
          </p:cNvSpPr>
          <p:nvPr/>
        </p:nvSpPr>
        <p:spPr bwMode="auto">
          <a:xfrm>
            <a:off x="1600200" y="5791200"/>
            <a:ext cx="19050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lawn</a:t>
            </a:r>
          </a:p>
        </p:txBody>
      </p:sp>
      <p:sp>
        <p:nvSpPr>
          <p:cNvPr id="285711" name="Rectangle 15"/>
          <p:cNvSpPr>
            <a:spLocks noChangeArrowheads="1"/>
          </p:cNvSpPr>
          <p:nvPr/>
        </p:nvSpPr>
        <p:spPr bwMode="auto">
          <a:xfrm>
            <a:off x="4800600" y="2743200"/>
            <a:ext cx="3733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Plasmid </a:t>
            </a:r>
            <a:r>
              <a:rPr lang="en-US" sz="1400" b="1" i="1" dirty="0" err="1">
                <a:solidFill>
                  <a:srgbClr val="C8130C"/>
                </a:solidFill>
                <a:latin typeface="Calibri"/>
                <a:cs typeface="Calibri"/>
              </a:rPr>
              <a:t>wihtout</a:t>
            </a:r>
            <a:r>
              <a:rPr lang="en-US" sz="1400" b="1" i="1" dirty="0">
                <a:solidFill>
                  <a:srgbClr val="C8130C"/>
                </a:solidFill>
                <a:latin typeface="Calibri"/>
                <a:cs typeface="Calibri"/>
              </a:rPr>
              <a:t> gene was taken up</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 is intact</a:t>
            </a:r>
          </a:p>
        </p:txBody>
      </p:sp>
      <p:sp>
        <p:nvSpPr>
          <p:cNvPr id="285713" name="Rectangle 17"/>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2: </a:t>
            </a:r>
            <a:r>
              <a:rPr lang="en-GB" sz="3200" b="1">
                <a:solidFill>
                  <a:srgbClr val="333399"/>
                </a:solidFill>
                <a:effectLst>
                  <a:outerShdw blurRad="38100" dist="38100" dir="2700000" algn="tl">
                    <a:srgbClr val="DDDDDD"/>
                  </a:outerShdw>
                </a:effectLst>
                <a:latin typeface="Calibri"/>
                <a:cs typeface="Calibri"/>
              </a:rPr>
              <a:t>results</a:t>
            </a:r>
          </a:p>
        </p:txBody>
      </p:sp>
      <p:sp>
        <p:nvSpPr>
          <p:cNvPr id="15" name="Textfeld 14"/>
          <p:cNvSpPr txBox="1"/>
          <p:nvPr/>
        </p:nvSpPr>
        <p:spPr>
          <a:xfrm>
            <a:off x="819076" y="1649720"/>
            <a:ext cx="658241"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plate</a:t>
            </a:r>
            <a:endParaRPr lang="de-DE" sz="1600" i="1" dirty="0">
              <a:solidFill>
                <a:schemeClr val="tx1"/>
              </a:solidFill>
              <a:latin typeface="Calibri"/>
              <a:cs typeface="Calibri"/>
            </a:endParaRPr>
          </a:p>
        </p:txBody>
      </p:sp>
      <p:sp>
        <p:nvSpPr>
          <p:cNvPr id="16" name="Textfeld 15"/>
          <p:cNvSpPr txBox="1"/>
          <p:nvPr/>
        </p:nvSpPr>
        <p:spPr>
          <a:xfrm>
            <a:off x="1537495" y="1658104"/>
            <a:ext cx="2040730"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color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and</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appearance</a:t>
            </a:r>
            <a:endParaRPr lang="de-DE" sz="1600" i="1" dirty="0" smtClean="0">
              <a:solidFill>
                <a:schemeClr val="tx1"/>
              </a:solidFill>
              <a:latin typeface="Calibri"/>
              <a:cs typeface="Calibri"/>
            </a:endParaRPr>
          </a:p>
        </p:txBody>
      </p:sp>
      <p:sp>
        <p:nvSpPr>
          <p:cNvPr id="17" name="Textfeld 16"/>
          <p:cNvSpPr txBox="1"/>
          <p:nvPr/>
        </p:nvSpPr>
        <p:spPr>
          <a:xfrm>
            <a:off x="3635896" y="1645692"/>
            <a:ext cx="1080120" cy="761234"/>
          </a:xfrm>
          <a:prstGeom prst="rect">
            <a:avLst/>
          </a:prstGeom>
          <a:solidFill>
            <a:srgbClr val="B3B3B3"/>
          </a:solidFill>
          <a:ln>
            <a:noFill/>
          </a:ln>
        </p:spPr>
        <p:txBody>
          <a:bodyPr wrap="square" rtlCol="0">
            <a:spAutoFit/>
          </a:bodyPr>
          <a:lstStyle/>
          <a:p>
            <a:r>
              <a:rPr lang="de-DE" sz="1600" i="1" dirty="0" err="1" smtClean="0">
                <a:solidFill>
                  <a:schemeClr val="tx1"/>
                </a:solidFill>
                <a:latin typeface="Calibri"/>
                <a:cs typeface="Calibri"/>
              </a:rPr>
              <a:t>number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of</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colonies</a:t>
            </a:r>
            <a:r>
              <a:rPr lang="de-DE" sz="1600" i="1" dirty="0" smtClean="0">
                <a:solidFill>
                  <a:schemeClr val="tx1"/>
                </a:solidFill>
                <a:latin typeface="Calibri"/>
                <a:cs typeface="Calibri"/>
              </a:rPr>
              <a:t> per </a:t>
            </a:r>
            <a:r>
              <a:rPr lang="de-DE" sz="1600" i="1" dirty="0" err="1" smtClean="0">
                <a:solidFill>
                  <a:schemeClr val="tx1"/>
                </a:solidFill>
                <a:latin typeface="Calibri"/>
                <a:cs typeface="Calibri"/>
              </a:rPr>
              <a:t>plate</a:t>
            </a:r>
            <a:endParaRPr lang="de-DE" sz="1600" i="1" dirty="0" smtClean="0">
              <a:solidFill>
                <a:schemeClr val="tx1"/>
              </a:solidFill>
              <a:latin typeface="Calibri"/>
              <a:cs typeface="Calibri"/>
            </a:endParaRPr>
          </a:p>
        </p:txBody>
      </p:sp>
      <p:sp>
        <p:nvSpPr>
          <p:cNvPr id="18" name="Textfeld 17"/>
          <p:cNvSpPr txBox="1"/>
          <p:nvPr/>
        </p:nvSpPr>
        <p:spPr>
          <a:xfrm>
            <a:off x="5627006" y="1650008"/>
            <a:ext cx="2159954" cy="318036"/>
          </a:xfrm>
          <a:prstGeom prst="rect">
            <a:avLst/>
          </a:prstGeom>
          <a:solidFill>
            <a:srgbClr val="B3B3B3"/>
          </a:solidFill>
          <a:ln>
            <a:noFill/>
          </a:ln>
        </p:spPr>
        <p:txBody>
          <a:bodyPr wrap="none" rtlCol="0">
            <a:spAutoFit/>
          </a:bodyPr>
          <a:lstStyle/>
          <a:p>
            <a:r>
              <a:rPr lang="de-DE" sz="1600" i="1" dirty="0" smtClean="0">
                <a:solidFill>
                  <a:schemeClr val="tx1"/>
                </a:solidFill>
                <a:latin typeface="Calibri"/>
                <a:cs typeface="Calibri"/>
              </a:rPr>
              <a:t>Interpretation/</a:t>
            </a:r>
            <a:r>
              <a:rPr lang="de-DE" sz="1600" i="1" dirty="0" err="1" smtClean="0">
                <a:solidFill>
                  <a:schemeClr val="tx1"/>
                </a:solidFill>
                <a:latin typeface="Calibri"/>
                <a:cs typeface="Calibri"/>
              </a:rPr>
              <a:t>remarks</a:t>
            </a:r>
            <a:endParaRPr lang="de-DE" sz="1600" i="1" dirty="0" smtClean="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43050"/>
            <a:ext cx="7915275" cy="5162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87750" name="Rectangle 6"/>
          <p:cNvSpPr>
            <a:spLocks noChangeArrowheads="1"/>
          </p:cNvSpPr>
          <p:nvPr/>
        </p:nvSpPr>
        <p:spPr bwMode="auto">
          <a:xfrm>
            <a:off x="4800600" y="49530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7751" name="Rectangle 7"/>
          <p:cNvSpPr>
            <a:spLocks noChangeArrowheads="1"/>
          </p:cNvSpPr>
          <p:nvPr/>
        </p:nvSpPr>
        <p:spPr bwMode="auto">
          <a:xfrm>
            <a:off x="4800600" y="57912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7752" name="Rectangle 8"/>
          <p:cNvSpPr>
            <a:spLocks noChangeArrowheads="1"/>
          </p:cNvSpPr>
          <p:nvPr/>
        </p:nvSpPr>
        <p:spPr bwMode="auto">
          <a:xfrm>
            <a:off x="4800600" y="4419600"/>
            <a:ext cx="37338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7753" name="Rectangle 9"/>
          <p:cNvSpPr>
            <a:spLocks noChangeArrowheads="1"/>
          </p:cNvSpPr>
          <p:nvPr/>
        </p:nvSpPr>
        <p:spPr bwMode="auto">
          <a:xfrm>
            <a:off x="1600200" y="27432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87754" name="Rectangle 10"/>
          <p:cNvSpPr>
            <a:spLocks noChangeArrowheads="1"/>
          </p:cNvSpPr>
          <p:nvPr/>
        </p:nvSpPr>
        <p:spPr bwMode="auto">
          <a:xfrm>
            <a:off x="1600200" y="35814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87755" name="Rectangle 11"/>
          <p:cNvSpPr>
            <a:spLocks noChangeArrowheads="1"/>
          </p:cNvSpPr>
          <p:nvPr/>
        </p:nvSpPr>
        <p:spPr bwMode="auto">
          <a:xfrm>
            <a:off x="1600200" y="4419600"/>
            <a:ext cx="1905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and white colonies</a:t>
            </a:r>
          </a:p>
        </p:txBody>
      </p:sp>
      <p:sp>
        <p:nvSpPr>
          <p:cNvPr id="287756" name="Rectangle 12"/>
          <p:cNvSpPr>
            <a:spLocks noChangeArrowheads="1"/>
          </p:cNvSpPr>
          <p:nvPr/>
        </p:nvSpPr>
        <p:spPr bwMode="auto">
          <a:xfrm>
            <a:off x="1752600" y="2819400"/>
            <a:ext cx="1828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87757" name="Rectangle 13"/>
          <p:cNvSpPr>
            <a:spLocks noChangeArrowheads="1"/>
          </p:cNvSpPr>
          <p:nvPr/>
        </p:nvSpPr>
        <p:spPr bwMode="auto">
          <a:xfrm>
            <a:off x="1676400" y="49530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nothing</a:t>
            </a:r>
          </a:p>
        </p:txBody>
      </p:sp>
      <p:sp>
        <p:nvSpPr>
          <p:cNvPr id="287758" name="Rectangle 14"/>
          <p:cNvSpPr>
            <a:spLocks noChangeArrowheads="1"/>
          </p:cNvSpPr>
          <p:nvPr/>
        </p:nvSpPr>
        <p:spPr bwMode="auto">
          <a:xfrm>
            <a:off x="1600200" y="5791200"/>
            <a:ext cx="19050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lawn</a:t>
            </a:r>
          </a:p>
        </p:txBody>
      </p:sp>
      <p:sp>
        <p:nvSpPr>
          <p:cNvPr id="287759" name="Rectangle 15"/>
          <p:cNvSpPr>
            <a:spLocks noChangeArrowheads="1"/>
          </p:cNvSpPr>
          <p:nvPr/>
        </p:nvSpPr>
        <p:spPr bwMode="auto">
          <a:xfrm>
            <a:off x="4800600" y="2743200"/>
            <a:ext cx="3733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Plasmid without gene was taken up</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 is intact</a:t>
            </a:r>
          </a:p>
        </p:txBody>
      </p:sp>
      <p:sp>
        <p:nvSpPr>
          <p:cNvPr id="287760" name="Rectangle 16"/>
          <p:cNvSpPr>
            <a:spLocks noChangeArrowheads="1"/>
          </p:cNvSpPr>
          <p:nvPr/>
        </p:nvSpPr>
        <p:spPr bwMode="auto">
          <a:xfrm>
            <a:off x="4800600" y="35814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a:solidFill>
                  <a:srgbClr val="C8130C"/>
                </a:solidFill>
                <a:latin typeface="Calibri"/>
                <a:cs typeface="Calibri"/>
              </a:rPr>
              <a:t>Plasmid with gene was taken up</a:t>
            </a:r>
          </a:p>
          <a:p>
            <a:pPr algn="ctr"/>
            <a:r>
              <a:rPr lang="en-US" sz="1400" b="1" i="1">
                <a:solidFill>
                  <a:srgbClr val="C8130C"/>
                </a:solidFill>
                <a:latin typeface="Calibri"/>
                <a:cs typeface="Calibri"/>
              </a:rPr>
              <a:t>lacZ gene is defect</a:t>
            </a:r>
          </a:p>
          <a:p>
            <a:pPr algn="ctr"/>
            <a:r>
              <a:rPr lang="en-US" sz="1400" b="1" i="1">
                <a:solidFill>
                  <a:srgbClr val="C8130C"/>
                </a:solidFill>
                <a:latin typeface="Calibri"/>
                <a:cs typeface="Calibri"/>
              </a:rPr>
              <a:t>Desired colony for gene  technology</a:t>
            </a:r>
          </a:p>
        </p:txBody>
      </p:sp>
      <p:sp>
        <p:nvSpPr>
          <p:cNvPr id="287762" name="Rectangle 18"/>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2: </a:t>
            </a:r>
            <a:r>
              <a:rPr lang="en-GB" sz="3200" b="1">
                <a:solidFill>
                  <a:srgbClr val="333399"/>
                </a:solidFill>
                <a:effectLst>
                  <a:outerShdw blurRad="38100" dist="38100" dir="2700000" algn="tl">
                    <a:srgbClr val="DDDDDD"/>
                  </a:outerShdw>
                </a:effectLst>
                <a:latin typeface="Calibri"/>
                <a:cs typeface="Calibri"/>
              </a:rPr>
              <a:t>results</a:t>
            </a:r>
          </a:p>
        </p:txBody>
      </p:sp>
      <p:sp>
        <p:nvSpPr>
          <p:cNvPr id="15" name="Textfeld 14"/>
          <p:cNvSpPr txBox="1"/>
          <p:nvPr/>
        </p:nvSpPr>
        <p:spPr>
          <a:xfrm>
            <a:off x="819076" y="1649720"/>
            <a:ext cx="658241"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plate</a:t>
            </a:r>
            <a:endParaRPr lang="de-DE" sz="1600" i="1" dirty="0">
              <a:solidFill>
                <a:schemeClr val="tx1"/>
              </a:solidFill>
              <a:latin typeface="Calibri"/>
              <a:cs typeface="Calibri"/>
            </a:endParaRPr>
          </a:p>
        </p:txBody>
      </p:sp>
      <p:sp>
        <p:nvSpPr>
          <p:cNvPr id="16" name="Textfeld 15"/>
          <p:cNvSpPr txBox="1"/>
          <p:nvPr/>
        </p:nvSpPr>
        <p:spPr>
          <a:xfrm>
            <a:off x="1537495" y="1658104"/>
            <a:ext cx="2040730"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color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and</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appearance</a:t>
            </a:r>
            <a:endParaRPr lang="de-DE" sz="1600" i="1" dirty="0" smtClean="0">
              <a:solidFill>
                <a:schemeClr val="tx1"/>
              </a:solidFill>
              <a:latin typeface="Calibri"/>
              <a:cs typeface="Calibri"/>
            </a:endParaRPr>
          </a:p>
        </p:txBody>
      </p:sp>
      <p:sp>
        <p:nvSpPr>
          <p:cNvPr id="17" name="Textfeld 16"/>
          <p:cNvSpPr txBox="1"/>
          <p:nvPr/>
        </p:nvSpPr>
        <p:spPr>
          <a:xfrm>
            <a:off x="3635896" y="1645692"/>
            <a:ext cx="1080120" cy="761234"/>
          </a:xfrm>
          <a:prstGeom prst="rect">
            <a:avLst/>
          </a:prstGeom>
          <a:solidFill>
            <a:srgbClr val="B3B3B3"/>
          </a:solidFill>
          <a:ln>
            <a:noFill/>
          </a:ln>
        </p:spPr>
        <p:txBody>
          <a:bodyPr wrap="square" rtlCol="0">
            <a:spAutoFit/>
          </a:bodyPr>
          <a:lstStyle/>
          <a:p>
            <a:r>
              <a:rPr lang="de-DE" sz="1600" i="1" dirty="0" err="1" smtClean="0">
                <a:solidFill>
                  <a:schemeClr val="tx1"/>
                </a:solidFill>
                <a:latin typeface="Calibri"/>
                <a:cs typeface="Calibri"/>
              </a:rPr>
              <a:t>number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of</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colonies</a:t>
            </a:r>
            <a:r>
              <a:rPr lang="de-DE" sz="1600" i="1" dirty="0" smtClean="0">
                <a:solidFill>
                  <a:schemeClr val="tx1"/>
                </a:solidFill>
                <a:latin typeface="Calibri"/>
                <a:cs typeface="Calibri"/>
              </a:rPr>
              <a:t> per </a:t>
            </a:r>
            <a:r>
              <a:rPr lang="de-DE" sz="1600" i="1" dirty="0" err="1" smtClean="0">
                <a:solidFill>
                  <a:schemeClr val="tx1"/>
                </a:solidFill>
                <a:latin typeface="Calibri"/>
                <a:cs typeface="Calibri"/>
              </a:rPr>
              <a:t>plate</a:t>
            </a:r>
            <a:endParaRPr lang="de-DE" sz="1600" i="1" dirty="0" smtClean="0">
              <a:solidFill>
                <a:schemeClr val="tx1"/>
              </a:solidFill>
              <a:latin typeface="Calibri"/>
              <a:cs typeface="Calibri"/>
            </a:endParaRPr>
          </a:p>
        </p:txBody>
      </p:sp>
      <p:sp>
        <p:nvSpPr>
          <p:cNvPr id="18" name="Textfeld 17"/>
          <p:cNvSpPr txBox="1"/>
          <p:nvPr/>
        </p:nvSpPr>
        <p:spPr>
          <a:xfrm>
            <a:off x="5627006" y="1650008"/>
            <a:ext cx="2159954" cy="318036"/>
          </a:xfrm>
          <a:prstGeom prst="rect">
            <a:avLst/>
          </a:prstGeom>
          <a:solidFill>
            <a:srgbClr val="B3B3B3"/>
          </a:solidFill>
          <a:ln>
            <a:noFill/>
          </a:ln>
        </p:spPr>
        <p:txBody>
          <a:bodyPr wrap="none" rtlCol="0">
            <a:spAutoFit/>
          </a:bodyPr>
          <a:lstStyle/>
          <a:p>
            <a:r>
              <a:rPr lang="de-DE" sz="1600" i="1" dirty="0" smtClean="0">
                <a:solidFill>
                  <a:schemeClr val="tx1"/>
                </a:solidFill>
                <a:latin typeface="Calibri"/>
                <a:cs typeface="Calibri"/>
              </a:rPr>
              <a:t>Interpretation/</a:t>
            </a:r>
            <a:r>
              <a:rPr lang="de-DE" sz="1600" i="1" dirty="0" err="1" smtClean="0">
                <a:solidFill>
                  <a:schemeClr val="tx1"/>
                </a:solidFill>
                <a:latin typeface="Calibri"/>
                <a:cs typeface="Calibri"/>
              </a:rPr>
              <a:t>remarks</a:t>
            </a:r>
            <a:endParaRPr lang="de-DE" sz="1600" i="1" dirty="0" smtClean="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80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43050"/>
            <a:ext cx="7915275" cy="5162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89802" name="Rectangle 10"/>
          <p:cNvSpPr>
            <a:spLocks noChangeArrowheads="1"/>
          </p:cNvSpPr>
          <p:nvPr/>
        </p:nvSpPr>
        <p:spPr bwMode="auto">
          <a:xfrm>
            <a:off x="4800600" y="49530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9803" name="Rectangle 11"/>
          <p:cNvSpPr>
            <a:spLocks noChangeArrowheads="1"/>
          </p:cNvSpPr>
          <p:nvPr/>
        </p:nvSpPr>
        <p:spPr bwMode="auto">
          <a:xfrm>
            <a:off x="4800600" y="57912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89805" name="Rectangle 13"/>
          <p:cNvSpPr>
            <a:spLocks noChangeArrowheads="1"/>
          </p:cNvSpPr>
          <p:nvPr/>
        </p:nvSpPr>
        <p:spPr bwMode="auto">
          <a:xfrm>
            <a:off x="1600200" y="27432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89806" name="Rectangle 14"/>
          <p:cNvSpPr>
            <a:spLocks noChangeArrowheads="1"/>
          </p:cNvSpPr>
          <p:nvPr/>
        </p:nvSpPr>
        <p:spPr bwMode="auto">
          <a:xfrm>
            <a:off x="1600200" y="35814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89807" name="Rectangle 15"/>
          <p:cNvSpPr>
            <a:spLocks noChangeArrowheads="1"/>
          </p:cNvSpPr>
          <p:nvPr/>
        </p:nvSpPr>
        <p:spPr bwMode="auto">
          <a:xfrm>
            <a:off x="1600200" y="4419600"/>
            <a:ext cx="1905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and white colonies</a:t>
            </a:r>
          </a:p>
        </p:txBody>
      </p:sp>
      <p:sp>
        <p:nvSpPr>
          <p:cNvPr id="289808" name="Rectangle 16"/>
          <p:cNvSpPr>
            <a:spLocks noChangeArrowheads="1"/>
          </p:cNvSpPr>
          <p:nvPr/>
        </p:nvSpPr>
        <p:spPr bwMode="auto">
          <a:xfrm>
            <a:off x="1752600" y="2819400"/>
            <a:ext cx="1828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89809" name="Rectangle 17"/>
          <p:cNvSpPr>
            <a:spLocks noChangeArrowheads="1"/>
          </p:cNvSpPr>
          <p:nvPr/>
        </p:nvSpPr>
        <p:spPr bwMode="auto">
          <a:xfrm>
            <a:off x="1676400" y="49530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nothing</a:t>
            </a:r>
          </a:p>
        </p:txBody>
      </p:sp>
      <p:sp>
        <p:nvSpPr>
          <p:cNvPr id="289810" name="Rectangle 18"/>
          <p:cNvSpPr>
            <a:spLocks noChangeArrowheads="1"/>
          </p:cNvSpPr>
          <p:nvPr/>
        </p:nvSpPr>
        <p:spPr bwMode="auto">
          <a:xfrm>
            <a:off x="1600200" y="5791200"/>
            <a:ext cx="19050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lawn</a:t>
            </a:r>
          </a:p>
        </p:txBody>
      </p:sp>
      <p:sp>
        <p:nvSpPr>
          <p:cNvPr id="289811" name="Rectangle 19"/>
          <p:cNvSpPr>
            <a:spLocks noChangeArrowheads="1"/>
          </p:cNvSpPr>
          <p:nvPr/>
        </p:nvSpPr>
        <p:spPr bwMode="auto">
          <a:xfrm>
            <a:off x="4800600" y="2743200"/>
            <a:ext cx="3733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Plasmid without gene was taken up</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 is intact</a:t>
            </a:r>
          </a:p>
        </p:txBody>
      </p:sp>
      <p:sp>
        <p:nvSpPr>
          <p:cNvPr id="289812" name="Rectangle 20"/>
          <p:cNvSpPr>
            <a:spLocks noChangeArrowheads="1"/>
          </p:cNvSpPr>
          <p:nvPr/>
        </p:nvSpPr>
        <p:spPr bwMode="auto">
          <a:xfrm>
            <a:off x="4800600" y="35814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Plasmid with gene was taken up</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 is defect</a:t>
            </a:r>
          </a:p>
          <a:p>
            <a:pPr algn="ctr"/>
            <a:r>
              <a:rPr lang="en-US" sz="1400" b="1" i="1" dirty="0">
                <a:solidFill>
                  <a:srgbClr val="C8130C"/>
                </a:solidFill>
                <a:latin typeface="Calibri"/>
                <a:cs typeface="Calibri"/>
              </a:rPr>
              <a:t>Desired colony for gene  technology</a:t>
            </a:r>
          </a:p>
        </p:txBody>
      </p:sp>
      <p:sp>
        <p:nvSpPr>
          <p:cNvPr id="289813" name="Rectangle 21"/>
          <p:cNvSpPr>
            <a:spLocks noChangeArrowheads="1"/>
          </p:cNvSpPr>
          <p:nvPr/>
        </p:nvSpPr>
        <p:spPr bwMode="auto">
          <a:xfrm>
            <a:off x="4800600" y="4419600"/>
            <a:ext cx="37338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a:solidFill>
                  <a:srgbClr val="C8130C"/>
                </a:solidFill>
                <a:latin typeface="Calibri"/>
                <a:cs typeface="Calibri"/>
              </a:rPr>
              <a:t>Some bacteria have taken up the plasmid with </a:t>
            </a:r>
          </a:p>
          <a:p>
            <a:pPr algn="ctr"/>
            <a:r>
              <a:rPr lang="en-US" sz="1400" b="1" i="1">
                <a:solidFill>
                  <a:srgbClr val="C8130C"/>
                </a:solidFill>
                <a:latin typeface="Calibri"/>
                <a:cs typeface="Calibri"/>
              </a:rPr>
              <a:t>others the one without the inserted gene</a:t>
            </a:r>
          </a:p>
        </p:txBody>
      </p:sp>
      <p:sp>
        <p:nvSpPr>
          <p:cNvPr id="289815" name="Rectangle 23"/>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2: </a:t>
            </a:r>
            <a:r>
              <a:rPr lang="en-GB" sz="3200" b="1">
                <a:solidFill>
                  <a:srgbClr val="333399"/>
                </a:solidFill>
                <a:effectLst>
                  <a:outerShdw blurRad="38100" dist="38100" dir="2700000" algn="tl">
                    <a:srgbClr val="DDDDDD"/>
                  </a:outerShdw>
                </a:effectLst>
                <a:latin typeface="Calibri"/>
                <a:cs typeface="Calibri"/>
              </a:rPr>
              <a:t>results</a:t>
            </a:r>
          </a:p>
        </p:txBody>
      </p:sp>
      <p:sp>
        <p:nvSpPr>
          <p:cNvPr id="15" name="Textfeld 14"/>
          <p:cNvSpPr txBox="1"/>
          <p:nvPr/>
        </p:nvSpPr>
        <p:spPr>
          <a:xfrm>
            <a:off x="819076" y="1649720"/>
            <a:ext cx="658241"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plate</a:t>
            </a:r>
            <a:endParaRPr lang="de-DE" sz="1600" i="1" dirty="0">
              <a:solidFill>
                <a:schemeClr val="tx1"/>
              </a:solidFill>
              <a:latin typeface="Calibri"/>
              <a:cs typeface="Calibri"/>
            </a:endParaRPr>
          </a:p>
        </p:txBody>
      </p:sp>
      <p:sp>
        <p:nvSpPr>
          <p:cNvPr id="16" name="Textfeld 15"/>
          <p:cNvSpPr txBox="1"/>
          <p:nvPr/>
        </p:nvSpPr>
        <p:spPr>
          <a:xfrm>
            <a:off x="1537495" y="1658104"/>
            <a:ext cx="2040730"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color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and</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appearance</a:t>
            </a:r>
            <a:endParaRPr lang="de-DE" sz="1600" i="1" dirty="0" smtClean="0">
              <a:solidFill>
                <a:schemeClr val="tx1"/>
              </a:solidFill>
              <a:latin typeface="Calibri"/>
              <a:cs typeface="Calibri"/>
            </a:endParaRPr>
          </a:p>
        </p:txBody>
      </p:sp>
      <p:sp>
        <p:nvSpPr>
          <p:cNvPr id="17" name="Textfeld 16"/>
          <p:cNvSpPr txBox="1"/>
          <p:nvPr/>
        </p:nvSpPr>
        <p:spPr>
          <a:xfrm>
            <a:off x="3635896" y="1645692"/>
            <a:ext cx="1080120" cy="761234"/>
          </a:xfrm>
          <a:prstGeom prst="rect">
            <a:avLst/>
          </a:prstGeom>
          <a:solidFill>
            <a:srgbClr val="B3B3B3"/>
          </a:solidFill>
          <a:ln>
            <a:noFill/>
          </a:ln>
        </p:spPr>
        <p:txBody>
          <a:bodyPr wrap="square" rtlCol="0">
            <a:spAutoFit/>
          </a:bodyPr>
          <a:lstStyle/>
          <a:p>
            <a:r>
              <a:rPr lang="de-DE" sz="1600" i="1" dirty="0" err="1" smtClean="0">
                <a:solidFill>
                  <a:schemeClr val="tx1"/>
                </a:solidFill>
                <a:latin typeface="Calibri"/>
                <a:cs typeface="Calibri"/>
              </a:rPr>
              <a:t>number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of</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colonies</a:t>
            </a:r>
            <a:r>
              <a:rPr lang="de-DE" sz="1600" i="1" dirty="0" smtClean="0">
                <a:solidFill>
                  <a:schemeClr val="tx1"/>
                </a:solidFill>
                <a:latin typeface="Calibri"/>
                <a:cs typeface="Calibri"/>
              </a:rPr>
              <a:t> per </a:t>
            </a:r>
            <a:r>
              <a:rPr lang="de-DE" sz="1600" i="1" dirty="0" err="1" smtClean="0">
                <a:solidFill>
                  <a:schemeClr val="tx1"/>
                </a:solidFill>
                <a:latin typeface="Calibri"/>
                <a:cs typeface="Calibri"/>
              </a:rPr>
              <a:t>plate</a:t>
            </a:r>
            <a:endParaRPr lang="de-DE" sz="1600" i="1" dirty="0" smtClean="0">
              <a:solidFill>
                <a:schemeClr val="tx1"/>
              </a:solidFill>
              <a:latin typeface="Calibri"/>
              <a:cs typeface="Calibri"/>
            </a:endParaRPr>
          </a:p>
        </p:txBody>
      </p:sp>
      <p:sp>
        <p:nvSpPr>
          <p:cNvPr id="18" name="Textfeld 17"/>
          <p:cNvSpPr txBox="1"/>
          <p:nvPr/>
        </p:nvSpPr>
        <p:spPr>
          <a:xfrm>
            <a:off x="5627006" y="1650008"/>
            <a:ext cx="2159954" cy="318036"/>
          </a:xfrm>
          <a:prstGeom prst="rect">
            <a:avLst/>
          </a:prstGeom>
          <a:solidFill>
            <a:srgbClr val="B3B3B3"/>
          </a:solidFill>
          <a:ln>
            <a:noFill/>
          </a:ln>
        </p:spPr>
        <p:txBody>
          <a:bodyPr wrap="none" rtlCol="0">
            <a:spAutoFit/>
          </a:bodyPr>
          <a:lstStyle/>
          <a:p>
            <a:r>
              <a:rPr lang="de-DE" sz="1600" i="1" dirty="0" smtClean="0">
                <a:solidFill>
                  <a:schemeClr val="tx1"/>
                </a:solidFill>
                <a:latin typeface="Calibri"/>
                <a:cs typeface="Calibri"/>
              </a:rPr>
              <a:t>Interpretation/</a:t>
            </a:r>
            <a:r>
              <a:rPr lang="de-DE" sz="1600" i="1" dirty="0" err="1" smtClean="0">
                <a:solidFill>
                  <a:schemeClr val="tx1"/>
                </a:solidFill>
                <a:latin typeface="Calibri"/>
                <a:cs typeface="Calibri"/>
              </a:rPr>
              <a:t>remarks</a:t>
            </a:r>
            <a:endParaRPr lang="de-DE" sz="1600" i="1" dirty="0" smtClean="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7" name="Rectangle 7"/>
          <p:cNvSpPr>
            <a:spLocks noChangeArrowheads="1"/>
          </p:cNvSpPr>
          <p:nvPr/>
        </p:nvSpPr>
        <p:spPr bwMode="auto">
          <a:xfrm>
            <a:off x="4800600" y="57912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pic>
        <p:nvPicPr>
          <p:cNvPr id="29184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43050"/>
            <a:ext cx="7915275" cy="5162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91851" name="Rectangle 11"/>
          <p:cNvSpPr>
            <a:spLocks noChangeArrowheads="1"/>
          </p:cNvSpPr>
          <p:nvPr/>
        </p:nvSpPr>
        <p:spPr bwMode="auto">
          <a:xfrm>
            <a:off x="4800600" y="57912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sp>
        <p:nvSpPr>
          <p:cNvPr id="291852" name="Rectangle 12"/>
          <p:cNvSpPr>
            <a:spLocks noChangeArrowheads="1"/>
          </p:cNvSpPr>
          <p:nvPr/>
        </p:nvSpPr>
        <p:spPr bwMode="auto">
          <a:xfrm>
            <a:off x="1600200" y="27432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91853" name="Rectangle 13"/>
          <p:cNvSpPr>
            <a:spLocks noChangeArrowheads="1"/>
          </p:cNvSpPr>
          <p:nvPr/>
        </p:nvSpPr>
        <p:spPr bwMode="auto">
          <a:xfrm>
            <a:off x="1600200" y="35814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291854" name="Rectangle 14"/>
          <p:cNvSpPr>
            <a:spLocks noChangeArrowheads="1"/>
          </p:cNvSpPr>
          <p:nvPr/>
        </p:nvSpPr>
        <p:spPr bwMode="auto">
          <a:xfrm>
            <a:off x="1600200" y="4419600"/>
            <a:ext cx="1905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and white colonies</a:t>
            </a:r>
          </a:p>
        </p:txBody>
      </p:sp>
      <p:sp>
        <p:nvSpPr>
          <p:cNvPr id="291855" name="Rectangle 15"/>
          <p:cNvSpPr>
            <a:spLocks noChangeArrowheads="1"/>
          </p:cNvSpPr>
          <p:nvPr/>
        </p:nvSpPr>
        <p:spPr bwMode="auto">
          <a:xfrm>
            <a:off x="1752600" y="2819400"/>
            <a:ext cx="1828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291856" name="Rectangle 16"/>
          <p:cNvSpPr>
            <a:spLocks noChangeArrowheads="1"/>
          </p:cNvSpPr>
          <p:nvPr/>
        </p:nvSpPr>
        <p:spPr bwMode="auto">
          <a:xfrm>
            <a:off x="1676400" y="49530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nothing</a:t>
            </a:r>
          </a:p>
        </p:txBody>
      </p:sp>
      <p:sp>
        <p:nvSpPr>
          <p:cNvPr id="291857" name="Rectangle 17"/>
          <p:cNvSpPr>
            <a:spLocks noChangeArrowheads="1"/>
          </p:cNvSpPr>
          <p:nvPr/>
        </p:nvSpPr>
        <p:spPr bwMode="auto">
          <a:xfrm>
            <a:off x="1600200" y="5791200"/>
            <a:ext cx="19050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lawn</a:t>
            </a:r>
          </a:p>
        </p:txBody>
      </p:sp>
      <p:sp>
        <p:nvSpPr>
          <p:cNvPr id="291858" name="Rectangle 18"/>
          <p:cNvSpPr>
            <a:spLocks noChangeArrowheads="1"/>
          </p:cNvSpPr>
          <p:nvPr/>
        </p:nvSpPr>
        <p:spPr bwMode="auto">
          <a:xfrm>
            <a:off x="4800600" y="2743200"/>
            <a:ext cx="3733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Plasmid without gene was taken up</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 is intact</a:t>
            </a:r>
          </a:p>
        </p:txBody>
      </p:sp>
      <p:sp>
        <p:nvSpPr>
          <p:cNvPr id="291859" name="Rectangle 19"/>
          <p:cNvSpPr>
            <a:spLocks noChangeArrowheads="1"/>
          </p:cNvSpPr>
          <p:nvPr/>
        </p:nvSpPr>
        <p:spPr bwMode="auto">
          <a:xfrm>
            <a:off x="4800600" y="35814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a:solidFill>
                  <a:srgbClr val="C8130C"/>
                </a:solidFill>
                <a:latin typeface="Calibri"/>
                <a:cs typeface="Calibri"/>
              </a:rPr>
              <a:t>Plasmid with gene was taken up</a:t>
            </a:r>
          </a:p>
          <a:p>
            <a:pPr algn="ctr"/>
            <a:r>
              <a:rPr lang="en-US" sz="1400" b="1" i="1">
                <a:solidFill>
                  <a:srgbClr val="C8130C"/>
                </a:solidFill>
                <a:latin typeface="Calibri"/>
                <a:cs typeface="Calibri"/>
              </a:rPr>
              <a:t>lacZ gene is defect</a:t>
            </a:r>
          </a:p>
          <a:p>
            <a:pPr algn="ctr"/>
            <a:r>
              <a:rPr lang="en-US" sz="1400" b="1" i="1">
                <a:solidFill>
                  <a:srgbClr val="C8130C"/>
                </a:solidFill>
                <a:latin typeface="Calibri"/>
                <a:cs typeface="Calibri"/>
              </a:rPr>
              <a:t>Desired colony for gene  technology</a:t>
            </a:r>
          </a:p>
        </p:txBody>
      </p:sp>
      <p:sp>
        <p:nvSpPr>
          <p:cNvPr id="291860" name="Rectangle 20"/>
          <p:cNvSpPr>
            <a:spLocks noChangeArrowheads="1"/>
          </p:cNvSpPr>
          <p:nvPr/>
        </p:nvSpPr>
        <p:spPr bwMode="auto">
          <a:xfrm>
            <a:off x="4800600" y="4419600"/>
            <a:ext cx="37338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Some bacteria have taken up the plasmid </a:t>
            </a:r>
            <a:r>
              <a:rPr lang="en-US" sz="1400" b="1" i="1" dirty="0" smtClean="0">
                <a:solidFill>
                  <a:srgbClr val="C8130C"/>
                </a:solidFill>
                <a:latin typeface="Calibri"/>
                <a:cs typeface="Calibri"/>
              </a:rPr>
              <a:t>with, </a:t>
            </a:r>
            <a:endParaRPr lang="en-US" sz="1400" b="1" i="1" dirty="0">
              <a:solidFill>
                <a:srgbClr val="C8130C"/>
              </a:solidFill>
              <a:latin typeface="Calibri"/>
              <a:cs typeface="Calibri"/>
            </a:endParaRPr>
          </a:p>
          <a:p>
            <a:pPr algn="ctr"/>
            <a:r>
              <a:rPr lang="en-US" sz="1400" b="1" i="1" dirty="0">
                <a:solidFill>
                  <a:srgbClr val="C8130C"/>
                </a:solidFill>
                <a:latin typeface="Calibri"/>
                <a:cs typeface="Calibri"/>
              </a:rPr>
              <a:t>others the one without the inserted gene</a:t>
            </a:r>
          </a:p>
        </p:txBody>
      </p:sp>
      <p:sp>
        <p:nvSpPr>
          <p:cNvPr id="291861" name="Rectangle 21"/>
          <p:cNvSpPr>
            <a:spLocks noChangeArrowheads="1"/>
          </p:cNvSpPr>
          <p:nvPr/>
        </p:nvSpPr>
        <p:spPr bwMode="auto">
          <a:xfrm>
            <a:off x="4800600" y="49530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a:solidFill>
                  <a:srgbClr val="C8130C"/>
                </a:solidFill>
                <a:latin typeface="Calibri"/>
                <a:cs typeface="Calibri"/>
              </a:rPr>
              <a:t>Bacteria without plasmid die on ampcillin</a:t>
            </a:r>
          </a:p>
          <a:p>
            <a:pPr algn="ctr"/>
            <a:r>
              <a:rPr lang="en-US" sz="1400" b="1" i="1">
                <a:solidFill>
                  <a:srgbClr val="C8130C"/>
                </a:solidFill>
                <a:latin typeface="Calibri"/>
                <a:cs typeface="Calibri"/>
              </a:rPr>
              <a:t>because they are not resistant</a:t>
            </a:r>
          </a:p>
        </p:txBody>
      </p:sp>
      <p:sp>
        <p:nvSpPr>
          <p:cNvPr id="291863" name="Rectangle 23"/>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2: </a:t>
            </a:r>
            <a:r>
              <a:rPr lang="en-GB" sz="3200" b="1">
                <a:solidFill>
                  <a:srgbClr val="333399"/>
                </a:solidFill>
                <a:effectLst>
                  <a:outerShdw blurRad="38100" dist="38100" dir="2700000" algn="tl">
                    <a:srgbClr val="DDDDDD"/>
                  </a:outerShdw>
                </a:effectLst>
                <a:latin typeface="Calibri"/>
                <a:cs typeface="Calibri"/>
              </a:rPr>
              <a:t>results</a:t>
            </a:r>
          </a:p>
        </p:txBody>
      </p:sp>
      <p:sp>
        <p:nvSpPr>
          <p:cNvPr id="16" name="Textfeld 15"/>
          <p:cNvSpPr txBox="1"/>
          <p:nvPr/>
        </p:nvSpPr>
        <p:spPr>
          <a:xfrm>
            <a:off x="819076" y="1649720"/>
            <a:ext cx="658241"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plate</a:t>
            </a:r>
            <a:endParaRPr lang="de-DE" sz="1600" i="1" dirty="0">
              <a:solidFill>
                <a:schemeClr val="tx1"/>
              </a:solidFill>
              <a:latin typeface="Calibri"/>
              <a:cs typeface="Calibri"/>
            </a:endParaRPr>
          </a:p>
        </p:txBody>
      </p:sp>
      <p:sp>
        <p:nvSpPr>
          <p:cNvPr id="17" name="Textfeld 16"/>
          <p:cNvSpPr txBox="1"/>
          <p:nvPr/>
        </p:nvSpPr>
        <p:spPr>
          <a:xfrm>
            <a:off x="1537495" y="1658104"/>
            <a:ext cx="2040730"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color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and</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appearance</a:t>
            </a:r>
            <a:endParaRPr lang="de-DE" sz="1600" i="1" dirty="0" smtClean="0">
              <a:solidFill>
                <a:schemeClr val="tx1"/>
              </a:solidFill>
              <a:latin typeface="Calibri"/>
              <a:cs typeface="Calibri"/>
            </a:endParaRPr>
          </a:p>
        </p:txBody>
      </p:sp>
      <p:sp>
        <p:nvSpPr>
          <p:cNvPr id="18" name="Textfeld 17"/>
          <p:cNvSpPr txBox="1"/>
          <p:nvPr/>
        </p:nvSpPr>
        <p:spPr>
          <a:xfrm>
            <a:off x="3635896" y="1645692"/>
            <a:ext cx="1080120" cy="761234"/>
          </a:xfrm>
          <a:prstGeom prst="rect">
            <a:avLst/>
          </a:prstGeom>
          <a:solidFill>
            <a:srgbClr val="B3B3B3"/>
          </a:solidFill>
          <a:ln>
            <a:noFill/>
          </a:ln>
        </p:spPr>
        <p:txBody>
          <a:bodyPr wrap="square" rtlCol="0">
            <a:spAutoFit/>
          </a:bodyPr>
          <a:lstStyle/>
          <a:p>
            <a:r>
              <a:rPr lang="de-DE" sz="1600" i="1" dirty="0" err="1" smtClean="0">
                <a:solidFill>
                  <a:schemeClr val="tx1"/>
                </a:solidFill>
                <a:latin typeface="Calibri"/>
                <a:cs typeface="Calibri"/>
              </a:rPr>
              <a:t>number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of</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colonies</a:t>
            </a:r>
            <a:r>
              <a:rPr lang="de-DE" sz="1600" i="1" dirty="0" smtClean="0">
                <a:solidFill>
                  <a:schemeClr val="tx1"/>
                </a:solidFill>
                <a:latin typeface="Calibri"/>
                <a:cs typeface="Calibri"/>
              </a:rPr>
              <a:t> per </a:t>
            </a:r>
            <a:r>
              <a:rPr lang="de-DE" sz="1600" i="1" dirty="0" err="1" smtClean="0">
                <a:solidFill>
                  <a:schemeClr val="tx1"/>
                </a:solidFill>
                <a:latin typeface="Calibri"/>
                <a:cs typeface="Calibri"/>
              </a:rPr>
              <a:t>plate</a:t>
            </a:r>
            <a:endParaRPr lang="de-DE" sz="1600" i="1" dirty="0" smtClean="0">
              <a:solidFill>
                <a:schemeClr val="tx1"/>
              </a:solidFill>
              <a:latin typeface="Calibri"/>
              <a:cs typeface="Calibri"/>
            </a:endParaRPr>
          </a:p>
        </p:txBody>
      </p:sp>
      <p:sp>
        <p:nvSpPr>
          <p:cNvPr id="19" name="Textfeld 18"/>
          <p:cNvSpPr txBox="1"/>
          <p:nvPr/>
        </p:nvSpPr>
        <p:spPr>
          <a:xfrm>
            <a:off x="5627006" y="1650008"/>
            <a:ext cx="2159954" cy="318036"/>
          </a:xfrm>
          <a:prstGeom prst="rect">
            <a:avLst/>
          </a:prstGeom>
          <a:solidFill>
            <a:srgbClr val="B3B3B3"/>
          </a:solidFill>
          <a:ln>
            <a:noFill/>
          </a:ln>
        </p:spPr>
        <p:txBody>
          <a:bodyPr wrap="none" rtlCol="0">
            <a:spAutoFit/>
          </a:bodyPr>
          <a:lstStyle/>
          <a:p>
            <a:r>
              <a:rPr lang="de-DE" sz="1600" i="1" dirty="0" smtClean="0">
                <a:solidFill>
                  <a:schemeClr val="tx1"/>
                </a:solidFill>
                <a:latin typeface="Calibri"/>
                <a:cs typeface="Calibri"/>
              </a:rPr>
              <a:t>Interpretation/</a:t>
            </a:r>
            <a:r>
              <a:rPr lang="de-DE" sz="1600" i="1" dirty="0" err="1" smtClean="0">
                <a:solidFill>
                  <a:schemeClr val="tx1"/>
                </a:solidFill>
                <a:latin typeface="Calibri"/>
                <a:cs typeface="Calibri"/>
              </a:rPr>
              <a:t>remarks</a:t>
            </a:r>
            <a:endParaRPr lang="de-DE" sz="1600" i="1" dirty="0" smtClean="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827584" y="620688"/>
            <a:ext cx="7772400" cy="1557338"/>
          </a:xfrm>
          <a:ln/>
        </p:spPr>
        <p:txBody>
          <a:body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a:latin typeface="Calibri"/>
                <a:cs typeface="Calibri"/>
              </a:rPr>
              <a:t/>
            </a:r>
            <a:br>
              <a:rPr lang="en-GB" sz="3200" dirty="0">
                <a:latin typeface="Calibri"/>
                <a:cs typeface="Calibri"/>
              </a:rPr>
            </a:br>
            <a:r>
              <a:rPr lang="en-GB" sz="3200" b="1" dirty="0">
                <a:solidFill>
                  <a:srgbClr val="333399"/>
                </a:solidFill>
                <a:effectLst>
                  <a:outerShdw blurRad="38100" dist="38100" dir="2700000" algn="tl">
                    <a:srgbClr val="DDDDDD"/>
                  </a:outerShdw>
                </a:effectLst>
                <a:latin typeface="Calibri"/>
                <a:cs typeface="Calibri"/>
              </a:rPr>
              <a:t>Why copying genes? </a:t>
            </a:r>
            <a:r>
              <a:rPr lang="en-GB" sz="3200" b="1" dirty="0" smtClean="0">
                <a:solidFill>
                  <a:srgbClr val="333399"/>
                </a:solidFill>
                <a:effectLst>
                  <a:outerShdw blurRad="38100" dist="38100" dir="2700000" algn="tl">
                    <a:srgbClr val="DDDDDD"/>
                  </a:outerShdw>
                </a:effectLst>
                <a:latin typeface="Calibri"/>
                <a:cs typeface="Calibri"/>
              </a:rPr>
              <a:t/>
            </a:r>
            <a:br>
              <a:rPr lang="en-GB" sz="3200" b="1" dirty="0" smtClean="0">
                <a:solidFill>
                  <a:srgbClr val="333399"/>
                </a:solidFill>
                <a:effectLst>
                  <a:outerShdw blurRad="38100" dist="38100" dir="2700000" algn="tl">
                    <a:srgbClr val="DDDDDD"/>
                  </a:outerShdw>
                </a:effectLst>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An example from medicine: </a:t>
            </a:r>
            <a:r>
              <a:rPr lang="en-GB" sz="3200" b="1" dirty="0">
                <a:solidFill>
                  <a:srgbClr val="333399"/>
                </a:solidFill>
                <a:effectLst>
                  <a:outerShdw blurRad="38100" dist="38100" dir="2700000" algn="tl">
                    <a:srgbClr val="DDDDDD"/>
                  </a:outerShdw>
                </a:effectLst>
                <a:latin typeface="Calibri"/>
                <a:cs typeface="Calibri"/>
              </a:rPr>
              <a:t>I</a:t>
            </a:r>
            <a:r>
              <a:rPr lang="en-GB" sz="3200" b="1" dirty="0" smtClean="0">
                <a:solidFill>
                  <a:srgbClr val="333399"/>
                </a:solidFill>
                <a:effectLst>
                  <a:outerShdw blurRad="38100" dist="38100" dir="2700000" algn="tl">
                    <a:srgbClr val="DDDDDD"/>
                  </a:outerShdw>
                </a:effectLst>
                <a:latin typeface="Calibri"/>
                <a:cs typeface="Calibri"/>
              </a:rPr>
              <a:t>nsulin</a:t>
            </a:r>
            <a:endParaRPr lang="en-GB" sz="3200" b="1" dirty="0">
              <a:solidFill>
                <a:srgbClr val="333399"/>
              </a:solidFill>
              <a:effectLst>
                <a:outerShdw blurRad="38100" dist="38100" dir="2700000" algn="tl">
                  <a:srgbClr val="DDDDDD"/>
                </a:outerShdw>
              </a:effectLst>
              <a:latin typeface="Calibri"/>
              <a:cs typeface="Calibri"/>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573362"/>
            <a:ext cx="4876800" cy="3663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7171" name="Rectangle 3"/>
          <p:cNvSpPr>
            <a:spLocks noChangeArrowheads="1"/>
          </p:cNvSpPr>
          <p:nvPr/>
        </p:nvSpPr>
        <p:spPr bwMode="auto">
          <a:xfrm>
            <a:off x="5220072" y="2492896"/>
            <a:ext cx="3851920" cy="1941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solidFill>
                  <a:srgbClr val="000000"/>
                </a:solidFill>
                <a:latin typeface="Calibri"/>
                <a:cs typeface="Calibri"/>
              </a:rPr>
              <a:t>In </a:t>
            </a:r>
            <a:r>
              <a:rPr lang="en-GB" dirty="0">
                <a:solidFill>
                  <a:srgbClr val="000000"/>
                </a:solidFill>
                <a:latin typeface="Calibri"/>
                <a:cs typeface="Calibri"/>
              </a:rPr>
              <a:t>the beginning of the 20th </a:t>
            </a:r>
            <a:r>
              <a:rPr lang="en-GB" dirty="0" smtClean="0">
                <a:solidFill>
                  <a:srgbClr val="000000"/>
                </a:solidFill>
                <a:latin typeface="Calibri"/>
                <a:cs typeface="Calibri"/>
              </a:rPr>
              <a:t>century, there was only one </a:t>
            </a:r>
            <a:r>
              <a:rPr lang="en-GB" dirty="0" smtClean="0">
                <a:solidFill>
                  <a:srgbClr val="000000"/>
                </a:solidFill>
                <a:latin typeface="Calibri"/>
                <a:cs typeface="Calibri"/>
              </a:rPr>
              <a:t>way </a:t>
            </a:r>
            <a:r>
              <a:rPr lang="en-GB" dirty="0" smtClean="0">
                <a:solidFill>
                  <a:srgbClr val="000000"/>
                </a:solidFill>
                <a:latin typeface="Calibri"/>
                <a:cs typeface="Calibri"/>
              </a:rPr>
              <a:t>to lower the blood sugar level of diabetes </a:t>
            </a:r>
            <a:r>
              <a:rPr lang="en-GB" dirty="0" smtClean="0">
                <a:solidFill>
                  <a:srgbClr val="000000"/>
                </a:solidFill>
                <a:latin typeface="Calibri"/>
                <a:cs typeface="Calibri"/>
              </a:rPr>
              <a:t>patients: </a:t>
            </a:r>
            <a:r>
              <a:rPr lang="en-GB" dirty="0" smtClean="0">
                <a:solidFill>
                  <a:srgbClr val="000000"/>
                </a:solidFill>
                <a:latin typeface="Calibri"/>
                <a:cs typeface="Calibri"/>
              </a:rPr>
              <a:t>Starvation.</a:t>
            </a:r>
            <a:endParaRPr lang="en-GB" dirty="0">
              <a:solidFill>
                <a:srgbClr val="000000"/>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49" name="Rectangle 25"/>
          <p:cNvSpPr>
            <a:spLocks noChangeArrowheads="1"/>
          </p:cNvSpPr>
          <p:nvPr/>
        </p:nvSpPr>
        <p:spPr bwMode="auto">
          <a:xfrm>
            <a:off x="4800600" y="57912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latin typeface="Calibri"/>
                <a:cs typeface="Calibri"/>
              </a:rPr>
              <a:t>?</a:t>
            </a:r>
            <a:endParaRPr lang="en-GB" sz="3600">
              <a:solidFill>
                <a:schemeClr val="tx1"/>
              </a:solidFill>
              <a:latin typeface="Calibri"/>
              <a:cs typeface="Calibri"/>
            </a:endParaRPr>
          </a:p>
        </p:txBody>
      </p:sp>
      <p:pic>
        <p:nvPicPr>
          <p:cNvPr id="154650"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43050"/>
            <a:ext cx="7915275" cy="5162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4652" name="Rectangle 28"/>
          <p:cNvSpPr>
            <a:spLocks noChangeArrowheads="1"/>
          </p:cNvSpPr>
          <p:nvPr/>
        </p:nvSpPr>
        <p:spPr bwMode="auto">
          <a:xfrm>
            <a:off x="1600200" y="27432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blue colonies</a:t>
            </a:r>
          </a:p>
        </p:txBody>
      </p:sp>
      <p:sp>
        <p:nvSpPr>
          <p:cNvPr id="154653" name="Rectangle 29"/>
          <p:cNvSpPr>
            <a:spLocks noChangeArrowheads="1"/>
          </p:cNvSpPr>
          <p:nvPr/>
        </p:nvSpPr>
        <p:spPr bwMode="auto">
          <a:xfrm>
            <a:off x="1600200" y="35814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a:solidFill>
                  <a:srgbClr val="C8130C"/>
                </a:solidFill>
                <a:latin typeface="Calibri"/>
                <a:cs typeface="Calibri"/>
              </a:rPr>
              <a:t>white colonies</a:t>
            </a:r>
          </a:p>
        </p:txBody>
      </p:sp>
      <p:sp>
        <p:nvSpPr>
          <p:cNvPr id="154654" name="Rectangle 30"/>
          <p:cNvSpPr>
            <a:spLocks noChangeArrowheads="1"/>
          </p:cNvSpPr>
          <p:nvPr/>
        </p:nvSpPr>
        <p:spPr bwMode="auto">
          <a:xfrm>
            <a:off x="1600200" y="4419600"/>
            <a:ext cx="1905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blue and white colonies</a:t>
            </a:r>
          </a:p>
        </p:txBody>
      </p:sp>
      <p:sp>
        <p:nvSpPr>
          <p:cNvPr id="154655" name="Rectangle 31"/>
          <p:cNvSpPr>
            <a:spLocks noChangeArrowheads="1"/>
          </p:cNvSpPr>
          <p:nvPr/>
        </p:nvSpPr>
        <p:spPr bwMode="auto">
          <a:xfrm>
            <a:off x="1752600" y="2819400"/>
            <a:ext cx="1828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blue colonies</a:t>
            </a:r>
          </a:p>
        </p:txBody>
      </p:sp>
      <p:sp>
        <p:nvSpPr>
          <p:cNvPr id="154656" name="Rectangle 32"/>
          <p:cNvSpPr>
            <a:spLocks noChangeArrowheads="1"/>
          </p:cNvSpPr>
          <p:nvPr/>
        </p:nvSpPr>
        <p:spPr bwMode="auto">
          <a:xfrm>
            <a:off x="1676400" y="4953000"/>
            <a:ext cx="1828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n</a:t>
            </a:r>
            <a:r>
              <a:rPr lang="en-US" sz="1600" b="1" i="1" dirty="0" smtClean="0">
                <a:solidFill>
                  <a:srgbClr val="C8130C"/>
                </a:solidFill>
                <a:latin typeface="Calibri"/>
                <a:cs typeface="Calibri"/>
              </a:rPr>
              <a:t>o colonies</a:t>
            </a:r>
            <a:endParaRPr lang="en-US" sz="1600" b="1" i="1" dirty="0">
              <a:solidFill>
                <a:srgbClr val="C8130C"/>
              </a:solidFill>
              <a:latin typeface="Calibri"/>
              <a:cs typeface="Calibri"/>
            </a:endParaRPr>
          </a:p>
        </p:txBody>
      </p:sp>
      <p:sp>
        <p:nvSpPr>
          <p:cNvPr id="154657" name="Rectangle 33"/>
          <p:cNvSpPr>
            <a:spLocks noChangeArrowheads="1"/>
          </p:cNvSpPr>
          <p:nvPr/>
        </p:nvSpPr>
        <p:spPr bwMode="auto">
          <a:xfrm>
            <a:off x="1600200" y="5791200"/>
            <a:ext cx="19050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600" b="1" i="1" dirty="0">
                <a:solidFill>
                  <a:srgbClr val="C8130C"/>
                </a:solidFill>
                <a:latin typeface="Calibri"/>
                <a:cs typeface="Calibri"/>
              </a:rPr>
              <a:t>white lawn</a:t>
            </a:r>
          </a:p>
        </p:txBody>
      </p:sp>
      <p:sp>
        <p:nvSpPr>
          <p:cNvPr id="154658" name="Rectangle 34"/>
          <p:cNvSpPr>
            <a:spLocks noChangeArrowheads="1"/>
          </p:cNvSpPr>
          <p:nvPr/>
        </p:nvSpPr>
        <p:spPr bwMode="auto">
          <a:xfrm>
            <a:off x="4800600" y="2743200"/>
            <a:ext cx="3733800" cy="533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Plasmid without gene was taken up</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 is intact</a:t>
            </a:r>
          </a:p>
        </p:txBody>
      </p:sp>
      <p:sp>
        <p:nvSpPr>
          <p:cNvPr id="154659" name="Rectangle 35"/>
          <p:cNvSpPr>
            <a:spLocks noChangeArrowheads="1"/>
          </p:cNvSpPr>
          <p:nvPr/>
        </p:nvSpPr>
        <p:spPr bwMode="auto">
          <a:xfrm>
            <a:off x="4800600" y="35814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Plasmid with gene was taken up</a:t>
            </a:r>
          </a:p>
          <a:p>
            <a:pPr algn="ctr"/>
            <a:r>
              <a:rPr lang="en-US" sz="1400" b="1" i="1" dirty="0" err="1">
                <a:solidFill>
                  <a:srgbClr val="C8130C"/>
                </a:solidFill>
                <a:latin typeface="Calibri"/>
                <a:cs typeface="Calibri"/>
              </a:rPr>
              <a:t>lacZ</a:t>
            </a:r>
            <a:r>
              <a:rPr lang="en-US" sz="1400" b="1" i="1" dirty="0">
                <a:solidFill>
                  <a:srgbClr val="C8130C"/>
                </a:solidFill>
                <a:latin typeface="Calibri"/>
                <a:cs typeface="Calibri"/>
              </a:rPr>
              <a:t> gene is </a:t>
            </a:r>
            <a:r>
              <a:rPr lang="en-US" sz="1400" b="1" i="1" dirty="0" smtClean="0">
                <a:solidFill>
                  <a:srgbClr val="C8130C"/>
                </a:solidFill>
                <a:latin typeface="Calibri"/>
                <a:cs typeface="Calibri"/>
              </a:rPr>
              <a:t>disrupted</a:t>
            </a:r>
            <a:endParaRPr lang="en-US" sz="1400" b="1" i="1" dirty="0">
              <a:solidFill>
                <a:srgbClr val="C8130C"/>
              </a:solidFill>
              <a:latin typeface="Calibri"/>
              <a:cs typeface="Calibri"/>
            </a:endParaRPr>
          </a:p>
          <a:p>
            <a:pPr algn="ctr"/>
            <a:r>
              <a:rPr lang="en-US" sz="1400" b="1" i="1" dirty="0">
                <a:solidFill>
                  <a:srgbClr val="C8130C"/>
                </a:solidFill>
                <a:latin typeface="Calibri"/>
                <a:cs typeface="Calibri"/>
              </a:rPr>
              <a:t>Desired colony for gene  technology</a:t>
            </a:r>
          </a:p>
        </p:txBody>
      </p:sp>
      <p:sp>
        <p:nvSpPr>
          <p:cNvPr id="154660" name="Rectangle 36"/>
          <p:cNvSpPr>
            <a:spLocks noChangeArrowheads="1"/>
          </p:cNvSpPr>
          <p:nvPr/>
        </p:nvSpPr>
        <p:spPr bwMode="auto">
          <a:xfrm>
            <a:off x="4800600" y="4419600"/>
            <a:ext cx="37338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Some bacteria have taken up the plasmid </a:t>
            </a:r>
            <a:r>
              <a:rPr lang="en-US" sz="1400" b="1" i="1" dirty="0" smtClean="0">
                <a:solidFill>
                  <a:srgbClr val="C8130C"/>
                </a:solidFill>
                <a:latin typeface="Calibri"/>
                <a:cs typeface="Calibri"/>
              </a:rPr>
              <a:t>with, </a:t>
            </a:r>
            <a:endParaRPr lang="en-US" sz="1400" b="1" i="1" dirty="0">
              <a:solidFill>
                <a:srgbClr val="C8130C"/>
              </a:solidFill>
              <a:latin typeface="Calibri"/>
              <a:cs typeface="Calibri"/>
            </a:endParaRPr>
          </a:p>
          <a:p>
            <a:pPr algn="ctr"/>
            <a:r>
              <a:rPr lang="en-US" sz="1400" b="1" i="1" dirty="0">
                <a:solidFill>
                  <a:srgbClr val="C8130C"/>
                </a:solidFill>
                <a:latin typeface="Calibri"/>
                <a:cs typeface="Calibri"/>
              </a:rPr>
              <a:t>others the one without the inserted gene</a:t>
            </a:r>
          </a:p>
        </p:txBody>
      </p:sp>
      <p:sp>
        <p:nvSpPr>
          <p:cNvPr id="154661" name="Rectangle 37"/>
          <p:cNvSpPr>
            <a:spLocks noChangeArrowheads="1"/>
          </p:cNvSpPr>
          <p:nvPr/>
        </p:nvSpPr>
        <p:spPr bwMode="auto">
          <a:xfrm>
            <a:off x="4800600" y="49530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Bacteria without plasmid die on </a:t>
            </a:r>
            <a:r>
              <a:rPr lang="en-US" sz="1400" b="1" i="1" dirty="0" err="1">
                <a:solidFill>
                  <a:srgbClr val="C8130C"/>
                </a:solidFill>
                <a:latin typeface="Calibri"/>
                <a:cs typeface="Calibri"/>
              </a:rPr>
              <a:t>ampcillin</a:t>
            </a:r>
            <a:endParaRPr lang="en-US" sz="1400" b="1" i="1" dirty="0">
              <a:solidFill>
                <a:srgbClr val="C8130C"/>
              </a:solidFill>
              <a:latin typeface="Calibri"/>
              <a:cs typeface="Calibri"/>
            </a:endParaRPr>
          </a:p>
          <a:p>
            <a:pPr algn="ctr"/>
            <a:r>
              <a:rPr lang="en-US" sz="1400" b="1" i="1" dirty="0">
                <a:solidFill>
                  <a:srgbClr val="C8130C"/>
                </a:solidFill>
                <a:latin typeface="Calibri"/>
                <a:cs typeface="Calibri"/>
              </a:rPr>
              <a:t>because they are not resistant</a:t>
            </a:r>
          </a:p>
        </p:txBody>
      </p:sp>
      <p:sp>
        <p:nvSpPr>
          <p:cNvPr id="154662" name="Rectangle 38"/>
          <p:cNvSpPr>
            <a:spLocks noChangeArrowheads="1"/>
          </p:cNvSpPr>
          <p:nvPr/>
        </p:nvSpPr>
        <p:spPr bwMode="auto">
          <a:xfrm>
            <a:off x="4800600" y="5867400"/>
            <a:ext cx="3733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400" b="1" i="1" dirty="0">
                <a:solidFill>
                  <a:srgbClr val="C8130C"/>
                </a:solidFill>
                <a:latin typeface="Calibri"/>
                <a:cs typeface="Calibri"/>
              </a:rPr>
              <a:t>Normal (not genetically engineered) </a:t>
            </a:r>
          </a:p>
          <a:p>
            <a:pPr algn="ctr"/>
            <a:r>
              <a:rPr lang="en-US" sz="1400" b="1" i="1" dirty="0">
                <a:solidFill>
                  <a:srgbClr val="C8130C"/>
                </a:solidFill>
                <a:latin typeface="Calibri"/>
                <a:cs typeface="Calibri"/>
              </a:rPr>
              <a:t>bacteria survive because there is no </a:t>
            </a:r>
          </a:p>
          <a:p>
            <a:pPr algn="ctr"/>
            <a:r>
              <a:rPr lang="en-US" sz="1400" b="1" i="1" dirty="0">
                <a:solidFill>
                  <a:srgbClr val="C8130C"/>
                </a:solidFill>
                <a:latin typeface="Calibri"/>
                <a:cs typeface="Calibri"/>
              </a:rPr>
              <a:t>ampicillin on the plate</a:t>
            </a:r>
          </a:p>
        </p:txBody>
      </p:sp>
      <p:sp>
        <p:nvSpPr>
          <p:cNvPr id="154664" name="Rectangle 40"/>
          <p:cNvSpPr>
            <a:spLocks noGrp="1" noChangeArrowheads="1"/>
          </p:cNvSpPr>
          <p:nvPr>
            <p:ph type="title"/>
          </p:nvPr>
        </p:nvSpPr>
        <p:spPr>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333399"/>
                </a:solidFill>
                <a:effectLst>
                  <a:outerShdw blurRad="38100" dist="38100" dir="2700000" algn="tl">
                    <a:srgbClr val="DDDDDD"/>
                  </a:outerShdw>
                </a:effectLst>
                <a:latin typeface="Calibri"/>
                <a:cs typeface="Calibri"/>
              </a:rPr>
              <a:t>Analysis – </a:t>
            </a:r>
            <a:r>
              <a:rPr lang="de-DE" sz="3200" b="1">
                <a:solidFill>
                  <a:srgbClr val="333399"/>
                </a:solidFill>
                <a:effectLst>
                  <a:outerShdw blurRad="38100" dist="38100" dir="2700000" algn="tl">
                    <a:srgbClr val="DDDDDD"/>
                  </a:outerShdw>
                </a:effectLst>
                <a:latin typeface="Calibri"/>
                <a:cs typeface="Calibri"/>
              </a:rPr>
              <a:t>table 2: </a:t>
            </a:r>
            <a:r>
              <a:rPr lang="en-GB" sz="3200" b="1">
                <a:solidFill>
                  <a:srgbClr val="333399"/>
                </a:solidFill>
                <a:effectLst>
                  <a:outerShdw blurRad="38100" dist="38100" dir="2700000" algn="tl">
                    <a:srgbClr val="DDDDDD"/>
                  </a:outerShdw>
                </a:effectLst>
                <a:latin typeface="Calibri"/>
                <a:cs typeface="Calibri"/>
              </a:rPr>
              <a:t>results</a:t>
            </a:r>
          </a:p>
        </p:txBody>
      </p:sp>
      <p:sp>
        <p:nvSpPr>
          <p:cNvPr id="16" name="Textfeld 15"/>
          <p:cNvSpPr txBox="1"/>
          <p:nvPr/>
        </p:nvSpPr>
        <p:spPr>
          <a:xfrm>
            <a:off x="819076" y="1649720"/>
            <a:ext cx="658241"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plate</a:t>
            </a:r>
            <a:endParaRPr lang="de-DE" sz="1600" i="1" dirty="0">
              <a:solidFill>
                <a:schemeClr val="tx1"/>
              </a:solidFill>
              <a:latin typeface="Calibri"/>
              <a:cs typeface="Calibri"/>
            </a:endParaRPr>
          </a:p>
        </p:txBody>
      </p:sp>
      <p:sp>
        <p:nvSpPr>
          <p:cNvPr id="17" name="Textfeld 16"/>
          <p:cNvSpPr txBox="1"/>
          <p:nvPr/>
        </p:nvSpPr>
        <p:spPr>
          <a:xfrm>
            <a:off x="1537495" y="1658104"/>
            <a:ext cx="2040730" cy="318036"/>
          </a:xfrm>
          <a:prstGeom prst="rect">
            <a:avLst/>
          </a:prstGeom>
          <a:solidFill>
            <a:srgbClr val="B3B3B3"/>
          </a:solidFill>
          <a:ln>
            <a:noFill/>
          </a:ln>
        </p:spPr>
        <p:txBody>
          <a:bodyPr wrap="none" rtlCol="0">
            <a:spAutoFit/>
          </a:bodyPr>
          <a:lstStyle/>
          <a:p>
            <a:r>
              <a:rPr lang="de-DE" sz="1600" i="1" dirty="0" err="1" smtClean="0">
                <a:solidFill>
                  <a:schemeClr val="tx1"/>
                </a:solidFill>
                <a:latin typeface="Calibri"/>
                <a:cs typeface="Calibri"/>
              </a:rPr>
              <a:t>color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and</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appearance</a:t>
            </a:r>
            <a:endParaRPr lang="de-DE" sz="1600" i="1" dirty="0" smtClean="0">
              <a:solidFill>
                <a:schemeClr val="tx1"/>
              </a:solidFill>
              <a:latin typeface="Calibri"/>
              <a:cs typeface="Calibri"/>
            </a:endParaRPr>
          </a:p>
        </p:txBody>
      </p:sp>
      <p:sp>
        <p:nvSpPr>
          <p:cNvPr id="18" name="Textfeld 17"/>
          <p:cNvSpPr txBox="1"/>
          <p:nvPr/>
        </p:nvSpPr>
        <p:spPr>
          <a:xfrm>
            <a:off x="3635896" y="1645692"/>
            <a:ext cx="1080120" cy="761234"/>
          </a:xfrm>
          <a:prstGeom prst="rect">
            <a:avLst/>
          </a:prstGeom>
          <a:solidFill>
            <a:srgbClr val="B3B3B3"/>
          </a:solidFill>
          <a:ln>
            <a:noFill/>
          </a:ln>
        </p:spPr>
        <p:txBody>
          <a:bodyPr wrap="square" rtlCol="0">
            <a:spAutoFit/>
          </a:bodyPr>
          <a:lstStyle/>
          <a:p>
            <a:r>
              <a:rPr lang="de-DE" sz="1600" i="1" dirty="0" err="1" smtClean="0">
                <a:solidFill>
                  <a:schemeClr val="tx1"/>
                </a:solidFill>
                <a:latin typeface="Calibri"/>
                <a:cs typeface="Calibri"/>
              </a:rPr>
              <a:t>number</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of</a:t>
            </a:r>
            <a:r>
              <a:rPr lang="de-DE" sz="1600" i="1" dirty="0" smtClean="0">
                <a:solidFill>
                  <a:schemeClr val="tx1"/>
                </a:solidFill>
                <a:latin typeface="Calibri"/>
                <a:cs typeface="Calibri"/>
              </a:rPr>
              <a:t> </a:t>
            </a:r>
            <a:r>
              <a:rPr lang="de-DE" sz="1600" i="1" dirty="0" err="1" smtClean="0">
                <a:solidFill>
                  <a:schemeClr val="tx1"/>
                </a:solidFill>
                <a:latin typeface="Calibri"/>
                <a:cs typeface="Calibri"/>
              </a:rPr>
              <a:t>colonies</a:t>
            </a:r>
            <a:r>
              <a:rPr lang="de-DE" sz="1600" i="1" dirty="0" smtClean="0">
                <a:solidFill>
                  <a:schemeClr val="tx1"/>
                </a:solidFill>
                <a:latin typeface="Calibri"/>
                <a:cs typeface="Calibri"/>
              </a:rPr>
              <a:t> per </a:t>
            </a:r>
            <a:r>
              <a:rPr lang="de-DE" sz="1600" i="1" dirty="0" err="1" smtClean="0">
                <a:solidFill>
                  <a:schemeClr val="tx1"/>
                </a:solidFill>
                <a:latin typeface="Calibri"/>
                <a:cs typeface="Calibri"/>
              </a:rPr>
              <a:t>plate</a:t>
            </a:r>
            <a:endParaRPr lang="de-DE" sz="1600" i="1" dirty="0" smtClean="0">
              <a:solidFill>
                <a:schemeClr val="tx1"/>
              </a:solidFill>
              <a:latin typeface="Calibri"/>
              <a:cs typeface="Calibri"/>
            </a:endParaRPr>
          </a:p>
        </p:txBody>
      </p:sp>
      <p:sp>
        <p:nvSpPr>
          <p:cNvPr id="19" name="Textfeld 18"/>
          <p:cNvSpPr txBox="1"/>
          <p:nvPr/>
        </p:nvSpPr>
        <p:spPr>
          <a:xfrm>
            <a:off x="5627006" y="1650008"/>
            <a:ext cx="2159954" cy="318036"/>
          </a:xfrm>
          <a:prstGeom prst="rect">
            <a:avLst/>
          </a:prstGeom>
          <a:solidFill>
            <a:srgbClr val="B3B3B3"/>
          </a:solidFill>
          <a:ln>
            <a:noFill/>
          </a:ln>
        </p:spPr>
        <p:txBody>
          <a:bodyPr wrap="none" rtlCol="0">
            <a:spAutoFit/>
          </a:bodyPr>
          <a:lstStyle/>
          <a:p>
            <a:r>
              <a:rPr lang="de-DE" sz="1600" i="1" dirty="0" smtClean="0">
                <a:solidFill>
                  <a:schemeClr val="tx1"/>
                </a:solidFill>
                <a:latin typeface="Calibri"/>
                <a:cs typeface="Calibri"/>
              </a:rPr>
              <a:t>Interpretation/</a:t>
            </a:r>
            <a:r>
              <a:rPr lang="de-DE" sz="1600" i="1" dirty="0" err="1" smtClean="0">
                <a:solidFill>
                  <a:schemeClr val="tx1"/>
                </a:solidFill>
                <a:latin typeface="Calibri"/>
                <a:cs typeface="Calibri"/>
              </a:rPr>
              <a:t>remarks</a:t>
            </a:r>
            <a:endParaRPr lang="de-DE" sz="1600" i="1" dirty="0" smtClean="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381000" y="6096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a:solidFill>
                  <a:srgbClr val="333399"/>
                </a:solidFill>
                <a:latin typeface="Calibri"/>
                <a:cs typeface="Calibri"/>
              </a:rPr>
              <a:t/>
            </a:r>
            <a:br>
              <a:rPr lang="en-GB" sz="3200" dirty="0">
                <a:solidFill>
                  <a:srgbClr val="333399"/>
                </a:solidFill>
                <a:latin typeface="Calibri"/>
                <a:cs typeface="Calibri"/>
              </a:rPr>
            </a:br>
            <a:r>
              <a:rPr lang="en-GB" sz="3200" b="1" dirty="0">
                <a:solidFill>
                  <a:srgbClr val="333399"/>
                </a:solidFill>
                <a:effectLst>
                  <a:outerShdw blurRad="38100" dist="38100" dir="2700000" algn="tl">
                    <a:srgbClr val="DDDDDD"/>
                  </a:outerShdw>
                </a:effectLst>
                <a:latin typeface="Calibri"/>
                <a:cs typeface="Calibri"/>
              </a:rPr>
              <a:t>Analysis - discussion</a:t>
            </a:r>
          </a:p>
        </p:txBody>
      </p:sp>
      <p:sp>
        <p:nvSpPr>
          <p:cNvPr id="297990" name="Rectangle 6"/>
          <p:cNvSpPr>
            <a:spLocks noChangeArrowheads="1"/>
          </p:cNvSpPr>
          <p:nvPr/>
        </p:nvSpPr>
        <p:spPr bwMode="auto">
          <a:xfrm>
            <a:off x="304800" y="2133600"/>
            <a:ext cx="8763000" cy="46291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800" dirty="0">
                <a:solidFill>
                  <a:schemeClr val="tx1"/>
                </a:solidFill>
                <a:latin typeface="Calibri"/>
                <a:cs typeface="Calibri"/>
              </a:rPr>
              <a:t>Supplementary question 1:</a:t>
            </a:r>
          </a:p>
          <a:p>
            <a:endParaRPr lang="en-US" sz="1800" dirty="0">
              <a:solidFill>
                <a:schemeClr val="tx1"/>
              </a:solidFill>
              <a:latin typeface="Calibri"/>
              <a:cs typeface="Calibri"/>
            </a:endParaRPr>
          </a:p>
          <a:p>
            <a:r>
              <a:rPr lang="en-US" sz="1800" dirty="0">
                <a:solidFill>
                  <a:schemeClr val="tx1"/>
                </a:solidFill>
                <a:latin typeface="Calibri"/>
                <a:cs typeface="Calibri"/>
              </a:rPr>
              <a:t>On plate 4 and 5 you distributed </a:t>
            </a:r>
            <a:r>
              <a:rPr lang="en-US" sz="1800" dirty="0" smtClean="0">
                <a:solidFill>
                  <a:schemeClr val="tx1"/>
                </a:solidFill>
                <a:latin typeface="Calibri"/>
                <a:cs typeface="Calibri"/>
              </a:rPr>
              <a:t>bacteria </a:t>
            </a:r>
            <a:r>
              <a:rPr lang="en-US" sz="1800" dirty="0">
                <a:solidFill>
                  <a:schemeClr val="tx1"/>
                </a:solidFill>
                <a:latin typeface="Calibri"/>
                <a:cs typeface="Calibri"/>
              </a:rPr>
              <a:t>from the same tube. Nevertheless the results are </a:t>
            </a:r>
            <a:r>
              <a:rPr lang="en-US" sz="1800" dirty="0" smtClean="0">
                <a:solidFill>
                  <a:schemeClr val="tx1"/>
                </a:solidFill>
                <a:latin typeface="Calibri"/>
                <a:cs typeface="Calibri"/>
              </a:rPr>
              <a:t>different: </a:t>
            </a:r>
            <a:r>
              <a:rPr lang="en-US" sz="1800" dirty="0">
                <a:solidFill>
                  <a:schemeClr val="tx1"/>
                </a:solidFill>
                <a:latin typeface="Calibri"/>
                <a:cs typeface="Calibri"/>
              </a:rPr>
              <a:t>On plate 4 nothing is growing, on plate 5 there is a dense lawn of bacteria. In a certain </a:t>
            </a:r>
            <a:r>
              <a:rPr lang="en-US" sz="1800" dirty="0" smtClean="0">
                <a:solidFill>
                  <a:schemeClr val="tx1"/>
                </a:solidFill>
                <a:latin typeface="Calibri"/>
                <a:cs typeface="Calibri"/>
              </a:rPr>
              <a:t>sense, experiment </a:t>
            </a:r>
            <a:r>
              <a:rPr lang="en-US" sz="1800" dirty="0">
                <a:solidFill>
                  <a:schemeClr val="tx1"/>
                </a:solidFill>
                <a:latin typeface="Calibri"/>
                <a:cs typeface="Calibri"/>
              </a:rPr>
              <a:t>5 is a control for something that could not have been shown with experiment 4 alone. Explain what can be shown with experiment 5.</a:t>
            </a:r>
          </a:p>
          <a:p>
            <a:endParaRPr lang="en-US" sz="1800" dirty="0">
              <a:solidFill>
                <a:schemeClr val="tx1"/>
              </a:solidFill>
              <a:latin typeface="Calibri"/>
              <a:cs typeface="Calibri"/>
            </a:endParaRPr>
          </a:p>
          <a:p>
            <a:r>
              <a:rPr lang="en-US" sz="1800" dirty="0">
                <a:solidFill>
                  <a:schemeClr val="tx1"/>
                </a:solidFill>
                <a:latin typeface="Calibri"/>
                <a:cs typeface="Calibri"/>
              </a:rPr>
              <a:t>					</a:t>
            </a:r>
            <a:r>
              <a:rPr lang="en-US" dirty="0">
                <a:solidFill>
                  <a:schemeClr val="tx1"/>
                </a:solidFill>
                <a:latin typeface="Calibri"/>
                <a:cs typeface="Calibri"/>
              </a:rPr>
              <a:t>	</a:t>
            </a:r>
            <a:r>
              <a:rPr lang="en-US" sz="2800" b="1" dirty="0">
                <a:solidFill>
                  <a:schemeClr val="tx1"/>
                </a:solidFill>
                <a:latin typeface="Calibri"/>
                <a:cs typeface="Calibri"/>
              </a:rPr>
              <a:t>?</a:t>
            </a:r>
            <a:endParaRPr lang="en-US" sz="1800" dirty="0">
              <a:solidFill>
                <a:schemeClr val="tx1"/>
              </a:solidFill>
              <a:latin typeface="Calibri"/>
              <a:cs typeface="Calibri"/>
            </a:endParaRPr>
          </a:p>
          <a:p>
            <a:endParaRPr lang="en-US" sz="1800" dirty="0">
              <a:solidFill>
                <a:schemeClr val="tx1"/>
              </a:solidFill>
              <a:latin typeface="Calibri"/>
              <a:cs typeface="Calibri"/>
            </a:endParaRPr>
          </a:p>
          <a:p>
            <a:endParaRPr lang="en-US" sz="1800" dirty="0">
              <a:solidFill>
                <a:schemeClr val="tx1"/>
              </a:solidFill>
              <a:latin typeface="Calibri"/>
              <a:cs typeface="Calibri"/>
            </a:endParaRPr>
          </a:p>
          <a:p>
            <a:r>
              <a:rPr lang="en-US" sz="1800" dirty="0">
                <a:solidFill>
                  <a:schemeClr val="tx1"/>
                </a:solidFill>
                <a:latin typeface="Calibri"/>
                <a:cs typeface="Calibri"/>
              </a:rPr>
              <a:t>Supplementary question 2:</a:t>
            </a:r>
          </a:p>
          <a:p>
            <a:endParaRPr lang="en-US" sz="1800" dirty="0">
              <a:solidFill>
                <a:schemeClr val="tx1"/>
              </a:solidFill>
              <a:latin typeface="Calibri"/>
              <a:cs typeface="Calibri"/>
            </a:endParaRPr>
          </a:p>
          <a:p>
            <a:r>
              <a:rPr lang="en-US" sz="1800" dirty="0">
                <a:solidFill>
                  <a:schemeClr val="tx1"/>
                </a:solidFill>
                <a:latin typeface="Calibri"/>
                <a:cs typeface="Calibri"/>
              </a:rPr>
              <a:t>How </a:t>
            </a:r>
            <a:r>
              <a:rPr lang="en-US" sz="1800" dirty="0" smtClean="0">
                <a:solidFill>
                  <a:schemeClr val="tx1"/>
                </a:solidFill>
                <a:latin typeface="Calibri"/>
                <a:cs typeface="Calibri"/>
              </a:rPr>
              <a:t>can </a:t>
            </a:r>
            <a:r>
              <a:rPr lang="en-US" sz="1800" dirty="0">
                <a:solidFill>
                  <a:schemeClr val="tx1"/>
                </a:solidFill>
                <a:latin typeface="Calibri"/>
                <a:cs typeface="Calibri"/>
              </a:rPr>
              <a:t>you explain that sometimes the number of blue colonies on a plate decreases towards the edge of the </a:t>
            </a:r>
            <a:r>
              <a:rPr lang="en-US" sz="1800" dirty="0" smtClean="0">
                <a:solidFill>
                  <a:schemeClr val="tx1"/>
                </a:solidFill>
                <a:latin typeface="Calibri"/>
                <a:cs typeface="Calibri"/>
              </a:rPr>
              <a:t>plate ?</a:t>
            </a:r>
            <a:endParaRPr lang="en-US" sz="1800" dirty="0">
              <a:solidFill>
                <a:schemeClr val="tx1"/>
              </a:solidFill>
              <a:latin typeface="Calibri"/>
              <a:cs typeface="Calibri"/>
            </a:endParaRPr>
          </a:p>
          <a:p>
            <a:endParaRPr lang="en-US" sz="1800" dirty="0">
              <a:solidFill>
                <a:schemeClr val="tx1"/>
              </a:solidFill>
              <a:latin typeface="Calibri"/>
              <a:cs typeface="Calibri"/>
            </a:endParaRPr>
          </a:p>
          <a:p>
            <a:endParaRPr lang="en-US" sz="1800" dirty="0">
              <a:solidFill>
                <a:schemeClr val="tx1"/>
              </a:solidFill>
              <a:latin typeface="Calibri"/>
              <a:cs typeface="Calibri"/>
            </a:endParaRPr>
          </a:p>
          <a:p>
            <a:r>
              <a:rPr lang="en-US" sz="1800" dirty="0">
                <a:solidFill>
                  <a:schemeClr val="tx1"/>
                </a:solidFill>
                <a:latin typeface="Calibri"/>
                <a:cs typeface="Calibri"/>
              </a:rPr>
              <a:t>						</a:t>
            </a:r>
            <a:r>
              <a:rPr lang="en-US" sz="3200" b="1" dirty="0">
                <a:solidFill>
                  <a:schemeClr val="tx1"/>
                </a:solidFill>
                <a:latin typeface="Calibri"/>
                <a:cs typeface="Calibri"/>
              </a:rPr>
              <a:t>?</a:t>
            </a:r>
            <a:endParaRPr lang="en-US" sz="1800" dirty="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9" name="Rectangle 7"/>
          <p:cNvSpPr>
            <a:spLocks noChangeArrowheads="1"/>
          </p:cNvSpPr>
          <p:nvPr/>
        </p:nvSpPr>
        <p:spPr bwMode="auto">
          <a:xfrm>
            <a:off x="457200" y="7620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Calibri"/>
                <a:cs typeface="Calibri"/>
              </a:rPr>
              <a:t/>
            </a:r>
            <a:br>
              <a:rPr lang="en-GB" sz="3200">
                <a:solidFill>
                  <a:srgbClr val="333399"/>
                </a:solidFill>
                <a:latin typeface="Calibri"/>
                <a:cs typeface="Calibri"/>
              </a:rPr>
            </a:br>
            <a:r>
              <a:rPr lang="en-GB" sz="3200" b="1">
                <a:solidFill>
                  <a:srgbClr val="333399"/>
                </a:solidFill>
                <a:effectLst>
                  <a:outerShdw blurRad="38100" dist="38100" dir="2700000" algn="tl">
                    <a:srgbClr val="DDDDDD"/>
                  </a:outerShdw>
                </a:effectLst>
                <a:latin typeface="Calibri"/>
                <a:cs typeface="Calibri"/>
              </a:rPr>
              <a:t>Analysis - discussion</a:t>
            </a:r>
          </a:p>
        </p:txBody>
      </p:sp>
      <p:sp>
        <p:nvSpPr>
          <p:cNvPr id="300040" name="Rectangle 8"/>
          <p:cNvSpPr>
            <a:spLocks noChangeArrowheads="1"/>
          </p:cNvSpPr>
          <p:nvPr/>
        </p:nvSpPr>
        <p:spPr bwMode="auto">
          <a:xfrm>
            <a:off x="304800" y="2133600"/>
            <a:ext cx="8763000" cy="457358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800">
                <a:solidFill>
                  <a:schemeClr val="tx1"/>
                </a:solidFill>
                <a:latin typeface="Calibri"/>
                <a:cs typeface="Calibri"/>
              </a:rPr>
              <a:t>Supplementary question 1:</a:t>
            </a:r>
          </a:p>
          <a:p>
            <a:endParaRPr lang="en-US" sz="1800">
              <a:solidFill>
                <a:schemeClr val="tx1"/>
              </a:solidFill>
              <a:latin typeface="Calibri"/>
              <a:cs typeface="Calibri"/>
            </a:endParaRPr>
          </a:p>
          <a:p>
            <a:r>
              <a:rPr lang="en-US" sz="1800">
                <a:solidFill>
                  <a:schemeClr val="tx1"/>
                </a:solidFill>
                <a:latin typeface="Calibri"/>
                <a:cs typeface="Calibri"/>
              </a:rPr>
              <a:t>On plate 4 and 5 you distributed the bacteria from the same tube. Nevertheless the results are differing: On plate 4 nothing is growing, on plate 5 there is a dense lawn of bacteria. In a certain sense the experiment 5 is a control for something that could not have been shown with experiment 4 alone. Explain what can be shown with experiment 5.</a:t>
            </a:r>
          </a:p>
          <a:p>
            <a:r>
              <a:rPr lang="en-US" sz="1800" b="1">
                <a:solidFill>
                  <a:schemeClr val="tx1"/>
                </a:solidFill>
                <a:latin typeface="Calibri"/>
                <a:cs typeface="Calibri"/>
              </a:rPr>
              <a:t>It is tested if the bacteria are alive at all. </a:t>
            </a:r>
          </a:p>
          <a:p>
            <a:r>
              <a:rPr lang="en-US" sz="1800" b="1">
                <a:solidFill>
                  <a:schemeClr val="tx1"/>
                </a:solidFill>
                <a:latin typeface="Calibri"/>
                <a:cs typeface="Calibri"/>
              </a:rPr>
              <a:t>(If the bacteria would have been dead right from the start, the result on plate 4 would have been the same)</a:t>
            </a:r>
          </a:p>
          <a:p>
            <a:r>
              <a:rPr lang="en-US" sz="1800">
                <a:solidFill>
                  <a:schemeClr val="tx1"/>
                </a:solidFill>
                <a:latin typeface="Calibri"/>
                <a:cs typeface="Calibri"/>
              </a:rPr>
              <a:t>					</a:t>
            </a:r>
            <a:r>
              <a:rPr lang="en-US">
                <a:solidFill>
                  <a:schemeClr val="tx1"/>
                </a:solidFill>
                <a:latin typeface="Calibri"/>
                <a:cs typeface="Calibri"/>
              </a:rPr>
              <a:t>	</a:t>
            </a:r>
            <a:endParaRPr lang="en-US" sz="1800">
              <a:solidFill>
                <a:schemeClr val="tx1"/>
              </a:solidFill>
              <a:latin typeface="Calibri"/>
              <a:cs typeface="Calibri"/>
            </a:endParaRPr>
          </a:p>
          <a:p>
            <a:r>
              <a:rPr lang="en-US" sz="1800">
                <a:solidFill>
                  <a:schemeClr val="tx1"/>
                </a:solidFill>
                <a:latin typeface="Calibri"/>
                <a:cs typeface="Calibri"/>
              </a:rPr>
              <a:t>Supplementary question 2:</a:t>
            </a:r>
          </a:p>
          <a:p>
            <a:endParaRPr lang="en-US" sz="1800">
              <a:solidFill>
                <a:schemeClr val="tx1"/>
              </a:solidFill>
              <a:latin typeface="Calibri"/>
              <a:cs typeface="Calibri"/>
            </a:endParaRPr>
          </a:p>
          <a:p>
            <a:r>
              <a:rPr lang="en-US" sz="1800">
                <a:solidFill>
                  <a:schemeClr val="tx1"/>
                </a:solidFill>
                <a:latin typeface="Calibri"/>
                <a:cs typeface="Calibri"/>
              </a:rPr>
              <a:t>How would you explain that sometimes the number of blue colonies decreases on a plate towards the edge of the plate?</a:t>
            </a:r>
          </a:p>
          <a:p>
            <a:endParaRPr lang="en-US" sz="1800">
              <a:solidFill>
                <a:schemeClr val="tx1"/>
              </a:solidFill>
              <a:latin typeface="Calibri"/>
              <a:cs typeface="Calibri"/>
            </a:endParaRPr>
          </a:p>
          <a:p>
            <a:endParaRPr lang="en-US" sz="1800">
              <a:solidFill>
                <a:schemeClr val="tx1"/>
              </a:solidFill>
              <a:latin typeface="Calibri"/>
              <a:cs typeface="Calibri"/>
            </a:endParaRPr>
          </a:p>
          <a:p>
            <a:r>
              <a:rPr lang="en-US" sz="1800">
                <a:solidFill>
                  <a:schemeClr val="tx1"/>
                </a:solidFill>
                <a:latin typeface="Calibri"/>
                <a:cs typeface="Calibri"/>
              </a:rPr>
              <a:t>						</a:t>
            </a:r>
            <a:r>
              <a:rPr lang="en-US" sz="3200" b="1">
                <a:solidFill>
                  <a:schemeClr val="tx1"/>
                </a:solidFill>
                <a:latin typeface="Calibri"/>
                <a:cs typeface="Calibri"/>
              </a:rPr>
              <a:t>?</a:t>
            </a:r>
            <a:endParaRPr lang="en-US" sz="180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7" name="Rectangle 9"/>
          <p:cNvSpPr>
            <a:spLocks noChangeArrowheads="1"/>
          </p:cNvSpPr>
          <p:nvPr/>
        </p:nvSpPr>
        <p:spPr bwMode="auto">
          <a:xfrm>
            <a:off x="457200" y="7620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Calibri"/>
                <a:cs typeface="Calibri"/>
              </a:rPr>
              <a:t/>
            </a:r>
            <a:br>
              <a:rPr lang="en-GB" sz="3200">
                <a:solidFill>
                  <a:srgbClr val="333399"/>
                </a:solidFill>
                <a:latin typeface="Calibri"/>
                <a:cs typeface="Calibri"/>
              </a:rPr>
            </a:br>
            <a:r>
              <a:rPr lang="en-GB" sz="3200" b="1">
                <a:solidFill>
                  <a:srgbClr val="333399"/>
                </a:solidFill>
                <a:effectLst>
                  <a:outerShdw blurRad="38100" dist="38100" dir="2700000" algn="tl">
                    <a:srgbClr val="DDDDDD"/>
                  </a:outerShdw>
                </a:effectLst>
                <a:latin typeface="Calibri"/>
                <a:cs typeface="Calibri"/>
              </a:rPr>
              <a:t>Analysis - discussion</a:t>
            </a:r>
          </a:p>
        </p:txBody>
      </p:sp>
      <p:sp>
        <p:nvSpPr>
          <p:cNvPr id="211978" name="Rectangle 10"/>
          <p:cNvSpPr>
            <a:spLocks noChangeArrowheads="1"/>
          </p:cNvSpPr>
          <p:nvPr/>
        </p:nvSpPr>
        <p:spPr bwMode="auto">
          <a:xfrm>
            <a:off x="304800" y="2133600"/>
            <a:ext cx="8763000" cy="438308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800">
                <a:solidFill>
                  <a:schemeClr val="tx1"/>
                </a:solidFill>
                <a:latin typeface="Calibri"/>
                <a:cs typeface="Calibri"/>
              </a:rPr>
              <a:t>Supplementary question 1:</a:t>
            </a:r>
          </a:p>
          <a:p>
            <a:endParaRPr lang="en-US" sz="1800">
              <a:solidFill>
                <a:schemeClr val="tx1"/>
              </a:solidFill>
              <a:latin typeface="Calibri"/>
              <a:cs typeface="Calibri"/>
            </a:endParaRPr>
          </a:p>
          <a:p>
            <a:r>
              <a:rPr lang="en-US" sz="1800">
                <a:solidFill>
                  <a:schemeClr val="tx1"/>
                </a:solidFill>
                <a:latin typeface="Calibri"/>
                <a:cs typeface="Calibri"/>
              </a:rPr>
              <a:t>On plate 4 and 5 you distributed the bacteria from the same tube. Nevertheless the results are differing: On plate 4 nothing is growing, on plate 5 there is a dense lawn of bacteria. In a certain sense the experiment 5 is a control for something that could not have been shown with experiment 4 alone. Explain what can be shown with experiment 5.</a:t>
            </a:r>
          </a:p>
          <a:p>
            <a:r>
              <a:rPr lang="en-US" sz="1800" b="1">
                <a:solidFill>
                  <a:schemeClr val="tx1"/>
                </a:solidFill>
                <a:latin typeface="Calibri"/>
                <a:cs typeface="Calibri"/>
              </a:rPr>
              <a:t>It is tested if the bacteria are alive at all. </a:t>
            </a:r>
          </a:p>
          <a:p>
            <a:r>
              <a:rPr lang="en-US" sz="1800" b="1">
                <a:solidFill>
                  <a:schemeClr val="tx1"/>
                </a:solidFill>
                <a:latin typeface="Calibri"/>
                <a:cs typeface="Calibri"/>
              </a:rPr>
              <a:t>(If the bacteria would have been dead right from the start, the result on plate 4 would have been the same)</a:t>
            </a:r>
          </a:p>
          <a:p>
            <a:r>
              <a:rPr lang="en-US" sz="1800">
                <a:solidFill>
                  <a:schemeClr val="tx1"/>
                </a:solidFill>
                <a:latin typeface="Calibri"/>
                <a:cs typeface="Calibri"/>
              </a:rPr>
              <a:t>					</a:t>
            </a:r>
            <a:r>
              <a:rPr lang="en-US">
                <a:solidFill>
                  <a:schemeClr val="tx1"/>
                </a:solidFill>
                <a:latin typeface="Calibri"/>
                <a:cs typeface="Calibri"/>
              </a:rPr>
              <a:t>	</a:t>
            </a:r>
            <a:endParaRPr lang="en-US" sz="1800">
              <a:solidFill>
                <a:schemeClr val="tx1"/>
              </a:solidFill>
              <a:latin typeface="Calibri"/>
              <a:cs typeface="Calibri"/>
            </a:endParaRPr>
          </a:p>
          <a:p>
            <a:r>
              <a:rPr lang="en-US" sz="1800">
                <a:solidFill>
                  <a:schemeClr val="tx1"/>
                </a:solidFill>
                <a:latin typeface="Calibri"/>
                <a:cs typeface="Calibri"/>
              </a:rPr>
              <a:t>Supplementary question 2:</a:t>
            </a:r>
          </a:p>
          <a:p>
            <a:endParaRPr lang="en-US" sz="1800">
              <a:solidFill>
                <a:schemeClr val="tx1"/>
              </a:solidFill>
              <a:latin typeface="Calibri"/>
              <a:cs typeface="Calibri"/>
            </a:endParaRPr>
          </a:p>
          <a:p>
            <a:r>
              <a:rPr lang="en-US" sz="1800">
                <a:solidFill>
                  <a:schemeClr val="tx1"/>
                </a:solidFill>
                <a:latin typeface="Calibri"/>
                <a:cs typeface="Calibri"/>
              </a:rPr>
              <a:t>How would you explain that sometimes the number of blue colonies decreases on a plate towards the edge of the plate?</a:t>
            </a:r>
          </a:p>
          <a:p>
            <a:r>
              <a:rPr lang="en-US" sz="1800" b="1">
                <a:solidFill>
                  <a:schemeClr val="tx1"/>
                </a:solidFill>
                <a:latin typeface="Calibri"/>
                <a:cs typeface="Calibri"/>
              </a:rPr>
              <a:t>Due to the shape of the Drigalski spatula it is more difficult to distribute the X-Gal at the margin of the plate. This is why one can have less X-Gal at the plate margin than in the middle of the plate. The less X-Gal there is, the lighter the blue colonies are.</a:t>
            </a:r>
            <a:endParaRPr lang="en-US" sz="1800">
              <a:solidFill>
                <a:schemeClr val="tx1"/>
              </a:solidFill>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title"/>
          </p:nvPr>
        </p:nvSpPr>
        <p:spPr>
          <a:xfrm>
            <a:off x="381000" y="381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rPr>
              <a:t/>
            </a:r>
            <a:br>
              <a:rPr lang="en-GB" sz="3200">
                <a:solidFill>
                  <a:srgbClr val="333399"/>
                </a:solidFill>
              </a:rPr>
            </a:br>
            <a:r>
              <a:rPr lang="en-GB" sz="3200" b="1">
                <a:solidFill>
                  <a:srgbClr val="333399"/>
                </a:solidFill>
                <a:effectLst>
                  <a:outerShdw blurRad="38100" dist="38100" dir="2700000" algn="tl">
                    <a:srgbClr val="DDDDDD"/>
                  </a:outerShdw>
                </a:effectLst>
              </a:rPr>
              <a:t>Finish</a:t>
            </a:r>
          </a:p>
        </p:txBody>
      </p:sp>
      <p:pic>
        <p:nvPicPr>
          <p:cNvPr id="2160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00200"/>
            <a:ext cx="6172200" cy="425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607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990600"/>
            <a:ext cx="1968500" cy="25146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1607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5200" y="2743200"/>
            <a:ext cx="1600200" cy="1574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16075"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0" y="4419600"/>
            <a:ext cx="2438400" cy="14811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685800" y="28956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Calibri"/>
                <a:cs typeface="Calibri"/>
              </a:rPr>
              <a:t/>
            </a:r>
            <a:br>
              <a:rPr lang="en-GB" sz="3200">
                <a:solidFill>
                  <a:srgbClr val="333399"/>
                </a:solidFill>
                <a:latin typeface="Calibri"/>
                <a:cs typeface="Calibri"/>
              </a:rPr>
            </a:br>
            <a:r>
              <a:rPr lang="de-DE" sz="3200" b="1">
                <a:solidFill>
                  <a:srgbClr val="333399"/>
                </a:solidFill>
                <a:effectLst>
                  <a:outerShdw blurRad="38100" dist="38100" dir="2700000" algn="tl">
                    <a:srgbClr val="DDDDDD"/>
                  </a:outerShdw>
                </a:effectLst>
                <a:latin typeface="Calibri"/>
                <a:cs typeface="Calibri"/>
              </a:rPr>
              <a:t>The end</a:t>
            </a:r>
            <a:endParaRPr lang="en-GB" sz="3200" b="1">
              <a:solidFill>
                <a:srgbClr val="333399"/>
              </a:solidFill>
              <a:effectLst>
                <a:outerShdw blurRad="38100" dist="38100" dir="2700000" algn="tl">
                  <a:srgbClr val="DDDDDD"/>
                </a:outerShdw>
              </a:effectLst>
              <a:latin typeface="Calibri"/>
              <a:cs typeface="Calibri"/>
            </a:endParaRP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3"/>
          <p:cNvSpPr>
            <a:spLocks noGrp="1" noChangeArrowheads="1"/>
          </p:cNvSpPr>
          <p:nvPr>
            <p:ph type="title"/>
          </p:nvPr>
        </p:nvSpPr>
        <p:spPr>
          <a:xfrm>
            <a:off x="381000" y="3810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Calibri"/>
                <a:cs typeface="Calibri"/>
              </a:rPr>
              <a:t/>
            </a:r>
            <a:br>
              <a:rPr lang="en-GB" sz="3200">
                <a:solidFill>
                  <a:srgbClr val="333399"/>
                </a:solidFill>
                <a:latin typeface="Calibri"/>
                <a:cs typeface="Calibri"/>
              </a:rPr>
            </a:br>
            <a:r>
              <a:rPr lang="en-GB" sz="3200" b="1">
                <a:solidFill>
                  <a:srgbClr val="333399"/>
                </a:solidFill>
                <a:effectLst>
                  <a:outerShdw blurRad="38100" dist="38100" dir="2700000" algn="tl">
                    <a:srgbClr val="DDDDDD"/>
                  </a:outerShdw>
                </a:effectLst>
                <a:latin typeface="Calibri"/>
                <a:cs typeface="Calibri"/>
              </a:rPr>
              <a:t>Zum Abschluss</a:t>
            </a:r>
          </a:p>
        </p:txBody>
      </p:sp>
      <p:sp>
        <p:nvSpPr>
          <p:cNvPr id="226308" name="Text Box 4"/>
          <p:cNvSpPr txBox="1">
            <a:spLocks noChangeArrowheads="1"/>
          </p:cNvSpPr>
          <p:nvPr/>
        </p:nvSpPr>
        <p:spPr bwMode="auto">
          <a:xfrm>
            <a:off x="3657600" y="3124200"/>
            <a:ext cx="1524000" cy="763286"/>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CH">
                <a:solidFill>
                  <a:schemeClr val="tx1"/>
                </a:solidFill>
                <a:latin typeface="Calibri"/>
                <a:cs typeface="Calibri"/>
              </a:rPr>
              <a:t>Weitere Beispiele</a:t>
            </a:r>
            <a:endParaRPr lang="en-US">
              <a:solidFill>
                <a:schemeClr val="tx1"/>
              </a:solidFill>
              <a:latin typeface="Calibri"/>
              <a:cs typeface="Calibri"/>
            </a:endParaRP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685800" y="13716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rPr>
              <a:t/>
            </a:r>
            <a:br>
              <a:rPr lang="en-GB" sz="3200">
                <a:solidFill>
                  <a:srgbClr val="333399"/>
                </a:solidFill>
              </a:rPr>
            </a:br>
            <a:r>
              <a:rPr lang="de-CH" sz="3200" b="1">
                <a:solidFill>
                  <a:srgbClr val="333399"/>
                </a:solidFill>
                <a:effectLst>
                  <a:outerShdw blurRad="38100" dist="38100" dir="2700000" algn="tl">
                    <a:srgbClr val="DDDDDD"/>
                  </a:outerShdw>
                </a:effectLst>
              </a:rPr>
              <a:t>Quiz zum Ankreuzen</a:t>
            </a:r>
            <a:br>
              <a:rPr lang="de-CH" sz="3200" b="1">
                <a:solidFill>
                  <a:srgbClr val="333399"/>
                </a:solidFill>
                <a:effectLst>
                  <a:outerShdw blurRad="38100" dist="38100" dir="2700000" algn="tl">
                    <a:srgbClr val="DDDDDD"/>
                  </a:outerShdw>
                </a:effectLst>
              </a:rPr>
            </a:br>
            <a:r>
              <a:rPr lang="de-CH" sz="3200" b="1">
                <a:solidFill>
                  <a:srgbClr val="333399"/>
                </a:solidFill>
                <a:effectLst>
                  <a:outerShdw blurRad="38100" dist="38100" dir="2700000" algn="tl">
                    <a:srgbClr val="DDDDDD"/>
                  </a:outerShdw>
                </a:effectLst>
              </a:rPr>
              <a:t/>
            </a:r>
            <a:br>
              <a:rPr lang="de-CH" sz="3200" b="1">
                <a:solidFill>
                  <a:srgbClr val="333399"/>
                </a:solidFill>
                <a:effectLst>
                  <a:outerShdw blurRad="38100" dist="38100" dir="2700000" algn="tl">
                    <a:srgbClr val="DDDDDD"/>
                  </a:outerShdw>
                </a:effectLst>
              </a:rPr>
            </a:br>
            <a:r>
              <a:rPr lang="de-CH" sz="3200" b="1">
                <a:solidFill>
                  <a:srgbClr val="333399"/>
                </a:solidFill>
                <a:effectLst>
                  <a:outerShdw blurRad="38100" dist="38100" dir="2700000" algn="tl">
                    <a:srgbClr val="DDDDDD"/>
                  </a:outerShdw>
                </a:effectLst>
              </a:rPr>
              <a:t>(siehe Seite 6)</a:t>
            </a:r>
            <a:endParaRPr lang="en-GB" sz="3200" b="1">
              <a:solidFill>
                <a:srgbClr val="333399"/>
              </a:solidFill>
              <a:effectLst>
                <a:outerShdw blurRad="38100" dist="38100" dir="2700000" algn="tl">
                  <a:srgbClr val="DDDDDD"/>
                </a:outerShdw>
              </a:effectLst>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685800" y="6858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rPr>
              <a:t/>
            </a:r>
            <a:br>
              <a:rPr lang="en-GB" sz="3200">
                <a:solidFill>
                  <a:srgbClr val="333399"/>
                </a:solidFill>
              </a:rPr>
            </a:br>
            <a:r>
              <a:rPr lang="de-CH" sz="3200" b="1">
                <a:solidFill>
                  <a:srgbClr val="333399"/>
                </a:solidFill>
                <a:effectLst>
                  <a:outerShdw blurRad="38100" dist="38100" dir="2700000" algn="tl">
                    <a:srgbClr val="DDDDDD"/>
                  </a:outerShdw>
                </a:effectLst>
              </a:rPr>
              <a:t>Quiz zum Ankreuzen</a:t>
            </a:r>
            <a:endParaRPr lang="en-GB" sz="3200" b="1">
              <a:solidFill>
                <a:srgbClr val="333399"/>
              </a:solidFill>
              <a:effectLst>
                <a:outerShdw blurRad="38100" dist="38100" dir="2700000" algn="tl">
                  <a:srgbClr val="DDDDDD"/>
                </a:outerShdw>
              </a:effectLst>
            </a:endParaRPr>
          </a:p>
        </p:txBody>
      </p:sp>
      <p:pic>
        <p:nvPicPr>
          <p:cNvPr id="1751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181225"/>
            <a:ext cx="8991600" cy="27717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685800" y="6858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rPr>
              <a:t/>
            </a:r>
            <a:br>
              <a:rPr lang="en-GB" sz="3200">
                <a:solidFill>
                  <a:srgbClr val="333399"/>
                </a:solidFill>
              </a:rPr>
            </a:br>
            <a:r>
              <a:rPr lang="de-CH" sz="3200" b="1">
                <a:solidFill>
                  <a:srgbClr val="333399"/>
                </a:solidFill>
                <a:effectLst>
                  <a:outerShdw blurRad="38100" dist="38100" dir="2700000" algn="tl">
                    <a:srgbClr val="DDDDDD"/>
                  </a:outerShdw>
                </a:effectLst>
              </a:rPr>
              <a:t>Quiz zum Ankreuzen</a:t>
            </a:r>
            <a:endParaRPr lang="en-GB" sz="3200" b="1">
              <a:solidFill>
                <a:srgbClr val="333399"/>
              </a:solidFill>
              <a:effectLst>
                <a:outerShdw blurRad="38100" dist="38100" dir="2700000" algn="tl">
                  <a:srgbClr val="DDDDDD"/>
                </a:outerShdw>
              </a:effectLst>
            </a:endParaRPr>
          </a:p>
        </p:txBody>
      </p:sp>
      <p:pic>
        <p:nvPicPr>
          <p:cNvPr id="259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976438"/>
            <a:ext cx="8991600" cy="29051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3432" y="2798911"/>
            <a:ext cx="4876800" cy="3654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Rechteck 1"/>
          <p:cNvSpPr/>
          <p:nvPr/>
        </p:nvSpPr>
        <p:spPr>
          <a:xfrm>
            <a:off x="395536" y="2204864"/>
            <a:ext cx="8280920" cy="430887"/>
          </a:xfrm>
          <a:prstGeom prst="rect">
            <a:avLst/>
          </a:prstGeom>
        </p:spPr>
        <p:txBody>
          <a:bodyPr wrap="square">
            <a:spAutoFit/>
          </a:bodyPr>
          <a:lstStyle/>
          <a:p>
            <a:r>
              <a:rPr lang="en-GB" b="1" dirty="0" smtClean="0">
                <a:solidFill>
                  <a:srgbClr val="000000"/>
                </a:solidFill>
                <a:latin typeface="Calibri"/>
                <a:cs typeface="Calibri"/>
              </a:rPr>
              <a:t>In 1921 Frederick </a:t>
            </a:r>
            <a:r>
              <a:rPr lang="en-GB" b="1" dirty="0" err="1">
                <a:solidFill>
                  <a:srgbClr val="000000"/>
                </a:solidFill>
                <a:latin typeface="Calibri"/>
                <a:cs typeface="Calibri"/>
              </a:rPr>
              <a:t>Banting</a:t>
            </a:r>
            <a:r>
              <a:rPr lang="en-GB" b="1" dirty="0">
                <a:solidFill>
                  <a:srgbClr val="000000"/>
                </a:solidFill>
                <a:latin typeface="Calibri"/>
                <a:cs typeface="Calibri"/>
              </a:rPr>
              <a:t> extracted insulin from dog pancreas. </a:t>
            </a:r>
            <a:endParaRPr lang="de-DE" b="1" dirty="0"/>
          </a:p>
        </p:txBody>
      </p:sp>
      <p:sp>
        <p:nvSpPr>
          <p:cNvPr id="7" name="Rectangle 1"/>
          <p:cNvSpPr txBox="1">
            <a:spLocks noChangeArrowheads="1"/>
          </p:cNvSpPr>
          <p:nvPr/>
        </p:nvSpPr>
        <p:spPr>
          <a:xfrm>
            <a:off x="827584" y="404664"/>
            <a:ext cx="7772400" cy="1557338"/>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smtClean="0">
                <a:latin typeface="Calibri"/>
                <a:cs typeface="Calibri"/>
              </a:rPr>
              <a:t/>
            </a:r>
            <a:br>
              <a:rPr lang="en-GB" sz="3200" dirty="0" smtClean="0">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Why copying genes? </a:t>
            </a:r>
            <a:br>
              <a:rPr lang="en-GB" sz="3200" b="1" dirty="0" smtClean="0">
                <a:solidFill>
                  <a:srgbClr val="333399"/>
                </a:solidFill>
                <a:effectLst>
                  <a:outerShdw blurRad="38100" dist="38100" dir="2700000" algn="tl">
                    <a:srgbClr val="DDDDDD"/>
                  </a:outerShdw>
                </a:effectLst>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An example from medicine: Insulin</a:t>
            </a:r>
            <a:endParaRPr lang="en-GB" sz="32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a:xfrm>
            <a:off x="685800" y="685800"/>
            <a:ext cx="7772400" cy="1143000"/>
          </a:xfrm>
          <a:ln/>
        </p:spPr>
        <p:txBody>
          <a:bodyPr/>
          <a:lstStyle/>
          <a:p>
            <a:pPr>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rPr>
              <a:t/>
            </a:r>
            <a:br>
              <a:rPr lang="en-GB" sz="3200">
                <a:solidFill>
                  <a:srgbClr val="333399"/>
                </a:solidFill>
              </a:rPr>
            </a:br>
            <a:r>
              <a:rPr lang="de-CH" sz="3200" b="1">
                <a:solidFill>
                  <a:srgbClr val="333399"/>
                </a:solidFill>
                <a:effectLst>
                  <a:outerShdw blurRad="38100" dist="38100" dir="2700000" algn="tl">
                    <a:srgbClr val="DDDDDD"/>
                  </a:outerShdw>
                </a:effectLst>
              </a:rPr>
              <a:t>Quiz zum Ankreuzen</a:t>
            </a:r>
            <a:endParaRPr lang="en-GB" sz="3200" b="1">
              <a:solidFill>
                <a:srgbClr val="333399"/>
              </a:solidFill>
              <a:effectLst>
                <a:outerShdw blurRad="38100" dist="38100" dir="2700000" algn="tl">
                  <a:srgbClr val="DDDDDD"/>
                </a:outerShdw>
              </a:effectLst>
            </a:endParaRPr>
          </a:p>
        </p:txBody>
      </p:sp>
      <p:pic>
        <p:nvPicPr>
          <p:cNvPr id="261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 y="1785938"/>
            <a:ext cx="8953500" cy="32861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7" name="Picture 7"/>
          <p:cNvPicPr>
            <a:picLocks noChangeAspect="1" noChangeArrowheads="1"/>
          </p:cNvPicPr>
          <p:nvPr/>
        </p:nvPicPr>
        <p:blipFill>
          <a:blip r:embed="rId3">
            <a:extLst>
              <a:ext uri="{28A0092B-C50C-407E-A947-70E740481C1C}">
                <a14:useLocalDpi xmlns:a14="http://schemas.microsoft.com/office/drawing/2010/main" val="0"/>
              </a:ext>
            </a:extLst>
          </a:blip>
          <a:srcRect l="26875" t="16000" r="24374" b="8000"/>
          <a:stretch>
            <a:fillRect/>
          </a:stretch>
        </p:blipFill>
        <p:spPr bwMode="auto">
          <a:xfrm>
            <a:off x="1981200" y="1941513"/>
            <a:ext cx="4419600" cy="4306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8723" name="Rectangle 3"/>
          <p:cNvSpPr>
            <a:spLocks noChangeArrowheads="1"/>
          </p:cNvSpPr>
          <p:nvPr/>
        </p:nvSpPr>
        <p:spPr bwMode="auto">
          <a:xfrm>
            <a:off x="381000" y="228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2"/>
          <p:cNvPicPr>
            <a:picLocks noChangeAspect="1" noChangeArrowheads="1"/>
          </p:cNvPicPr>
          <p:nvPr/>
        </p:nvPicPr>
        <p:blipFill>
          <a:blip r:embed="rId3">
            <a:extLst>
              <a:ext uri="{28A0092B-C50C-407E-A947-70E740481C1C}">
                <a14:useLocalDpi xmlns:a14="http://schemas.microsoft.com/office/drawing/2010/main" val="0"/>
              </a:ext>
            </a:extLst>
          </a:blip>
          <a:srcRect b="18848"/>
          <a:stretch>
            <a:fillRect/>
          </a:stretch>
        </p:blipFill>
        <p:spPr bwMode="auto">
          <a:xfrm>
            <a:off x="228600" y="1743075"/>
            <a:ext cx="8753475" cy="49625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62819" name="Rectangle 3"/>
          <p:cNvSpPr>
            <a:spLocks noChangeArrowheads="1"/>
          </p:cNvSpPr>
          <p:nvPr/>
        </p:nvSpPr>
        <p:spPr bwMode="auto">
          <a:xfrm>
            <a:off x="381000" y="4476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
        <p:nvSpPr>
          <p:cNvPr id="162820" name="Rectangle 4"/>
          <p:cNvSpPr>
            <a:spLocks noChangeArrowheads="1"/>
          </p:cNvSpPr>
          <p:nvPr/>
        </p:nvSpPr>
        <p:spPr bwMode="auto">
          <a:xfrm>
            <a:off x="5029200" y="3200400"/>
            <a:ext cx="3733800" cy="762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
        <p:nvSpPr>
          <p:cNvPr id="162821" name="Rectangle 5"/>
          <p:cNvSpPr>
            <a:spLocks noChangeArrowheads="1"/>
          </p:cNvSpPr>
          <p:nvPr/>
        </p:nvSpPr>
        <p:spPr bwMode="auto">
          <a:xfrm>
            <a:off x="5029200" y="4267200"/>
            <a:ext cx="3657600" cy="1219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
        <p:nvSpPr>
          <p:cNvPr id="162822" name="Rectangle 6"/>
          <p:cNvSpPr>
            <a:spLocks noChangeArrowheads="1"/>
          </p:cNvSpPr>
          <p:nvPr/>
        </p:nvSpPr>
        <p:spPr bwMode="auto">
          <a:xfrm>
            <a:off x="5029200" y="5562600"/>
            <a:ext cx="3657600" cy="838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082" name="Picture 2"/>
          <p:cNvPicPr>
            <a:picLocks noChangeAspect="1" noChangeArrowheads="1"/>
          </p:cNvPicPr>
          <p:nvPr/>
        </p:nvPicPr>
        <p:blipFill>
          <a:blip r:embed="rId3">
            <a:extLst>
              <a:ext uri="{28A0092B-C50C-407E-A947-70E740481C1C}">
                <a14:useLocalDpi xmlns:a14="http://schemas.microsoft.com/office/drawing/2010/main" val="0"/>
              </a:ext>
            </a:extLst>
          </a:blip>
          <a:srcRect b="18848"/>
          <a:stretch>
            <a:fillRect/>
          </a:stretch>
        </p:blipFill>
        <p:spPr bwMode="auto">
          <a:xfrm>
            <a:off x="228600" y="1743075"/>
            <a:ext cx="8753475" cy="49625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2083" name="Rectangle 3"/>
          <p:cNvSpPr>
            <a:spLocks noChangeArrowheads="1"/>
          </p:cNvSpPr>
          <p:nvPr/>
        </p:nvSpPr>
        <p:spPr bwMode="auto">
          <a:xfrm>
            <a:off x="381000" y="4476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
        <p:nvSpPr>
          <p:cNvPr id="302085" name="Rectangle 5"/>
          <p:cNvSpPr>
            <a:spLocks noChangeArrowheads="1"/>
          </p:cNvSpPr>
          <p:nvPr/>
        </p:nvSpPr>
        <p:spPr bwMode="auto">
          <a:xfrm>
            <a:off x="5029200" y="4267200"/>
            <a:ext cx="3657600" cy="1219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
        <p:nvSpPr>
          <p:cNvPr id="302086" name="Rectangle 6"/>
          <p:cNvSpPr>
            <a:spLocks noChangeArrowheads="1"/>
          </p:cNvSpPr>
          <p:nvPr/>
        </p:nvSpPr>
        <p:spPr bwMode="auto">
          <a:xfrm>
            <a:off x="5029200" y="5562600"/>
            <a:ext cx="3657600" cy="838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2"/>
          <p:cNvPicPr>
            <a:picLocks noChangeAspect="1" noChangeArrowheads="1"/>
          </p:cNvPicPr>
          <p:nvPr/>
        </p:nvPicPr>
        <p:blipFill>
          <a:blip r:embed="rId3">
            <a:extLst>
              <a:ext uri="{28A0092B-C50C-407E-A947-70E740481C1C}">
                <a14:useLocalDpi xmlns:a14="http://schemas.microsoft.com/office/drawing/2010/main" val="0"/>
              </a:ext>
            </a:extLst>
          </a:blip>
          <a:srcRect b="18848"/>
          <a:stretch>
            <a:fillRect/>
          </a:stretch>
        </p:blipFill>
        <p:spPr bwMode="auto">
          <a:xfrm>
            <a:off x="228600" y="1743075"/>
            <a:ext cx="8753475" cy="49625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6179" name="Rectangle 3"/>
          <p:cNvSpPr>
            <a:spLocks noChangeArrowheads="1"/>
          </p:cNvSpPr>
          <p:nvPr/>
        </p:nvSpPr>
        <p:spPr bwMode="auto">
          <a:xfrm>
            <a:off x="381000" y="4476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
        <p:nvSpPr>
          <p:cNvPr id="306181" name="Rectangle 5"/>
          <p:cNvSpPr>
            <a:spLocks noChangeArrowheads="1"/>
          </p:cNvSpPr>
          <p:nvPr/>
        </p:nvSpPr>
        <p:spPr bwMode="auto">
          <a:xfrm>
            <a:off x="5029200" y="5562600"/>
            <a:ext cx="3657600" cy="838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0" name="Picture 2"/>
          <p:cNvPicPr>
            <a:picLocks noChangeAspect="1" noChangeArrowheads="1"/>
          </p:cNvPicPr>
          <p:nvPr/>
        </p:nvPicPr>
        <p:blipFill>
          <a:blip r:embed="rId3">
            <a:extLst>
              <a:ext uri="{28A0092B-C50C-407E-A947-70E740481C1C}">
                <a14:useLocalDpi xmlns:a14="http://schemas.microsoft.com/office/drawing/2010/main" val="0"/>
              </a:ext>
            </a:extLst>
          </a:blip>
          <a:srcRect b="18848"/>
          <a:stretch>
            <a:fillRect/>
          </a:stretch>
        </p:blipFill>
        <p:spPr bwMode="auto">
          <a:xfrm>
            <a:off x="228600" y="1743075"/>
            <a:ext cx="8753475" cy="49625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4131" name="Rectangle 3"/>
          <p:cNvSpPr>
            <a:spLocks noChangeArrowheads="1"/>
          </p:cNvSpPr>
          <p:nvPr/>
        </p:nvSpPr>
        <p:spPr bwMode="auto">
          <a:xfrm>
            <a:off x="381000" y="4476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26" name="Picture 2"/>
          <p:cNvPicPr>
            <a:picLocks noChangeAspect="1" noChangeArrowheads="1"/>
          </p:cNvPicPr>
          <p:nvPr/>
        </p:nvPicPr>
        <p:blipFill>
          <a:blip r:embed="rId3">
            <a:extLst>
              <a:ext uri="{28A0092B-C50C-407E-A947-70E740481C1C}">
                <a14:useLocalDpi xmlns:a14="http://schemas.microsoft.com/office/drawing/2010/main" val="0"/>
              </a:ext>
            </a:extLst>
          </a:blip>
          <a:srcRect t="25296"/>
          <a:stretch>
            <a:fillRect/>
          </a:stretch>
        </p:blipFill>
        <p:spPr bwMode="auto">
          <a:xfrm>
            <a:off x="76200" y="2343150"/>
            <a:ext cx="8953500" cy="36004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8227" name="Rectangle 3"/>
          <p:cNvSpPr>
            <a:spLocks noChangeArrowheads="1"/>
          </p:cNvSpPr>
          <p:nvPr/>
        </p:nvSpPr>
        <p:spPr bwMode="auto">
          <a:xfrm>
            <a:off x="381000" y="8382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
        <p:nvSpPr>
          <p:cNvPr id="308228" name="Rectangle 4"/>
          <p:cNvSpPr>
            <a:spLocks noChangeArrowheads="1"/>
          </p:cNvSpPr>
          <p:nvPr/>
        </p:nvSpPr>
        <p:spPr bwMode="auto">
          <a:xfrm>
            <a:off x="5029200" y="2514600"/>
            <a:ext cx="3733800" cy="762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
        <p:nvSpPr>
          <p:cNvPr id="308229" name="Rectangle 5"/>
          <p:cNvSpPr>
            <a:spLocks noChangeArrowheads="1"/>
          </p:cNvSpPr>
          <p:nvPr/>
        </p:nvSpPr>
        <p:spPr bwMode="auto">
          <a:xfrm>
            <a:off x="5029200" y="3505200"/>
            <a:ext cx="3733800" cy="1066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
        <p:nvSpPr>
          <p:cNvPr id="308230" name="Rectangle 6"/>
          <p:cNvSpPr>
            <a:spLocks noChangeArrowheads="1"/>
          </p:cNvSpPr>
          <p:nvPr/>
        </p:nvSpPr>
        <p:spPr bwMode="auto">
          <a:xfrm>
            <a:off x="5105400" y="4724400"/>
            <a:ext cx="3733800" cy="1066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0274" name="Picture 2"/>
          <p:cNvPicPr>
            <a:picLocks noChangeAspect="1" noChangeArrowheads="1"/>
          </p:cNvPicPr>
          <p:nvPr/>
        </p:nvPicPr>
        <p:blipFill>
          <a:blip r:embed="rId3">
            <a:extLst>
              <a:ext uri="{28A0092B-C50C-407E-A947-70E740481C1C}">
                <a14:useLocalDpi xmlns:a14="http://schemas.microsoft.com/office/drawing/2010/main" val="0"/>
              </a:ext>
            </a:extLst>
          </a:blip>
          <a:srcRect t="25296"/>
          <a:stretch>
            <a:fillRect/>
          </a:stretch>
        </p:blipFill>
        <p:spPr bwMode="auto">
          <a:xfrm>
            <a:off x="76200" y="2343150"/>
            <a:ext cx="8953500" cy="36004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10275" name="Rectangle 3"/>
          <p:cNvSpPr>
            <a:spLocks noChangeArrowheads="1"/>
          </p:cNvSpPr>
          <p:nvPr/>
        </p:nvSpPr>
        <p:spPr bwMode="auto">
          <a:xfrm>
            <a:off x="381000" y="8382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
        <p:nvSpPr>
          <p:cNvPr id="310277" name="Rectangle 5"/>
          <p:cNvSpPr>
            <a:spLocks noChangeArrowheads="1"/>
          </p:cNvSpPr>
          <p:nvPr/>
        </p:nvSpPr>
        <p:spPr bwMode="auto">
          <a:xfrm>
            <a:off x="5029200" y="3505200"/>
            <a:ext cx="3733800" cy="1066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
        <p:nvSpPr>
          <p:cNvPr id="310278" name="Rectangle 6"/>
          <p:cNvSpPr>
            <a:spLocks noChangeArrowheads="1"/>
          </p:cNvSpPr>
          <p:nvPr/>
        </p:nvSpPr>
        <p:spPr bwMode="auto">
          <a:xfrm>
            <a:off x="5105400" y="4724400"/>
            <a:ext cx="3733800" cy="1066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322" name="Picture 2"/>
          <p:cNvPicPr>
            <a:picLocks noChangeAspect="1" noChangeArrowheads="1"/>
          </p:cNvPicPr>
          <p:nvPr/>
        </p:nvPicPr>
        <p:blipFill>
          <a:blip r:embed="rId3">
            <a:extLst>
              <a:ext uri="{28A0092B-C50C-407E-A947-70E740481C1C}">
                <a14:useLocalDpi xmlns:a14="http://schemas.microsoft.com/office/drawing/2010/main" val="0"/>
              </a:ext>
            </a:extLst>
          </a:blip>
          <a:srcRect t="25296"/>
          <a:stretch>
            <a:fillRect/>
          </a:stretch>
        </p:blipFill>
        <p:spPr bwMode="auto">
          <a:xfrm>
            <a:off x="76200" y="2343150"/>
            <a:ext cx="8953500" cy="36004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12323" name="Rectangle 3"/>
          <p:cNvSpPr>
            <a:spLocks noChangeArrowheads="1"/>
          </p:cNvSpPr>
          <p:nvPr/>
        </p:nvSpPr>
        <p:spPr bwMode="auto">
          <a:xfrm>
            <a:off x="381000" y="8382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
        <p:nvSpPr>
          <p:cNvPr id="312326" name="Rectangle 6"/>
          <p:cNvSpPr>
            <a:spLocks noChangeArrowheads="1"/>
          </p:cNvSpPr>
          <p:nvPr/>
        </p:nvSpPr>
        <p:spPr bwMode="auto">
          <a:xfrm>
            <a:off x="5105400" y="4724400"/>
            <a:ext cx="3733800" cy="1066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p:cNvPicPr>
            <a:picLocks noChangeAspect="1" noChangeArrowheads="1"/>
          </p:cNvPicPr>
          <p:nvPr/>
        </p:nvPicPr>
        <p:blipFill>
          <a:blip r:embed="rId3">
            <a:extLst>
              <a:ext uri="{28A0092B-C50C-407E-A947-70E740481C1C}">
                <a14:useLocalDpi xmlns:a14="http://schemas.microsoft.com/office/drawing/2010/main" val="0"/>
              </a:ext>
            </a:extLst>
          </a:blip>
          <a:srcRect t="25296"/>
          <a:stretch>
            <a:fillRect/>
          </a:stretch>
        </p:blipFill>
        <p:spPr bwMode="auto">
          <a:xfrm>
            <a:off x="76200" y="2343150"/>
            <a:ext cx="8953500" cy="36004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64867" name="Rectangle 3"/>
          <p:cNvSpPr>
            <a:spLocks noChangeArrowheads="1"/>
          </p:cNvSpPr>
          <p:nvPr/>
        </p:nvSpPr>
        <p:spPr bwMode="auto">
          <a:xfrm>
            <a:off x="381000" y="8382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auto">
          <a:xfrm>
            <a:off x="1828800" y="3048000"/>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057400"/>
            <a:ext cx="1185863" cy="1828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3300" y="3276600"/>
            <a:ext cx="1841500" cy="8842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905000"/>
            <a:ext cx="395288" cy="609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46" name="Line 6"/>
          <p:cNvSpPr>
            <a:spLocks noChangeShapeType="1"/>
          </p:cNvSpPr>
          <p:nvPr/>
        </p:nvSpPr>
        <p:spPr bwMode="auto">
          <a:xfrm>
            <a:off x="6934200" y="2590800"/>
            <a:ext cx="1588" cy="1143000"/>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10247" name="AutoShape 7"/>
          <p:cNvSpPr>
            <a:spLocks noChangeArrowheads="1"/>
          </p:cNvSpPr>
          <p:nvPr/>
        </p:nvSpPr>
        <p:spPr bwMode="auto">
          <a:xfrm>
            <a:off x="6934200" y="4572000"/>
            <a:ext cx="76200" cy="457200"/>
          </a:xfrm>
          <a:prstGeom prst="downArrow">
            <a:avLst>
              <a:gd name="adj1" fmla="val 50000"/>
              <a:gd name="adj2" fmla="val 1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pic>
        <p:nvPicPr>
          <p:cNvPr id="1024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52641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4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4700" y="54165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60261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1"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55689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2"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57213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62547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4"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54864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5"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60960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56388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7"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53340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8"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63246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9"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57912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60" name="AutoShape 20"/>
          <p:cNvSpPr>
            <a:spLocks noChangeArrowheads="1"/>
          </p:cNvSpPr>
          <p:nvPr/>
        </p:nvSpPr>
        <p:spPr bwMode="auto">
          <a:xfrm>
            <a:off x="4800600" y="3048000"/>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10261" name="AutoShape 21"/>
          <p:cNvSpPr>
            <a:spLocks noChangeArrowheads="1"/>
          </p:cNvSpPr>
          <p:nvPr/>
        </p:nvSpPr>
        <p:spPr bwMode="auto">
          <a:xfrm rot="10740000">
            <a:off x="4800600" y="5792788"/>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de-DE">
              <a:latin typeface="Calibri"/>
              <a:cs typeface="Calibri"/>
            </a:endParaRPr>
          </a:p>
        </p:txBody>
      </p:sp>
      <p:sp>
        <p:nvSpPr>
          <p:cNvPr id="10262" name="AutoShape 22"/>
          <p:cNvSpPr>
            <a:spLocks noChangeArrowheads="1"/>
          </p:cNvSpPr>
          <p:nvPr/>
        </p:nvSpPr>
        <p:spPr bwMode="auto">
          <a:xfrm rot="10740000">
            <a:off x="1828800" y="5792788"/>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de-DE">
              <a:latin typeface="Calibri"/>
              <a:cs typeface="Calibri"/>
            </a:endParaRPr>
          </a:p>
        </p:txBody>
      </p:sp>
      <p:pic>
        <p:nvPicPr>
          <p:cNvPr id="10263"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7113" y="5397500"/>
            <a:ext cx="319087"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4"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4572000"/>
            <a:ext cx="938213" cy="1155700"/>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5" name="Picture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57023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6"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58674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7"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60960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8"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59436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9" name="Picture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49530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70" name="Line 30"/>
          <p:cNvSpPr>
            <a:spLocks noChangeShapeType="1"/>
          </p:cNvSpPr>
          <p:nvPr/>
        </p:nvSpPr>
        <p:spPr bwMode="auto">
          <a:xfrm flipV="1">
            <a:off x="3124200" y="5635625"/>
            <a:ext cx="1219200" cy="38735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10271" name="Line 31"/>
          <p:cNvSpPr>
            <a:spLocks noChangeShapeType="1"/>
          </p:cNvSpPr>
          <p:nvPr/>
        </p:nvSpPr>
        <p:spPr bwMode="auto">
          <a:xfrm flipV="1">
            <a:off x="2895600" y="4949825"/>
            <a:ext cx="685800" cy="84455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pic>
        <p:nvPicPr>
          <p:cNvPr id="10272"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0165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73" name="Picture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9450" y="1905000"/>
            <a:ext cx="844550" cy="2108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74" name="Text Box 34"/>
          <p:cNvSpPr txBox="1">
            <a:spLocks noChangeArrowheads="1"/>
          </p:cNvSpPr>
          <p:nvPr/>
        </p:nvSpPr>
        <p:spPr bwMode="auto">
          <a:xfrm>
            <a:off x="1371600" y="2133600"/>
            <a:ext cx="838200"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Healthy human</a:t>
            </a:r>
            <a:endParaRPr lang="en-GB" sz="1400" dirty="0">
              <a:latin typeface="Calibri"/>
              <a:cs typeface="Calibri"/>
            </a:endParaRPr>
          </a:p>
        </p:txBody>
      </p:sp>
      <p:sp>
        <p:nvSpPr>
          <p:cNvPr id="10275" name="Text Box 35"/>
          <p:cNvSpPr txBox="1">
            <a:spLocks noChangeArrowheads="1"/>
          </p:cNvSpPr>
          <p:nvPr/>
        </p:nvSpPr>
        <p:spPr bwMode="auto">
          <a:xfrm>
            <a:off x="4038600" y="2133600"/>
            <a:ext cx="1109464"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Human insulin </a:t>
            </a:r>
            <a:r>
              <a:rPr lang="en-GB" sz="1400" dirty="0">
                <a:latin typeface="Calibri"/>
                <a:cs typeface="Calibri"/>
              </a:rPr>
              <a:t>gene</a:t>
            </a:r>
          </a:p>
        </p:txBody>
      </p:sp>
      <p:sp>
        <p:nvSpPr>
          <p:cNvPr id="10276" name="Text Box 36"/>
          <p:cNvSpPr txBox="1">
            <a:spLocks noChangeArrowheads="1"/>
          </p:cNvSpPr>
          <p:nvPr/>
        </p:nvSpPr>
        <p:spPr bwMode="auto">
          <a:xfrm>
            <a:off x="7162800" y="2256107"/>
            <a:ext cx="1729680" cy="740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Human insulin </a:t>
            </a:r>
            <a:r>
              <a:rPr lang="en-GB" sz="1400" dirty="0">
                <a:latin typeface="Calibri"/>
                <a:cs typeface="Calibri"/>
              </a:rPr>
              <a:t>gene is transferred </a:t>
            </a:r>
            <a:r>
              <a:rPr lang="en-GB" sz="1400" dirty="0" smtClean="0">
                <a:latin typeface="Calibri"/>
                <a:cs typeface="Calibri"/>
              </a:rPr>
              <a:t>into </a:t>
            </a:r>
            <a:r>
              <a:rPr lang="en-GB" sz="1400" dirty="0">
                <a:latin typeface="Calibri"/>
                <a:cs typeface="Calibri"/>
              </a:rPr>
              <a:t>bacteria</a:t>
            </a:r>
          </a:p>
        </p:txBody>
      </p:sp>
      <p:sp>
        <p:nvSpPr>
          <p:cNvPr id="10277" name="Text Box 37"/>
          <p:cNvSpPr txBox="1">
            <a:spLocks noChangeArrowheads="1"/>
          </p:cNvSpPr>
          <p:nvPr/>
        </p:nvSpPr>
        <p:spPr bwMode="auto">
          <a:xfrm>
            <a:off x="7308304" y="4775807"/>
            <a:ext cx="1905000"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multiplication</a:t>
            </a:r>
            <a:r>
              <a:rPr lang="en-GB" sz="1400" dirty="0">
                <a:latin typeface="Calibri"/>
                <a:cs typeface="Calibri"/>
              </a:rPr>
              <a:t> </a:t>
            </a:r>
            <a:r>
              <a:rPr lang="en-GB" sz="1400" dirty="0" smtClean="0">
                <a:latin typeface="Calibri"/>
                <a:cs typeface="Calibri"/>
              </a:rPr>
              <a:t>and selection</a:t>
            </a:r>
            <a:endParaRPr lang="en-GB" sz="1400" dirty="0">
              <a:latin typeface="Calibri"/>
              <a:cs typeface="Calibri"/>
            </a:endParaRPr>
          </a:p>
        </p:txBody>
      </p:sp>
      <p:sp>
        <p:nvSpPr>
          <p:cNvPr id="10278" name="Text Box 38"/>
          <p:cNvSpPr txBox="1">
            <a:spLocks noChangeArrowheads="1"/>
          </p:cNvSpPr>
          <p:nvPr/>
        </p:nvSpPr>
        <p:spPr bwMode="auto">
          <a:xfrm>
            <a:off x="4572000" y="4509120"/>
            <a:ext cx="1371600"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a:latin typeface="Calibri"/>
                <a:cs typeface="Calibri"/>
              </a:rPr>
              <a:t>human insulin protein</a:t>
            </a:r>
          </a:p>
        </p:txBody>
      </p:sp>
      <p:sp>
        <p:nvSpPr>
          <p:cNvPr id="10279" name="Text Box 39"/>
          <p:cNvSpPr txBox="1">
            <a:spLocks noChangeArrowheads="1"/>
          </p:cNvSpPr>
          <p:nvPr/>
        </p:nvSpPr>
        <p:spPr bwMode="auto">
          <a:xfrm>
            <a:off x="1371600" y="4648200"/>
            <a:ext cx="1219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pic>
        <p:nvPicPr>
          <p:cNvPr id="10280" name="Picture 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4572000"/>
            <a:ext cx="844550" cy="2108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81" name="Text Box 41"/>
          <p:cNvSpPr txBox="1">
            <a:spLocks noChangeArrowheads="1"/>
          </p:cNvSpPr>
          <p:nvPr/>
        </p:nvSpPr>
        <p:spPr bwMode="auto">
          <a:xfrm>
            <a:off x="1371600" y="4724400"/>
            <a:ext cx="1447800" cy="279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750"/>
              </a:spcBef>
            </a:pPr>
            <a:r>
              <a:rPr lang="en-GB" sz="1200" dirty="0" smtClean="0">
                <a:latin typeface="Calibri"/>
                <a:cs typeface="Calibri"/>
              </a:rPr>
              <a:t>Diabetes patient</a:t>
            </a:r>
            <a:endParaRPr lang="en-GB" sz="1200" dirty="0">
              <a:latin typeface="Calibri"/>
              <a:cs typeface="Calibri"/>
            </a:endParaRPr>
          </a:p>
        </p:txBody>
      </p:sp>
      <p:sp>
        <p:nvSpPr>
          <p:cNvPr id="44" name="Rectangle 1"/>
          <p:cNvSpPr txBox="1">
            <a:spLocks noChangeArrowheads="1"/>
          </p:cNvSpPr>
          <p:nvPr/>
        </p:nvSpPr>
        <p:spPr>
          <a:xfrm>
            <a:off x="827584" y="260648"/>
            <a:ext cx="7772400" cy="1557338"/>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smtClean="0">
                <a:latin typeface="Calibri"/>
                <a:cs typeface="Calibri"/>
              </a:rPr>
              <a:t/>
            </a:r>
            <a:br>
              <a:rPr lang="en-GB" sz="3200" dirty="0" smtClean="0">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Why copying genes? </a:t>
            </a:r>
            <a:br>
              <a:rPr lang="en-GB" sz="3200" b="1" dirty="0" smtClean="0">
                <a:solidFill>
                  <a:srgbClr val="333399"/>
                </a:solidFill>
                <a:effectLst>
                  <a:outerShdw blurRad="38100" dist="38100" dir="2700000" algn="tl">
                    <a:srgbClr val="DDDDDD"/>
                  </a:outerShdw>
                </a:effectLst>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An example from medicine: Insulin</a:t>
            </a:r>
            <a:endParaRPr lang="en-GB" sz="3200" b="1" dirty="0">
              <a:solidFill>
                <a:srgbClr val="333399"/>
              </a:solidFill>
              <a:effectLst>
                <a:outerShdw blurRad="38100" dist="38100" dir="2700000" algn="tl">
                  <a:srgbClr val="DDDDDD"/>
                </a:outerShdw>
              </a:effectLst>
              <a:latin typeface="Calibri"/>
              <a:cs typeface="Calibri"/>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3"/>
          <p:cNvSpPr>
            <a:spLocks noChangeArrowheads="1"/>
          </p:cNvSpPr>
          <p:nvPr/>
        </p:nvSpPr>
        <p:spPr bwMode="auto">
          <a:xfrm>
            <a:off x="381000" y="6762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endParaRPr lang="en-GB" sz="3200" b="1">
              <a:solidFill>
                <a:srgbClr val="333399"/>
              </a:solidFill>
              <a:effectLst>
                <a:outerShdw blurRad="38100" dist="38100" dir="2700000" algn="tl">
                  <a:srgbClr val="DDDDDD"/>
                </a:outerShdw>
              </a:effectLst>
              <a:latin typeface="Tahoma" charset="0"/>
            </a:endParaRPr>
          </a:p>
        </p:txBody>
      </p:sp>
      <p:pic>
        <p:nvPicPr>
          <p:cNvPr id="168964" name="Picture 4"/>
          <p:cNvPicPr>
            <a:picLocks noChangeAspect="1" noChangeArrowheads="1"/>
          </p:cNvPicPr>
          <p:nvPr/>
        </p:nvPicPr>
        <p:blipFill>
          <a:blip r:embed="rId3">
            <a:extLst>
              <a:ext uri="{28A0092B-C50C-407E-A947-70E740481C1C}">
                <a14:useLocalDpi xmlns:a14="http://schemas.microsoft.com/office/drawing/2010/main" val="0"/>
              </a:ext>
            </a:extLst>
          </a:blip>
          <a:srcRect l="14375" t="19000" r="14375" b="67999"/>
          <a:stretch>
            <a:fillRect/>
          </a:stretch>
        </p:blipFill>
        <p:spPr bwMode="auto">
          <a:xfrm>
            <a:off x="304800" y="1981200"/>
            <a:ext cx="8686800" cy="9906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68965" name="Picture 5"/>
          <p:cNvPicPr>
            <a:picLocks noChangeAspect="1" noChangeArrowheads="1"/>
          </p:cNvPicPr>
          <p:nvPr/>
        </p:nvPicPr>
        <p:blipFill>
          <a:blip r:embed="rId3">
            <a:extLst>
              <a:ext uri="{28A0092B-C50C-407E-A947-70E740481C1C}">
                <a14:useLocalDpi xmlns:a14="http://schemas.microsoft.com/office/drawing/2010/main" val="0"/>
              </a:ext>
            </a:extLst>
          </a:blip>
          <a:srcRect l="14375" t="32001" r="14375" b="41997"/>
          <a:stretch>
            <a:fillRect/>
          </a:stretch>
        </p:blipFill>
        <p:spPr bwMode="auto">
          <a:xfrm>
            <a:off x="304800" y="3124200"/>
            <a:ext cx="8686800" cy="19812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68966" name="Rectangle 6"/>
          <p:cNvSpPr>
            <a:spLocks noChangeArrowheads="1"/>
          </p:cNvSpPr>
          <p:nvPr/>
        </p:nvSpPr>
        <p:spPr bwMode="auto">
          <a:xfrm>
            <a:off x="304800" y="3048000"/>
            <a:ext cx="8610600" cy="2438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689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ChangeArrowheads="1"/>
          </p:cNvSpPr>
          <p:nvPr/>
        </p:nvSpPr>
        <p:spPr bwMode="auto">
          <a:xfrm>
            <a:off x="381000" y="6762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endParaRPr lang="en-GB" sz="3200" b="1">
              <a:solidFill>
                <a:srgbClr val="333399"/>
              </a:solidFill>
              <a:effectLst>
                <a:outerShdw blurRad="38100" dist="38100" dir="2700000" algn="tl">
                  <a:srgbClr val="DDDDDD"/>
                </a:outerShdw>
              </a:effectLst>
              <a:latin typeface="Tahoma" charset="0"/>
            </a:endParaRPr>
          </a:p>
        </p:txBody>
      </p:sp>
      <p:pic>
        <p:nvPicPr>
          <p:cNvPr id="314371" name="Picture 3"/>
          <p:cNvPicPr>
            <a:picLocks noChangeAspect="1" noChangeArrowheads="1"/>
          </p:cNvPicPr>
          <p:nvPr/>
        </p:nvPicPr>
        <p:blipFill>
          <a:blip r:embed="rId3">
            <a:extLst>
              <a:ext uri="{28A0092B-C50C-407E-A947-70E740481C1C}">
                <a14:useLocalDpi xmlns:a14="http://schemas.microsoft.com/office/drawing/2010/main" val="0"/>
              </a:ext>
            </a:extLst>
          </a:blip>
          <a:srcRect l="14375" t="19000" r="14375" b="67999"/>
          <a:stretch>
            <a:fillRect/>
          </a:stretch>
        </p:blipFill>
        <p:spPr bwMode="auto">
          <a:xfrm>
            <a:off x="304800" y="1981200"/>
            <a:ext cx="8686800" cy="9906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14372" name="Picture 4"/>
          <p:cNvPicPr>
            <a:picLocks noChangeAspect="1" noChangeArrowheads="1"/>
          </p:cNvPicPr>
          <p:nvPr/>
        </p:nvPicPr>
        <p:blipFill>
          <a:blip r:embed="rId3">
            <a:extLst>
              <a:ext uri="{28A0092B-C50C-407E-A947-70E740481C1C}">
                <a14:useLocalDpi xmlns:a14="http://schemas.microsoft.com/office/drawing/2010/main" val="0"/>
              </a:ext>
            </a:extLst>
          </a:blip>
          <a:srcRect l="14375" t="32001" r="14375" b="41997"/>
          <a:stretch>
            <a:fillRect/>
          </a:stretch>
        </p:blipFill>
        <p:spPr bwMode="auto">
          <a:xfrm>
            <a:off x="304800" y="3124200"/>
            <a:ext cx="8686800" cy="19812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143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81000" y="6762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pic>
        <p:nvPicPr>
          <p:cNvPr id="214021" name="Picture 5"/>
          <p:cNvPicPr>
            <a:picLocks noChangeAspect="1" noChangeArrowheads="1"/>
          </p:cNvPicPr>
          <p:nvPr/>
        </p:nvPicPr>
        <p:blipFill>
          <a:blip r:embed="rId3">
            <a:extLst>
              <a:ext uri="{28A0092B-C50C-407E-A947-70E740481C1C}">
                <a14:useLocalDpi xmlns:a14="http://schemas.microsoft.com/office/drawing/2010/main" val="0"/>
              </a:ext>
            </a:extLst>
          </a:blip>
          <a:srcRect l="14375" t="31000" r="14375" b="60001"/>
          <a:stretch>
            <a:fillRect/>
          </a:stretch>
        </p:blipFill>
        <p:spPr bwMode="auto">
          <a:xfrm>
            <a:off x="228600" y="2209800"/>
            <a:ext cx="8686800" cy="685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14022" name="Picture 6"/>
          <p:cNvPicPr>
            <a:picLocks noChangeAspect="1" noChangeArrowheads="1"/>
          </p:cNvPicPr>
          <p:nvPr/>
        </p:nvPicPr>
        <p:blipFill>
          <a:blip r:embed="rId3">
            <a:extLst>
              <a:ext uri="{28A0092B-C50C-407E-A947-70E740481C1C}">
                <a14:useLocalDpi xmlns:a14="http://schemas.microsoft.com/office/drawing/2010/main" val="0"/>
              </a:ext>
            </a:extLst>
          </a:blip>
          <a:srcRect l="14375" t="39999" r="14375" b="30002"/>
          <a:stretch>
            <a:fillRect/>
          </a:stretch>
        </p:blipFill>
        <p:spPr bwMode="auto">
          <a:xfrm>
            <a:off x="304800" y="3048000"/>
            <a:ext cx="8686800" cy="22860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14023" name="Rectangle 7"/>
          <p:cNvSpPr>
            <a:spLocks noChangeArrowheads="1"/>
          </p:cNvSpPr>
          <p:nvPr/>
        </p:nvSpPr>
        <p:spPr bwMode="auto">
          <a:xfrm>
            <a:off x="304800" y="2971800"/>
            <a:ext cx="8839200" cy="2819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3600">
                <a:solidFill>
                  <a:schemeClr val="tx1"/>
                </a:solidFill>
              </a:rPr>
              <a:t>?</a:t>
            </a:r>
            <a:endParaRPr lang="en-GB" sz="3600">
              <a:solidFill>
                <a:schemeClr val="tx1"/>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ChangeArrowheads="1"/>
          </p:cNvSpPr>
          <p:nvPr/>
        </p:nvSpPr>
        <p:spPr bwMode="auto">
          <a:xfrm>
            <a:off x="381000" y="676275"/>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lstStyle/>
          <a:p>
            <a:pPr algn="ctr" eaLnBrk="1" hangingPunct="1">
              <a:lnSpc>
                <a:spcPct val="100000"/>
              </a:lnSpc>
              <a:buClr>
                <a:srgbClr val="333399"/>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333399"/>
                </a:solidFill>
                <a:latin typeface="Tahoma" charset="0"/>
              </a:rPr>
              <a:t/>
            </a:r>
            <a:br>
              <a:rPr lang="en-GB" sz="3200">
                <a:solidFill>
                  <a:srgbClr val="333399"/>
                </a:solidFill>
                <a:latin typeface="Tahoma" charset="0"/>
              </a:rPr>
            </a:br>
            <a:r>
              <a:rPr lang="en-GB" sz="3200">
                <a:solidFill>
                  <a:srgbClr val="333399"/>
                </a:solidFill>
                <a:latin typeface="Tahoma" charset="0"/>
              </a:rPr>
              <a:t> </a:t>
            </a:r>
            <a:r>
              <a:rPr lang="en-GB" sz="3200" b="1">
                <a:solidFill>
                  <a:srgbClr val="333399"/>
                </a:solidFill>
                <a:effectLst>
                  <a:outerShdw blurRad="38100" dist="38100" dir="2700000" algn="tl">
                    <a:srgbClr val="DDDDDD"/>
                  </a:outerShdw>
                </a:effectLst>
                <a:latin typeface="Tahoma" charset="0"/>
              </a:rPr>
              <a:t>Auswertung - Zusatz</a:t>
            </a:r>
            <a:r>
              <a:rPr lang="de-DE" sz="3200" b="1">
                <a:solidFill>
                  <a:srgbClr val="333399"/>
                </a:solidFill>
                <a:effectLst>
                  <a:outerShdw blurRad="38100" dist="38100" dir="2700000" algn="tl">
                    <a:srgbClr val="DDDDDD"/>
                  </a:outerShdw>
                </a:effectLst>
                <a:latin typeface="Tahoma" charset="0"/>
              </a:rPr>
              <a:t>aufgabe</a:t>
            </a:r>
            <a:r>
              <a:rPr lang="en-GB" sz="3200" b="1">
                <a:solidFill>
                  <a:srgbClr val="333399"/>
                </a:solidFill>
                <a:effectLst>
                  <a:outerShdw blurRad="38100" dist="38100" dir="2700000" algn="tl">
                    <a:srgbClr val="DDDDDD"/>
                  </a:outerShdw>
                </a:effectLst>
                <a:latin typeface="Tahoma" charset="0"/>
              </a:rPr>
              <a:t> </a:t>
            </a:r>
          </a:p>
        </p:txBody>
      </p:sp>
      <p:pic>
        <p:nvPicPr>
          <p:cNvPr id="316419" name="Picture 3"/>
          <p:cNvPicPr>
            <a:picLocks noChangeAspect="1" noChangeArrowheads="1"/>
          </p:cNvPicPr>
          <p:nvPr/>
        </p:nvPicPr>
        <p:blipFill>
          <a:blip r:embed="rId3">
            <a:extLst>
              <a:ext uri="{28A0092B-C50C-407E-A947-70E740481C1C}">
                <a14:useLocalDpi xmlns:a14="http://schemas.microsoft.com/office/drawing/2010/main" val="0"/>
              </a:ext>
            </a:extLst>
          </a:blip>
          <a:srcRect l="14375" t="31000" r="14375" b="60001"/>
          <a:stretch>
            <a:fillRect/>
          </a:stretch>
        </p:blipFill>
        <p:spPr bwMode="auto">
          <a:xfrm>
            <a:off x="228600" y="2209800"/>
            <a:ext cx="8686800" cy="685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16420" name="Picture 4"/>
          <p:cNvPicPr>
            <a:picLocks noChangeAspect="1" noChangeArrowheads="1"/>
          </p:cNvPicPr>
          <p:nvPr/>
        </p:nvPicPr>
        <p:blipFill>
          <a:blip r:embed="rId3">
            <a:extLst>
              <a:ext uri="{28A0092B-C50C-407E-A947-70E740481C1C}">
                <a14:useLocalDpi xmlns:a14="http://schemas.microsoft.com/office/drawing/2010/main" val="0"/>
              </a:ext>
            </a:extLst>
          </a:blip>
          <a:srcRect l="14375" t="39999" r="14375" b="30002"/>
          <a:stretch>
            <a:fillRect/>
          </a:stretch>
        </p:blipFill>
        <p:spPr bwMode="auto">
          <a:xfrm>
            <a:off x="304800" y="3048000"/>
            <a:ext cx="8686800" cy="22860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auto">
          <a:xfrm>
            <a:off x="1828800" y="3048000"/>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057400"/>
            <a:ext cx="1185863" cy="1828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3300" y="3276600"/>
            <a:ext cx="1841500" cy="8842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905000"/>
            <a:ext cx="395288" cy="609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46" name="Line 6"/>
          <p:cNvSpPr>
            <a:spLocks noChangeShapeType="1"/>
          </p:cNvSpPr>
          <p:nvPr/>
        </p:nvSpPr>
        <p:spPr bwMode="auto">
          <a:xfrm>
            <a:off x="6934200" y="2590800"/>
            <a:ext cx="1588" cy="1143000"/>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10247" name="AutoShape 7"/>
          <p:cNvSpPr>
            <a:spLocks noChangeArrowheads="1"/>
          </p:cNvSpPr>
          <p:nvPr/>
        </p:nvSpPr>
        <p:spPr bwMode="auto">
          <a:xfrm>
            <a:off x="6934200" y="4572000"/>
            <a:ext cx="76200" cy="457200"/>
          </a:xfrm>
          <a:prstGeom prst="downArrow">
            <a:avLst>
              <a:gd name="adj1" fmla="val 50000"/>
              <a:gd name="adj2" fmla="val 1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pic>
        <p:nvPicPr>
          <p:cNvPr id="1024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52641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4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4700" y="54165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60261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1"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55689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2"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57213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6254750"/>
            <a:ext cx="622300"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4"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54864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5"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60960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56388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7"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53340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8"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63246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59"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5791200"/>
            <a:ext cx="98425" cy="15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60" name="AutoShape 20"/>
          <p:cNvSpPr>
            <a:spLocks noChangeArrowheads="1"/>
          </p:cNvSpPr>
          <p:nvPr/>
        </p:nvSpPr>
        <p:spPr bwMode="auto">
          <a:xfrm>
            <a:off x="4800600" y="3048000"/>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
        <p:nvSpPr>
          <p:cNvPr id="10261" name="AutoShape 21"/>
          <p:cNvSpPr>
            <a:spLocks noChangeArrowheads="1"/>
          </p:cNvSpPr>
          <p:nvPr/>
        </p:nvSpPr>
        <p:spPr bwMode="auto">
          <a:xfrm rot="10740000">
            <a:off x="4800600" y="5792788"/>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de-DE">
              <a:latin typeface="Calibri"/>
              <a:cs typeface="Calibri"/>
            </a:endParaRPr>
          </a:p>
        </p:txBody>
      </p:sp>
      <p:sp>
        <p:nvSpPr>
          <p:cNvPr id="10262" name="AutoShape 22"/>
          <p:cNvSpPr>
            <a:spLocks noChangeArrowheads="1"/>
          </p:cNvSpPr>
          <p:nvPr/>
        </p:nvSpPr>
        <p:spPr bwMode="auto">
          <a:xfrm rot="10740000">
            <a:off x="1828800" y="5792788"/>
            <a:ext cx="762000" cy="76200"/>
          </a:xfrm>
          <a:prstGeom prst="rightArrow">
            <a:avLst>
              <a:gd name="adj1" fmla="val 50000"/>
              <a:gd name="adj2" fmla="val 2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de-DE">
              <a:latin typeface="Calibri"/>
              <a:cs typeface="Calibri"/>
            </a:endParaRPr>
          </a:p>
        </p:txBody>
      </p:sp>
      <p:pic>
        <p:nvPicPr>
          <p:cNvPr id="10263"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7113" y="5397500"/>
            <a:ext cx="319087"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4"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4572000"/>
            <a:ext cx="938213" cy="1155700"/>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5" name="Picture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57023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6"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58674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7"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60960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8"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59436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69" name="Picture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49530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70" name="Line 30"/>
          <p:cNvSpPr>
            <a:spLocks noChangeShapeType="1"/>
          </p:cNvSpPr>
          <p:nvPr/>
        </p:nvSpPr>
        <p:spPr bwMode="auto">
          <a:xfrm flipV="1">
            <a:off x="3124200" y="5635625"/>
            <a:ext cx="1219200" cy="38735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sp>
        <p:nvSpPr>
          <p:cNvPr id="10271" name="Line 31"/>
          <p:cNvSpPr>
            <a:spLocks noChangeShapeType="1"/>
          </p:cNvSpPr>
          <p:nvPr/>
        </p:nvSpPr>
        <p:spPr bwMode="auto">
          <a:xfrm flipV="1">
            <a:off x="2895600" y="4949825"/>
            <a:ext cx="685800" cy="84455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de-DE">
              <a:latin typeface="Calibri"/>
              <a:cs typeface="Calibri"/>
            </a:endParaRPr>
          </a:p>
        </p:txBody>
      </p:sp>
      <p:pic>
        <p:nvPicPr>
          <p:cNvPr id="10272"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016500"/>
            <a:ext cx="319088" cy="393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73" name="Picture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9450" y="1905000"/>
            <a:ext cx="844550" cy="2108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74" name="Text Box 34"/>
          <p:cNvSpPr txBox="1">
            <a:spLocks noChangeArrowheads="1"/>
          </p:cNvSpPr>
          <p:nvPr/>
        </p:nvSpPr>
        <p:spPr bwMode="auto">
          <a:xfrm>
            <a:off x="1371600" y="2133600"/>
            <a:ext cx="838200"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Healthy human</a:t>
            </a:r>
            <a:endParaRPr lang="en-GB" sz="1400" dirty="0">
              <a:latin typeface="Calibri"/>
              <a:cs typeface="Calibri"/>
            </a:endParaRPr>
          </a:p>
        </p:txBody>
      </p:sp>
      <p:sp>
        <p:nvSpPr>
          <p:cNvPr id="10275" name="Text Box 35"/>
          <p:cNvSpPr txBox="1">
            <a:spLocks noChangeArrowheads="1"/>
          </p:cNvSpPr>
          <p:nvPr/>
        </p:nvSpPr>
        <p:spPr bwMode="auto">
          <a:xfrm>
            <a:off x="4038600" y="2133600"/>
            <a:ext cx="1109464"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Human insulin </a:t>
            </a:r>
            <a:r>
              <a:rPr lang="en-GB" sz="1400" dirty="0">
                <a:latin typeface="Calibri"/>
                <a:cs typeface="Calibri"/>
              </a:rPr>
              <a:t>gene</a:t>
            </a:r>
          </a:p>
        </p:txBody>
      </p:sp>
      <p:sp>
        <p:nvSpPr>
          <p:cNvPr id="10276" name="Text Box 36"/>
          <p:cNvSpPr txBox="1">
            <a:spLocks noChangeArrowheads="1"/>
          </p:cNvSpPr>
          <p:nvPr/>
        </p:nvSpPr>
        <p:spPr bwMode="auto">
          <a:xfrm>
            <a:off x="7162800" y="2256107"/>
            <a:ext cx="1729680" cy="740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Human insulin </a:t>
            </a:r>
            <a:r>
              <a:rPr lang="en-GB" sz="1400" dirty="0">
                <a:latin typeface="Calibri"/>
                <a:cs typeface="Calibri"/>
              </a:rPr>
              <a:t>gene is transferred </a:t>
            </a:r>
            <a:r>
              <a:rPr lang="en-GB" sz="1400" dirty="0" smtClean="0">
                <a:latin typeface="Calibri"/>
                <a:cs typeface="Calibri"/>
              </a:rPr>
              <a:t>into </a:t>
            </a:r>
            <a:r>
              <a:rPr lang="en-GB" sz="1400" dirty="0">
                <a:latin typeface="Calibri"/>
                <a:cs typeface="Calibri"/>
              </a:rPr>
              <a:t>bacteria</a:t>
            </a:r>
          </a:p>
        </p:txBody>
      </p:sp>
      <p:sp>
        <p:nvSpPr>
          <p:cNvPr id="10277" name="Text Box 37"/>
          <p:cNvSpPr txBox="1">
            <a:spLocks noChangeArrowheads="1"/>
          </p:cNvSpPr>
          <p:nvPr/>
        </p:nvSpPr>
        <p:spPr bwMode="auto">
          <a:xfrm>
            <a:off x="7308304" y="4775807"/>
            <a:ext cx="1905000"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smtClean="0">
                <a:latin typeface="Calibri"/>
                <a:cs typeface="Calibri"/>
              </a:rPr>
              <a:t>multiplication</a:t>
            </a:r>
            <a:r>
              <a:rPr lang="en-GB" sz="1400" dirty="0">
                <a:latin typeface="Calibri"/>
                <a:cs typeface="Calibri"/>
              </a:rPr>
              <a:t> </a:t>
            </a:r>
            <a:r>
              <a:rPr lang="en-GB" sz="1400" dirty="0" smtClean="0">
                <a:latin typeface="Calibri"/>
                <a:cs typeface="Calibri"/>
              </a:rPr>
              <a:t>and selection</a:t>
            </a:r>
            <a:endParaRPr lang="en-GB" sz="1400" dirty="0">
              <a:latin typeface="Calibri"/>
              <a:cs typeface="Calibri"/>
            </a:endParaRPr>
          </a:p>
        </p:txBody>
      </p:sp>
      <p:sp>
        <p:nvSpPr>
          <p:cNvPr id="10278" name="Text Box 38"/>
          <p:cNvSpPr txBox="1">
            <a:spLocks noChangeArrowheads="1"/>
          </p:cNvSpPr>
          <p:nvPr/>
        </p:nvSpPr>
        <p:spPr bwMode="auto">
          <a:xfrm>
            <a:off x="4572000" y="4509120"/>
            <a:ext cx="1371600"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875"/>
              </a:spcBef>
            </a:pPr>
            <a:r>
              <a:rPr lang="en-GB" sz="1400" dirty="0">
                <a:latin typeface="Calibri"/>
                <a:cs typeface="Calibri"/>
              </a:rPr>
              <a:t>human insulin protein</a:t>
            </a:r>
          </a:p>
        </p:txBody>
      </p:sp>
      <p:sp>
        <p:nvSpPr>
          <p:cNvPr id="10279" name="Text Box 39"/>
          <p:cNvSpPr txBox="1">
            <a:spLocks noChangeArrowheads="1"/>
          </p:cNvSpPr>
          <p:nvPr/>
        </p:nvSpPr>
        <p:spPr bwMode="auto">
          <a:xfrm>
            <a:off x="1371600" y="4648200"/>
            <a:ext cx="1219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pic>
        <p:nvPicPr>
          <p:cNvPr id="10280" name="Picture 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4572000"/>
            <a:ext cx="844550" cy="2108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81" name="Text Box 41"/>
          <p:cNvSpPr txBox="1">
            <a:spLocks noChangeArrowheads="1"/>
          </p:cNvSpPr>
          <p:nvPr/>
        </p:nvSpPr>
        <p:spPr bwMode="auto">
          <a:xfrm>
            <a:off x="1371600" y="4724400"/>
            <a:ext cx="1447800" cy="279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nSpc>
                <a:spcPct val="100000"/>
              </a:lnSpc>
              <a:spcBef>
                <a:spcPts val="750"/>
              </a:spcBef>
            </a:pPr>
            <a:r>
              <a:rPr lang="en-GB" sz="1200" dirty="0" smtClean="0">
                <a:latin typeface="Calibri"/>
                <a:cs typeface="Calibri"/>
              </a:rPr>
              <a:t>Diabetes patient</a:t>
            </a:r>
            <a:endParaRPr lang="en-GB" sz="1200" dirty="0">
              <a:latin typeface="Calibri"/>
              <a:cs typeface="Calibri"/>
            </a:endParaRPr>
          </a:p>
        </p:txBody>
      </p:sp>
      <p:sp>
        <p:nvSpPr>
          <p:cNvPr id="44" name="Rectangle 1"/>
          <p:cNvSpPr txBox="1">
            <a:spLocks noChangeArrowheads="1"/>
          </p:cNvSpPr>
          <p:nvPr/>
        </p:nvSpPr>
        <p:spPr>
          <a:xfrm>
            <a:off x="827584" y="260648"/>
            <a:ext cx="7772400" cy="1557338"/>
          </a:xfrm>
          <a:prstGeom prst="rect">
            <a:avLst/>
          </a:prstGeom>
          <a:ln/>
        </p:spPr>
        <p:txBody>
          <a:bodyPr/>
          <a:lstStyle>
            <a:lvl1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2pPr>
            <a:lvl3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3pPr>
            <a:lvl4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4pPr>
            <a:lvl5pPr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5pPr>
            <a:lvl6pPr marL="4572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6pPr>
            <a:lvl7pPr marL="9144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7pPr>
            <a:lvl8pPr marL="13716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8pPr>
            <a:lvl9pPr marL="1828800" algn="ctr" defTabSz="449263" rtl="0" fontAlgn="base">
              <a:lnSpc>
                <a:spcPct val="90000"/>
              </a:lnSpc>
              <a:spcBef>
                <a:spcPct val="0"/>
              </a:spcBef>
              <a:spcAft>
                <a:spcPct val="0"/>
              </a:spcAft>
              <a:buClr>
                <a:srgbClr val="000000"/>
              </a:buClr>
              <a:buSzPct val="100000"/>
              <a:buFont typeface="Times New Roman" charset="0"/>
              <a:defRPr sz="4400">
                <a:solidFill>
                  <a:srgbClr val="000000"/>
                </a:solidFill>
                <a:latin typeface="Times New Roman" charset="0"/>
                <a:ea typeface="Arial Unicode MS" charset="0"/>
                <a:cs typeface="Arial Unicode MS"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dirty="0" smtClean="0">
                <a:latin typeface="Calibri"/>
                <a:cs typeface="Calibri"/>
              </a:rPr>
              <a:t/>
            </a:r>
            <a:br>
              <a:rPr lang="en-GB" sz="3200" dirty="0" smtClean="0">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Why copying genes? </a:t>
            </a:r>
            <a:br>
              <a:rPr lang="en-GB" sz="3200" b="1" dirty="0" smtClean="0">
                <a:solidFill>
                  <a:srgbClr val="333399"/>
                </a:solidFill>
                <a:effectLst>
                  <a:outerShdw blurRad="38100" dist="38100" dir="2700000" algn="tl">
                    <a:srgbClr val="DDDDDD"/>
                  </a:outerShdw>
                </a:effectLst>
                <a:latin typeface="Calibri"/>
                <a:cs typeface="Calibri"/>
              </a:rPr>
            </a:br>
            <a:r>
              <a:rPr lang="en-GB" sz="3200" b="1" dirty="0" smtClean="0">
                <a:solidFill>
                  <a:srgbClr val="333399"/>
                </a:solidFill>
                <a:effectLst>
                  <a:outerShdw blurRad="38100" dist="38100" dir="2700000" algn="tl">
                    <a:srgbClr val="DDDDDD"/>
                  </a:outerShdw>
                </a:effectLst>
                <a:latin typeface="Calibri"/>
                <a:cs typeface="Calibri"/>
              </a:rPr>
              <a:t>An example from medicine: Insulin</a:t>
            </a:r>
            <a:endParaRPr lang="en-GB" sz="3200" b="1" dirty="0">
              <a:solidFill>
                <a:srgbClr val="333399"/>
              </a:solidFill>
              <a:effectLst>
                <a:outerShdw blurRad="38100" dist="38100" dir="2700000" algn="tl">
                  <a:srgbClr val="DDDDDD"/>
                </a:outerShdw>
              </a:effectLst>
              <a:latin typeface="Calibri"/>
              <a:cs typeface="Calibri"/>
            </a:endParaRPr>
          </a:p>
        </p:txBody>
      </p:sp>
      <p:sp>
        <p:nvSpPr>
          <p:cNvPr id="43" name="Rectangle 43"/>
          <p:cNvSpPr>
            <a:spLocks noChangeArrowheads="1"/>
          </p:cNvSpPr>
          <p:nvPr/>
        </p:nvSpPr>
        <p:spPr bwMode="auto">
          <a:xfrm>
            <a:off x="5849736" y="1828800"/>
            <a:ext cx="2895600" cy="4800600"/>
          </a:xfrm>
          <a:prstGeom prst="rect">
            <a:avLst/>
          </a:prstGeom>
          <a:noFill/>
          <a:ln w="15840">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a:latin typeface="Calibri"/>
              <a:cs typeface="Calibri"/>
            </a:endParaRPr>
          </a:p>
        </p:txBody>
      </p:sp>
    </p:spTree>
    <p:extLst>
      <p:ext uri="{BB962C8B-B14F-4D97-AF65-F5344CB8AC3E}">
        <p14:creationId xmlns:p14="http://schemas.microsoft.com/office/powerpoint/2010/main" val="307507956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867025"/>
            <a:ext cx="8229600" cy="2371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2290" name="Text Box 2"/>
          <p:cNvSpPr txBox="1">
            <a:spLocks noChangeArrowheads="1"/>
          </p:cNvSpPr>
          <p:nvPr/>
        </p:nvSpPr>
        <p:spPr bwMode="auto">
          <a:xfrm>
            <a:off x="685800" y="1112838"/>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5pPr>
            <a:lvl6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6pPr>
            <a:lvl7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7pPr>
            <a:lvl8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8pPr>
            <a:lvl9pPr defTabSz="449263" eaLnBrk="0" fontAlgn="base" hangingPunct="0">
              <a:lnSpc>
                <a:spcPct val="90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charset="0"/>
                <a:ea typeface="Arial Unicode MS" charset="0"/>
                <a:cs typeface="Arial Unicode MS" charset="0"/>
              </a:defRPr>
            </a:lvl9pPr>
          </a:lstStyle>
          <a:p>
            <a:pPr algn="ctr" eaLnBrk="1" hangingPunct="1">
              <a:lnSpc>
                <a:spcPct val="100000"/>
              </a:lnSpc>
              <a:buClr>
                <a:srgbClr val="333399"/>
              </a:buClr>
            </a:pPr>
            <a:r>
              <a:rPr lang="en-GB" sz="3200" dirty="0">
                <a:solidFill>
                  <a:srgbClr val="333399"/>
                </a:solidFill>
                <a:latin typeface="Calibri"/>
                <a:cs typeface="Calibri"/>
              </a:rPr>
              <a:t>Pipetting exercise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ahoma"/>
        <a:ea typeface="ＭＳ Ｐゴシック"/>
        <a:cs typeface="Arial Unicode MS"/>
      </a:majorFont>
      <a:minorFont>
        <a:latin typeface="Tahoma"/>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000000"/>
          </a:buClr>
          <a:buSzPct val="100000"/>
          <a:buFont typeface="Times New Roman" charset="0"/>
          <a:buNone/>
          <a:tabLst/>
          <a:defRPr kumimoji="0" lang="en-GB" sz="400" b="0" i="0" u="none" strike="noStrike" cap="none" normalizeH="0" baseline="0">
            <a:ln>
              <a:noFill/>
            </a:ln>
            <a:solidFill>
              <a:srgbClr val="000000"/>
            </a:solidFill>
            <a:effectLst/>
            <a:latin typeface="Times New Roman"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000000"/>
          </a:buClr>
          <a:buSzPct val="100000"/>
          <a:buFont typeface="Times New Roman" charset="0"/>
          <a:buNone/>
          <a:tabLst/>
          <a:defRPr kumimoji="0" lang="en-GB" sz="400" b="0" i="0" u="none" strike="noStrike" cap="none" normalizeH="0" baseline="0">
            <a:ln>
              <a:noFill/>
            </a:ln>
            <a:solidFill>
              <a:srgbClr val="000000"/>
            </a:solidFill>
            <a:effectLst/>
            <a:latin typeface="Times New Roman" charset="0"/>
            <a:ea typeface="ＭＳ Ｐゴシック"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5559</Words>
  <Application>Microsoft Macintosh PowerPoint</Application>
  <PresentationFormat>Bildschirmpräsentation (4:3)</PresentationFormat>
  <Paragraphs>815</Paragraphs>
  <Slides>73</Slides>
  <Notes>73</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73</vt:i4>
      </vt:variant>
    </vt:vector>
  </HeadingPairs>
  <TitlesOfParts>
    <vt:vector size="75" baseType="lpstr">
      <vt:lpstr>Blank Presentation</vt:lpstr>
      <vt:lpstr>Document</vt:lpstr>
      <vt:lpstr>PowerPoint-Präsentation</vt:lpstr>
      <vt:lpstr> Transformation of Bacteria</vt:lpstr>
      <vt:lpstr> Bacteria are everywhere </vt:lpstr>
      <vt:lpstr> Schedule</vt:lpstr>
      <vt:lpstr> Why copying genes?  An example from medicine: Insulin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Answer brain challenge 1 a,b,c</vt:lpstr>
      <vt:lpstr>PowerPoint-Präsentation</vt:lpstr>
      <vt:lpstr>PowerPoint-Präsentation</vt:lpstr>
      <vt:lpstr>How can I test if the gene of interest has been inserted into the plasmid ?   The Blue-White selection    </vt:lpstr>
      <vt:lpstr>How can I test if the gene of interest has been inserted into the plasmid ? Blue-White selection    </vt:lpstr>
      <vt:lpstr> Blue white selection</vt:lpstr>
      <vt:lpstr> β-galactosidase hydrolyzes lactose to galactose and glucose</vt:lpstr>
      <vt:lpstr>PowerPoint-Präsentation</vt:lpstr>
      <vt:lpstr> Experimental part</vt:lpstr>
      <vt:lpstr> Uptake of exogenous genetic material: Transformation</vt:lpstr>
      <vt:lpstr>Experiment:</vt:lpstr>
      <vt:lpstr>PowerPoint-Präsentation</vt:lpstr>
      <vt:lpstr>PowerPoint-Präsentation</vt:lpstr>
      <vt:lpstr>Answer brain challenge 2 ?</vt:lpstr>
      <vt:lpstr>Answer brain challenge 2</vt:lpstr>
      <vt:lpstr>Answer brain challenge 1 d,e ?</vt:lpstr>
      <vt:lpstr>Answer brain challenge 1 d,e</vt:lpstr>
      <vt:lpstr>PowerPoint-Präsentation</vt:lpstr>
      <vt:lpstr>PowerPoint-Präsentation</vt:lpstr>
      <vt:lpstr>PowerPoint-Präsentation</vt:lpstr>
      <vt:lpstr>PowerPoint-Präsentation</vt:lpstr>
      <vt:lpstr>Answer brain challenge 3 ?</vt:lpstr>
      <vt:lpstr>PowerPoint-Präsentation</vt:lpstr>
      <vt:lpstr>PowerPoint-Präsentation</vt:lpstr>
      <vt:lpstr>PowerPoint-Präsentation</vt:lpstr>
      <vt:lpstr> Analysis: see Handout </vt:lpstr>
      <vt:lpstr>Analysis – table 1 model</vt:lpstr>
      <vt:lpstr>Analysis – table 1 model</vt:lpstr>
      <vt:lpstr>Analysis – table 1 model</vt:lpstr>
      <vt:lpstr>Analysis – table 1 model</vt:lpstr>
      <vt:lpstr>Analysis – table 2: results</vt:lpstr>
      <vt:lpstr>Analysis – table 2: results</vt:lpstr>
      <vt:lpstr>Analysis – table 2: results</vt:lpstr>
      <vt:lpstr>Analysis – table 2: results</vt:lpstr>
      <vt:lpstr>Analysis – table 2: results</vt:lpstr>
      <vt:lpstr>Analysis – table 2: results</vt:lpstr>
      <vt:lpstr> Analysis - discussion</vt:lpstr>
      <vt:lpstr>PowerPoint-Präsentation</vt:lpstr>
      <vt:lpstr>PowerPoint-Präsentation</vt:lpstr>
      <vt:lpstr> Finish</vt:lpstr>
      <vt:lpstr> The end</vt:lpstr>
      <vt:lpstr> Zum Abschluss</vt:lpstr>
      <vt:lpstr> Quiz zum Ankreuzen  (siehe Seite 6)</vt:lpstr>
      <vt:lpstr> Quiz zum Ankreuzen</vt:lpstr>
      <vt:lpstr> Quiz zum Ankreuzen</vt:lpstr>
      <vt:lpstr> Quiz zum Ankreuzen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Alex Butschi</cp:lastModifiedBy>
  <cp:revision>224</cp:revision>
  <dcterms:modified xsi:type="dcterms:W3CDTF">2018-05-07T08:10:46Z</dcterms:modified>
</cp:coreProperties>
</file>