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1"/>
  </p:notesMasterIdLst>
  <p:sldIdLst>
    <p:sldId id="299" r:id="rId2"/>
    <p:sldId id="297" r:id="rId3"/>
    <p:sldId id="256" r:id="rId4"/>
    <p:sldId id="257" r:id="rId5"/>
    <p:sldId id="351" r:id="rId6"/>
    <p:sldId id="352" r:id="rId7"/>
    <p:sldId id="358" r:id="rId8"/>
    <p:sldId id="258" r:id="rId9"/>
    <p:sldId id="320" r:id="rId10"/>
    <p:sldId id="309" r:id="rId11"/>
    <p:sldId id="322" r:id="rId12"/>
    <p:sldId id="359" r:id="rId13"/>
    <p:sldId id="292" r:id="rId14"/>
    <p:sldId id="274" r:id="rId15"/>
    <p:sldId id="323" r:id="rId16"/>
    <p:sldId id="273" r:id="rId17"/>
    <p:sldId id="293" r:id="rId18"/>
    <p:sldId id="296" r:id="rId19"/>
    <p:sldId id="294" r:id="rId20"/>
    <p:sldId id="270" r:id="rId21"/>
    <p:sldId id="355" r:id="rId22"/>
    <p:sldId id="326" r:id="rId23"/>
    <p:sldId id="356" r:id="rId24"/>
    <p:sldId id="295" r:id="rId25"/>
    <p:sldId id="308" r:id="rId26"/>
    <p:sldId id="328" r:id="rId27"/>
    <p:sldId id="321"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63" r:id="rId43"/>
    <p:sldId id="259" r:id="rId44"/>
    <p:sldId id="264" r:id="rId45"/>
    <p:sldId id="261" r:id="rId46"/>
    <p:sldId id="260" r:id="rId47"/>
    <p:sldId id="265" r:id="rId48"/>
    <p:sldId id="266" r:id="rId49"/>
    <p:sldId id="300" r:id="rId50"/>
    <p:sldId id="301" r:id="rId51"/>
    <p:sldId id="303" r:id="rId52"/>
    <p:sldId id="304" r:id="rId53"/>
    <p:sldId id="306" r:id="rId54"/>
    <p:sldId id="268" r:id="rId55"/>
    <p:sldId id="277" r:id="rId56"/>
    <p:sldId id="324" r:id="rId57"/>
    <p:sldId id="349" r:id="rId58"/>
    <p:sldId id="313" r:id="rId59"/>
    <p:sldId id="314" r:id="rId60"/>
    <p:sldId id="310" r:id="rId61"/>
    <p:sldId id="311" r:id="rId62"/>
    <p:sldId id="271" r:id="rId63"/>
    <p:sldId id="312" r:id="rId64"/>
    <p:sldId id="325" r:id="rId65"/>
    <p:sldId id="269" r:id="rId66"/>
    <p:sldId id="318" r:id="rId67"/>
    <p:sldId id="316" r:id="rId68"/>
    <p:sldId id="317" r:id="rId69"/>
    <p:sldId id="319" r:id="rId70"/>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38948"/>
    <a:srgbClr val="18896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364"/>
    <p:restoredTop sz="71571" autoAdjust="0"/>
  </p:normalViewPr>
  <p:slideViewPr>
    <p:cSldViewPr snapToGrid="0" snapToObjects="1">
      <p:cViewPr varScale="1">
        <p:scale>
          <a:sx n="92" d="100"/>
          <a:sy n="92" d="100"/>
        </p:scale>
        <p:origin x="2056"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29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C14DFE-6BB1-B74D-978F-698B1F0A4DFB}" type="datetimeFigureOut">
              <a:rPr lang="de-DE" smtClean="0"/>
              <a:t>06.03.23</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D2C352-32F5-114E-A11A-CEB948D31FA1}" type="slidenum">
              <a:rPr lang="de-DE" smtClean="0"/>
              <a:t>‹Nr.›</a:t>
            </a:fld>
            <a:endParaRPr lang="de-DE"/>
          </a:p>
        </p:txBody>
      </p:sp>
    </p:spTree>
    <p:extLst>
      <p:ext uri="{BB962C8B-B14F-4D97-AF65-F5344CB8AC3E}">
        <p14:creationId xmlns:p14="http://schemas.microsoft.com/office/powerpoint/2010/main" val="169470873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de.wikipedia.org/wiki/Restriktionsenzy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de.wikipedia.org/wiki/Kognition" TargetMode="External"/><Relationship Id="rId2" Type="http://schemas.openxmlformats.org/officeDocument/2006/relationships/slide" Target="../slides/slide64.xml"/><Relationship Id="rId1" Type="http://schemas.openxmlformats.org/officeDocument/2006/relationships/notesMaster" Target="../notesMasters/notesMaster1.xml"/><Relationship Id="rId4" Type="http://schemas.openxmlformats.org/officeDocument/2006/relationships/hyperlink" Target="http://de.wikipedia.org/wiki/Verhaltensauff%C3%A4lligkeit" TargetMode="Externa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de.wikipedia.org/wiki/Genmarker"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de.wikipedia.org/wiki/Human_Leukocyte_Antigen"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FED6E93F-CE62-7A4E-A0DF-B98383399BCC}" type="slidenum">
              <a:rPr lang="en-US" sz="1200"/>
              <a:pPr/>
              <a:t>1</a:t>
            </a:fld>
            <a:endParaRPr lang="en-US" sz="1200" dirty="0"/>
          </a:p>
        </p:txBody>
      </p:sp>
      <p:sp>
        <p:nvSpPr>
          <p:cNvPr id="15362" name="Rectangle 1026"/>
          <p:cNvSpPr>
            <a:spLocks noGrp="1" noRot="1" noChangeAspect="1" noChangeArrowheads="1"/>
          </p:cNvSpPr>
          <p:nvPr>
            <p:ph type="sldImg"/>
          </p:nvPr>
        </p:nvSpPr>
        <p:spPr>
          <a:solidFill>
            <a:srgbClr val="FFFFFF"/>
          </a:solidFill>
          <a:ln/>
        </p:spPr>
      </p:sp>
      <p:sp>
        <p:nvSpPr>
          <p:cNvPr id="15363" name="Rectangle 1027"/>
          <p:cNvSpPr>
            <a:spLocks noGrp="1" noChangeArrowheads="1"/>
          </p:cNvSpPr>
          <p:nvPr>
            <p:ph type="body" idx="1"/>
          </p:nvPr>
        </p:nvSpPr>
        <p:spPr>
          <a:solidFill>
            <a:srgbClr val="FFFFFF"/>
          </a:solidFill>
          <a:ln>
            <a:solidFill>
              <a:srgbClr val="000000"/>
            </a:solidFill>
          </a:ln>
        </p:spPr>
        <p:txBody>
          <a:bodyPr/>
          <a:lstStyle/>
          <a:p>
            <a:pPr eaLnBrk="1" hangingPunct="1"/>
            <a:r>
              <a:rPr lang="en-US" dirty="0">
                <a:latin typeface="Times" charset="0"/>
                <a:ea typeface="ＭＳ Ｐゴシック" charset="0"/>
                <a:cs typeface="ＭＳ Ｐゴシック" charset="0"/>
              </a:rPr>
              <a:t>GRUNDSATZ:</a:t>
            </a:r>
          </a:p>
          <a:p>
            <a:pPr eaLnBrk="1" hangingPunct="1">
              <a:buFontTx/>
              <a:buChar char="-"/>
            </a:pPr>
            <a:r>
              <a:rPr lang="en-US" dirty="0">
                <a:latin typeface="Times" charset="0"/>
                <a:ea typeface="ＭＳ Ｐゴシック" charset="0"/>
                <a:cs typeface="ＭＳ Ｐゴシック" charset="0"/>
              </a:rPr>
              <a:t>Alle experimentellen Schritte </a:t>
            </a:r>
            <a:r>
              <a:rPr lang="de-DE" noProof="0" dirty="0">
                <a:latin typeface="Times" charset="0"/>
                <a:ea typeface="ＭＳ Ｐゴシック" charset="0"/>
                <a:cs typeface="ＭＳ Ｐゴシック" charset="0"/>
              </a:rPr>
              <a:t>vorzeigen</a:t>
            </a:r>
            <a:r>
              <a:rPr lang="en-US" dirty="0">
                <a:latin typeface="Times" charset="0"/>
                <a:ea typeface="ＭＳ Ｐゴシック" charset="0"/>
                <a:cs typeface="ＭＳ Ｐゴシック" charset="0"/>
              </a:rPr>
              <a:t> (pipettieren etc.)</a:t>
            </a:r>
          </a:p>
          <a:p>
            <a:pPr eaLnBrk="1" hangingPunct="1"/>
            <a:endParaRPr lang="en-US" dirty="0">
              <a:latin typeface="Times" charset="0"/>
              <a:ea typeface="ＭＳ Ｐゴシック" charset="0"/>
              <a:cs typeface="ＭＳ Ｐゴシック" charset="0"/>
            </a:endParaRPr>
          </a:p>
          <a:p>
            <a:pPr eaLnBrk="1" hangingPunct="1"/>
            <a:endParaRPr lang="en-US" dirty="0">
              <a:latin typeface="Times"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Einnahme von Vitamin A und Sauerstofftherapie</a:t>
            </a:r>
            <a:r>
              <a:rPr lang="de-DE" baseline="0" dirty="0"/>
              <a:t> </a:t>
            </a:r>
            <a:r>
              <a:rPr lang="de-DE" dirty="0"/>
              <a:t>kann den Verlauf verlangsamen.</a:t>
            </a:r>
          </a:p>
        </p:txBody>
      </p:sp>
      <p:sp>
        <p:nvSpPr>
          <p:cNvPr id="4" name="Foliennummernplatzhalter 3"/>
          <p:cNvSpPr>
            <a:spLocks noGrp="1"/>
          </p:cNvSpPr>
          <p:nvPr>
            <p:ph type="sldNum" sz="quarter" idx="10"/>
          </p:nvPr>
        </p:nvSpPr>
        <p:spPr/>
        <p:txBody>
          <a:bodyPr/>
          <a:lstStyle/>
          <a:p>
            <a:fld id="{62D2C352-32F5-114E-A11A-CEB948D31FA1}" type="slidenum">
              <a:rPr lang="de-DE" smtClean="0"/>
              <a:t>16</a:t>
            </a:fld>
            <a:endParaRPr lang="de-DE" dirty="0"/>
          </a:p>
        </p:txBody>
      </p:sp>
    </p:spTree>
    <p:extLst>
      <p:ext uri="{BB962C8B-B14F-4D97-AF65-F5344CB8AC3E}">
        <p14:creationId xmlns:p14="http://schemas.microsoft.com/office/powerpoint/2010/main" val="2187781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Eine Sequenz enthält beispielsweise bei Person 1 eine Schnittstelle für ein </a:t>
            </a:r>
            <a:r>
              <a:rPr lang="de-DE" dirty="0">
                <a:hlinkClick r:id="rId3" tooltip="Restriktionsenzym"/>
              </a:rPr>
              <a:t>Restriktionsenzym</a:t>
            </a:r>
            <a:r>
              <a:rPr lang="de-DE" dirty="0"/>
              <a:t>, in der Sequenz bei Person 2 kommt diese nicht vor. Werden nun diese Sequenzen mit einem Restriktionsenzym geschnitten, entstehen bei Person 1 zwei Fragmente und bei Person 2 ein Fragment. Werden nun die Längen der Sequenzen verglichen, kann ein RFLP festgestellt werden, die Fragmente sind unterschiedlich lang</a:t>
            </a:r>
          </a:p>
        </p:txBody>
      </p:sp>
      <p:sp>
        <p:nvSpPr>
          <p:cNvPr id="4" name="Foliennummernplatzhalter 3"/>
          <p:cNvSpPr>
            <a:spLocks noGrp="1"/>
          </p:cNvSpPr>
          <p:nvPr>
            <p:ph type="sldNum" sz="quarter" idx="10"/>
          </p:nvPr>
        </p:nvSpPr>
        <p:spPr/>
        <p:txBody>
          <a:bodyPr/>
          <a:lstStyle/>
          <a:p>
            <a:fld id="{62D2C352-32F5-114E-A11A-CEB948D31FA1}" type="slidenum">
              <a:rPr lang="de-DE" smtClean="0"/>
              <a:t>17</a:t>
            </a:fld>
            <a:endParaRPr lang="de-DE" dirty="0"/>
          </a:p>
        </p:txBody>
      </p:sp>
    </p:spTree>
    <p:extLst>
      <p:ext uri="{BB962C8B-B14F-4D97-AF65-F5344CB8AC3E}">
        <p14:creationId xmlns:p14="http://schemas.microsoft.com/office/powerpoint/2010/main" val="161785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19</a:t>
            </a:fld>
            <a:endParaRPr lang="de-DE" dirty="0"/>
          </a:p>
        </p:txBody>
      </p:sp>
    </p:spTree>
    <p:extLst>
      <p:ext uri="{BB962C8B-B14F-4D97-AF65-F5344CB8AC3E}">
        <p14:creationId xmlns:p14="http://schemas.microsoft.com/office/powerpoint/2010/main" val="641239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2BBA62-0A3E-884B-8588-1D0E1AB7997D}" type="slidenum">
              <a:rPr lang="en-US" smtClean="0"/>
              <a:t>23</a:t>
            </a:fld>
            <a:endParaRPr lang="en-US"/>
          </a:p>
        </p:txBody>
      </p:sp>
    </p:spTree>
    <p:extLst>
      <p:ext uri="{BB962C8B-B14F-4D97-AF65-F5344CB8AC3E}">
        <p14:creationId xmlns:p14="http://schemas.microsoft.com/office/powerpoint/2010/main" val="4133158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Wir wollen</a:t>
            </a:r>
            <a:r>
              <a:rPr lang="de-DE" baseline="0" dirty="0"/>
              <a:t> aber nicht nur eine Reaktion sondern mehrere Reaktionen ansetzen. Master Mix an der Tafel ausrechnen. </a:t>
            </a:r>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24</a:t>
            </a:fld>
            <a:endParaRPr lang="de-DE" dirty="0"/>
          </a:p>
        </p:txBody>
      </p:sp>
    </p:spTree>
    <p:extLst>
      <p:ext uri="{BB962C8B-B14F-4D97-AF65-F5344CB8AC3E}">
        <p14:creationId xmlns:p14="http://schemas.microsoft.com/office/powerpoint/2010/main" val="1173215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Wir wollen</a:t>
            </a:r>
            <a:r>
              <a:rPr lang="de-DE" baseline="0" dirty="0"/>
              <a:t> aber nicht nur eine Reaktion sondern mehrere Reaktionen ansetzen. Master Mix an der Tafel ausrechnen. </a:t>
            </a:r>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25</a:t>
            </a:fld>
            <a:endParaRPr lang="de-DE" dirty="0"/>
          </a:p>
        </p:txBody>
      </p:sp>
    </p:spTree>
    <p:extLst>
      <p:ext uri="{BB962C8B-B14F-4D97-AF65-F5344CB8AC3E}">
        <p14:creationId xmlns:p14="http://schemas.microsoft.com/office/powerpoint/2010/main" val="1173215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Wir wollen</a:t>
            </a:r>
            <a:r>
              <a:rPr lang="de-DE" baseline="0" dirty="0"/>
              <a:t> aber nicht nur eine Reaktion sondern mehrere Reaktionen ansetzen. Master Mix an der </a:t>
            </a:r>
            <a:r>
              <a:rPr lang="de-DE" baseline="0"/>
              <a:t>Tafel ausrechnen. </a:t>
            </a:r>
            <a:endParaRPr lang="de-DE"/>
          </a:p>
        </p:txBody>
      </p:sp>
      <p:sp>
        <p:nvSpPr>
          <p:cNvPr id="4" name="Foliennummernplatzhalter 3"/>
          <p:cNvSpPr>
            <a:spLocks noGrp="1"/>
          </p:cNvSpPr>
          <p:nvPr>
            <p:ph type="sldNum" sz="quarter" idx="10"/>
          </p:nvPr>
        </p:nvSpPr>
        <p:spPr/>
        <p:txBody>
          <a:bodyPr/>
          <a:lstStyle/>
          <a:p>
            <a:fld id="{62D2C352-32F5-114E-A11A-CEB948D31FA1}" type="slidenum">
              <a:rPr lang="de-DE" smtClean="0"/>
              <a:t>26</a:t>
            </a:fld>
            <a:endParaRPr lang="de-DE"/>
          </a:p>
        </p:txBody>
      </p:sp>
    </p:spTree>
    <p:extLst>
      <p:ext uri="{BB962C8B-B14F-4D97-AF65-F5344CB8AC3E}">
        <p14:creationId xmlns:p14="http://schemas.microsoft.com/office/powerpoint/2010/main" val="27035220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6F73670-5DCC-E149-8D8E-55A5364BC5AD}" type="slidenum">
              <a:rPr lang="en-US" sz="1200"/>
              <a:pPr/>
              <a:t>28</a:t>
            </a:fld>
            <a:endParaRPr lang="en-US" sz="1200"/>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Was </a:t>
            </a:r>
            <a:r>
              <a:rPr lang="en-US" err="1">
                <a:latin typeface="Times" charset="0"/>
                <a:ea typeface="ＭＳ Ｐゴシック" charset="0"/>
                <a:cs typeface="ＭＳ Ｐゴシック" charset="0"/>
              </a:rPr>
              <a:t>wissen</a:t>
            </a:r>
            <a:r>
              <a:rPr lang="en-US">
                <a:latin typeface="Times" charset="0"/>
                <a:ea typeface="ＭＳ Ｐゴシック" charset="0"/>
                <a:cs typeface="ＭＳ Ｐゴシック" charset="0"/>
              </a:rPr>
              <a:t> Sie </a:t>
            </a:r>
            <a:r>
              <a:rPr lang="en-US" err="1">
                <a:latin typeface="Times" charset="0"/>
                <a:ea typeface="ＭＳ Ｐゴシック" charset="0"/>
                <a:cs typeface="ＭＳ Ｐゴシック" charset="0"/>
              </a:rPr>
              <a:t>über</a:t>
            </a:r>
            <a:r>
              <a:rPr lang="en-US">
                <a:latin typeface="Times" charset="0"/>
                <a:ea typeface="ＭＳ Ｐゴシック" charset="0"/>
                <a:cs typeface="ＭＳ Ｐゴシック" charset="0"/>
              </a:rPr>
              <a:t> die </a:t>
            </a:r>
            <a:r>
              <a:rPr lang="en-US" err="1">
                <a:latin typeface="Times" charset="0"/>
                <a:ea typeface="ＭＳ Ｐゴシック" charset="0"/>
                <a:cs typeface="ＭＳ Ｐゴシック" charset="0"/>
              </a:rPr>
              <a:t>Replikation</a:t>
            </a:r>
            <a:r>
              <a:rPr lang="en-US">
                <a:latin typeface="Times" charset="0"/>
                <a:ea typeface="ＭＳ Ｐゴシック" charset="0"/>
                <a:cs typeface="ＭＳ Ｐゴシック" charset="0"/>
              </a:rPr>
              <a:t> - den </a:t>
            </a:r>
            <a:r>
              <a:rPr lang="en-US" err="1">
                <a:latin typeface="Times" charset="0"/>
                <a:ea typeface="ＭＳ Ｐゴシック" charset="0"/>
                <a:cs typeface="ＭＳ Ｐゴシック" charset="0"/>
              </a:rPr>
              <a:t>Kopiervorgang</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für</a:t>
            </a:r>
            <a:r>
              <a:rPr lang="en-US">
                <a:latin typeface="Times" charset="0"/>
                <a:ea typeface="ＭＳ Ｐゴシック" charset="0"/>
                <a:cs typeface="ＭＳ Ｐゴシック" charset="0"/>
              </a:rPr>
              <a:t> DNA in </a:t>
            </a:r>
            <a:r>
              <a:rPr lang="en-US" err="1">
                <a:latin typeface="Times" charset="0"/>
                <a:ea typeface="ＭＳ Ｐゴシック" charset="0"/>
                <a:cs typeface="ＭＳ Ｐゴシック" charset="0"/>
              </a:rPr>
              <a:t>einer</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Zelle</a:t>
            </a:r>
            <a:r>
              <a:rPr lang="en-US">
                <a:latin typeface="Times" charset="0"/>
                <a:ea typeface="ＭＳ Ｐゴシック" charset="0"/>
                <a:cs typeface="ＭＳ Ｐゴシック" charset="0"/>
              </a:rPr>
              <a:t>?</a:t>
            </a:r>
          </a:p>
          <a:p>
            <a:pPr eaLnBrk="1" hangingPunct="1"/>
            <a:r>
              <a:rPr lang="en-US" err="1">
                <a:latin typeface="Times" charset="0"/>
                <a:ea typeface="ＭＳ Ｐゴシック" charset="0"/>
                <a:cs typeface="ＭＳ Ｐゴシック" charset="0"/>
              </a:rPr>
              <a:t>Ausgangspunkt</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doppelsträngige</a:t>
            </a:r>
            <a:r>
              <a:rPr lang="en-US">
                <a:latin typeface="Times" charset="0"/>
                <a:ea typeface="ＭＳ Ｐゴシック" charset="0"/>
                <a:cs typeface="ＭＳ Ｐゴシック" charset="0"/>
              </a:rPr>
              <a:t> DNA</a:t>
            </a:r>
          </a:p>
          <a:p>
            <a:pPr eaLnBrk="1" hangingPunct="1">
              <a:buFontTx/>
              <a:buChar char="•"/>
            </a:pP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Doppelsträngige</a:t>
            </a:r>
            <a:r>
              <a:rPr lang="en-US">
                <a:latin typeface="Times" charset="0"/>
                <a:ea typeface="ＭＳ Ｐゴシック" charset="0"/>
                <a:cs typeface="ＭＳ Ｐゴシック" charset="0"/>
              </a:rPr>
              <a:t> DNA muss </a:t>
            </a:r>
            <a:r>
              <a:rPr lang="en-US" err="1">
                <a:latin typeface="Times" charset="0"/>
                <a:ea typeface="ＭＳ Ｐゴシック" charset="0"/>
                <a:cs typeface="ＭＳ Ｐゴシック" charset="0"/>
              </a:rPr>
              <a:t>zu</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einzelsträngiger</a:t>
            </a:r>
            <a:r>
              <a:rPr lang="en-US">
                <a:latin typeface="Times" charset="0"/>
                <a:ea typeface="ＭＳ Ｐゴシック" charset="0"/>
                <a:cs typeface="ＭＳ Ｐゴシック" charset="0"/>
              </a:rPr>
              <a:t> DNA </a:t>
            </a:r>
            <a:r>
              <a:rPr lang="en-US" err="1">
                <a:latin typeface="Times" charset="0"/>
                <a:ea typeface="ＭＳ Ｐゴシック" charset="0"/>
                <a:cs typeface="ＭＳ Ｐゴシック" charset="0"/>
              </a:rPr>
              <a:t>entwunden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werden</a:t>
            </a:r>
            <a:endParaRPr lang="en-US">
              <a:latin typeface="Times" charset="0"/>
              <a:ea typeface="ＭＳ Ｐゴシック" charset="0"/>
              <a:cs typeface="ＭＳ Ｐゴシック" charset="0"/>
            </a:endParaRPr>
          </a:p>
          <a:p>
            <a:pPr eaLnBrk="1" hangingPunct="1">
              <a:buFontTx/>
              <a:buChar char="•"/>
            </a:pP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Bausteine</a:t>
            </a:r>
            <a:r>
              <a:rPr lang="en-US">
                <a:latin typeface="Times" charset="0"/>
                <a:ea typeface="ＭＳ Ｐゴシック" charset="0"/>
                <a:cs typeface="ＭＳ Ｐゴシック" charset="0"/>
              </a:rPr>
              <a:t> der DNA (</a:t>
            </a:r>
            <a:r>
              <a:rPr lang="en-US" err="1">
                <a:latin typeface="Times" charset="0"/>
                <a:ea typeface="ＭＳ Ｐゴシック" charset="0"/>
                <a:cs typeface="ＭＳ Ｐゴシック" charset="0"/>
              </a:rPr>
              <a:t>Nukleotide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mit</a:t>
            </a:r>
            <a:r>
              <a:rPr lang="en-US">
                <a:latin typeface="Times" charset="0"/>
                <a:ea typeface="ＭＳ Ｐゴシック" charset="0"/>
                <a:cs typeface="ＭＳ Ｐゴシック" charset="0"/>
              </a:rPr>
              <a:t> den Basen Adenin, Guanin, Cytosin, Thymin)</a:t>
            </a:r>
          </a:p>
          <a:p>
            <a:pPr eaLnBrk="1" hangingPunct="1">
              <a:buFontTx/>
              <a:buChar char="•"/>
            </a:pPr>
            <a:r>
              <a:rPr lang="en-US">
                <a:latin typeface="Times" charset="0"/>
                <a:ea typeface="ＭＳ Ｐゴシック" charset="0"/>
                <a:cs typeface="ＭＳ Ｐゴシック" charset="0"/>
              </a:rPr>
              <a:t> Enzyme, </a:t>
            </a:r>
            <a:r>
              <a:rPr lang="en-US" err="1">
                <a:latin typeface="Times" charset="0"/>
                <a:ea typeface="ＭＳ Ｐゴシック" charset="0"/>
                <a:cs typeface="ＭＳ Ｐゴシック" charset="0"/>
              </a:rPr>
              <a:t>welche</a:t>
            </a:r>
            <a:r>
              <a:rPr lang="en-US">
                <a:latin typeface="Times" charset="0"/>
                <a:ea typeface="ＭＳ Ｐゴシック" charset="0"/>
                <a:cs typeface="ＭＳ Ｐゴシック" charset="0"/>
              </a:rPr>
              <a:t> die </a:t>
            </a:r>
            <a:r>
              <a:rPr lang="en-US" err="1">
                <a:latin typeface="Times" charset="0"/>
                <a:ea typeface="ＭＳ Ｐゴシック" charset="0"/>
                <a:cs typeface="ＭＳ Ｐゴシック" charset="0"/>
              </a:rPr>
              <a:t>Bausteine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aneinanderreihen</a:t>
            </a:r>
            <a:r>
              <a:rPr lang="en-US">
                <a:latin typeface="Times" charset="0"/>
                <a:ea typeface="ＭＳ Ｐゴシック" charset="0"/>
                <a:cs typeface="ＭＳ Ｐゴシック" charset="0"/>
              </a:rPr>
              <a:t> und so die DNA </a:t>
            </a:r>
            <a:r>
              <a:rPr lang="en-US" err="1">
                <a:latin typeface="Times" charset="0"/>
                <a:ea typeface="ＭＳ Ｐゴシック" charset="0"/>
                <a:cs typeface="ＭＳ Ｐゴシック" charset="0"/>
              </a:rPr>
              <a:t>kopieren</a:t>
            </a:r>
            <a:endParaRPr lang="en-US">
              <a:latin typeface="Times" charset="0"/>
              <a:ea typeface="ＭＳ Ｐゴシック" charset="0"/>
              <a:cs typeface="ＭＳ Ｐゴシック" charset="0"/>
            </a:endParaRPr>
          </a:p>
          <a:p>
            <a:pPr eaLnBrk="1" hangingPunct="1">
              <a:buFontTx/>
              <a:buChar char="•"/>
            </a:pP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Startstellen</a:t>
            </a:r>
            <a:r>
              <a:rPr lang="en-US">
                <a:latin typeface="Times" charset="0"/>
                <a:ea typeface="ＭＳ Ｐゴシック" charset="0"/>
                <a:cs typeface="ＭＳ Ｐゴシック" charset="0"/>
              </a:rPr>
              <a:t> (Primer), </a:t>
            </a:r>
            <a:r>
              <a:rPr lang="en-US" err="1">
                <a:latin typeface="Times" charset="0"/>
                <a:ea typeface="ＭＳ Ｐゴシック" charset="0"/>
                <a:cs typeface="ＭＳ Ｐゴシック" charset="0"/>
              </a:rPr>
              <a:t>bei</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welchen</a:t>
            </a:r>
            <a:r>
              <a:rPr lang="en-US">
                <a:latin typeface="Times" charset="0"/>
                <a:ea typeface="ＭＳ Ｐゴシック" charset="0"/>
                <a:cs typeface="ＭＳ Ｐゴシック" charset="0"/>
              </a:rPr>
              <a:t> die Enzyme </a:t>
            </a:r>
            <a:r>
              <a:rPr lang="en-US" err="1">
                <a:latin typeface="Times" charset="0"/>
                <a:ea typeface="ＭＳ Ｐゴシック" charset="0"/>
                <a:cs typeface="ＭＳ Ｐゴシック" charset="0"/>
              </a:rPr>
              <a:t>mit</a:t>
            </a:r>
            <a:r>
              <a:rPr lang="en-US">
                <a:latin typeface="Times" charset="0"/>
                <a:ea typeface="ＭＳ Ｐゴシック" charset="0"/>
                <a:cs typeface="ＭＳ Ｐゴシック" charset="0"/>
              </a:rPr>
              <a:t> der </a:t>
            </a:r>
            <a:r>
              <a:rPr lang="en-US" err="1">
                <a:latin typeface="Times" charset="0"/>
                <a:ea typeface="ＭＳ Ｐゴシック" charset="0"/>
                <a:cs typeface="ＭＳ Ｐゴシック" charset="0"/>
              </a:rPr>
              <a:t>Kopie</a:t>
            </a:r>
            <a:r>
              <a:rPr lang="en-US">
                <a:latin typeface="Times" charset="0"/>
                <a:ea typeface="ＭＳ Ｐゴシック" charset="0"/>
                <a:cs typeface="ＭＳ Ｐゴシック" charset="0"/>
              </a:rPr>
              <a:t> der DNA </a:t>
            </a:r>
            <a:r>
              <a:rPr lang="en-US" err="1">
                <a:latin typeface="Times" charset="0"/>
                <a:ea typeface="ＭＳ Ｐゴシック" charset="0"/>
                <a:cs typeface="ＭＳ Ｐゴシック" charset="0"/>
              </a:rPr>
              <a:t>beginnen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können</a:t>
            </a:r>
            <a:endParaRPr lang="en-US">
              <a:latin typeface="Times" charset="0"/>
              <a:ea typeface="ＭＳ Ｐゴシック" charset="0"/>
              <a:cs typeface="ＭＳ Ｐゴシック" charset="0"/>
            </a:endParaRPr>
          </a:p>
          <a:p>
            <a:pPr eaLnBrk="1" hangingPunct="1"/>
            <a:r>
              <a:rPr lang="en-US">
                <a:latin typeface="Times" charset="0"/>
                <a:ea typeface="ＭＳ Ｐゴシック" charset="0"/>
                <a:cs typeface="ＭＳ Ｐゴシック" charset="0"/>
              </a:rPr>
              <a:t>--&gt; </a:t>
            </a:r>
            <a:r>
              <a:rPr lang="en-US" err="1">
                <a:latin typeface="Times" charset="0"/>
                <a:ea typeface="ＭＳ Ｐゴシック" charset="0"/>
                <a:cs typeface="ＭＳ Ｐゴシック" charset="0"/>
              </a:rPr>
              <a:t>Weshalb</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kopiert</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eine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Zelle</a:t>
            </a:r>
            <a:r>
              <a:rPr lang="en-US">
                <a:latin typeface="Times" charset="0"/>
                <a:ea typeface="ＭＳ Ｐゴシック" charset="0"/>
                <a:cs typeface="ＭＳ Ｐゴシック" charset="0"/>
              </a:rPr>
              <a:t> die DNA?</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5E178EA-01CA-604F-92D7-62569231E187}" type="slidenum">
              <a:rPr lang="en-US" sz="1200"/>
              <a:pPr/>
              <a:t>29</a:t>
            </a:fld>
            <a:endParaRPr lang="en-US" sz="1200"/>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Was wissen Sie über die Replikation - den Kopiervorgang für DNA in einer Zelle?</a:t>
            </a:r>
          </a:p>
          <a:p>
            <a:pPr eaLnBrk="1" hangingPunct="1"/>
            <a:r>
              <a:rPr lang="en-US">
                <a:latin typeface="Times" charset="0"/>
                <a:ea typeface="ＭＳ Ｐゴシック" charset="0"/>
                <a:cs typeface="ＭＳ Ｐゴシック" charset="0"/>
              </a:rPr>
              <a:t>Ausgangspunkt: doppelsträngige DNA</a:t>
            </a:r>
          </a:p>
          <a:p>
            <a:pPr eaLnBrk="1" hangingPunct="1">
              <a:buFontTx/>
              <a:buChar char="•"/>
            </a:pPr>
            <a:r>
              <a:rPr lang="en-US">
                <a:latin typeface="Times" charset="0"/>
                <a:ea typeface="ＭＳ Ｐゴシック" charset="0"/>
                <a:cs typeface="ＭＳ Ｐゴシック" charset="0"/>
              </a:rPr>
              <a:t> Doppelsträngige DNA muss zu einzelsträngiger DNA entwunden werden (Enzym)</a:t>
            </a:r>
          </a:p>
          <a:p>
            <a:pPr eaLnBrk="1" hangingPunct="1"/>
            <a:endParaRPr lang="en-US">
              <a:latin typeface="Times" charset="0"/>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AC4C962-494C-FC48-8042-6D26DC2B8469}" type="slidenum">
              <a:rPr lang="en-US" sz="1200"/>
              <a:pPr/>
              <a:t>30</a:t>
            </a:fld>
            <a:endParaRPr lang="en-US" sz="120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Was </a:t>
            </a:r>
            <a:r>
              <a:rPr lang="en-US" err="1">
                <a:latin typeface="Times" charset="0"/>
                <a:ea typeface="ＭＳ Ｐゴシック" charset="0"/>
                <a:cs typeface="ＭＳ Ｐゴシック" charset="0"/>
              </a:rPr>
              <a:t>wissen</a:t>
            </a:r>
            <a:r>
              <a:rPr lang="en-US">
                <a:latin typeface="Times" charset="0"/>
                <a:ea typeface="ＭＳ Ｐゴシック" charset="0"/>
                <a:cs typeface="ＭＳ Ｐゴシック" charset="0"/>
              </a:rPr>
              <a:t> Sie </a:t>
            </a:r>
            <a:r>
              <a:rPr lang="en-US" err="1">
                <a:latin typeface="Times" charset="0"/>
                <a:ea typeface="ＭＳ Ｐゴシック" charset="0"/>
                <a:cs typeface="ＭＳ Ｐゴシック" charset="0"/>
              </a:rPr>
              <a:t>über</a:t>
            </a:r>
            <a:r>
              <a:rPr lang="en-US">
                <a:latin typeface="Times" charset="0"/>
                <a:ea typeface="ＭＳ Ｐゴシック" charset="0"/>
                <a:cs typeface="ＭＳ Ｐゴシック" charset="0"/>
              </a:rPr>
              <a:t> die </a:t>
            </a:r>
            <a:r>
              <a:rPr lang="en-US" err="1">
                <a:latin typeface="Times" charset="0"/>
                <a:ea typeface="ＭＳ Ｐゴシック" charset="0"/>
                <a:cs typeface="ＭＳ Ｐゴシック" charset="0"/>
              </a:rPr>
              <a:t>Replikation</a:t>
            </a:r>
            <a:r>
              <a:rPr lang="en-US">
                <a:latin typeface="Times" charset="0"/>
                <a:ea typeface="ＭＳ Ｐゴシック" charset="0"/>
                <a:cs typeface="ＭＳ Ｐゴシック" charset="0"/>
              </a:rPr>
              <a:t> - den </a:t>
            </a:r>
            <a:r>
              <a:rPr lang="en-US" err="1">
                <a:latin typeface="Times" charset="0"/>
                <a:ea typeface="ＭＳ Ｐゴシック" charset="0"/>
                <a:cs typeface="ＭＳ Ｐゴシック" charset="0"/>
              </a:rPr>
              <a:t>Kopiervorgang</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für</a:t>
            </a:r>
            <a:r>
              <a:rPr lang="en-US">
                <a:latin typeface="Times" charset="0"/>
                <a:ea typeface="ＭＳ Ｐゴシック" charset="0"/>
                <a:cs typeface="ＭＳ Ｐゴシック" charset="0"/>
              </a:rPr>
              <a:t> DNA in </a:t>
            </a:r>
            <a:r>
              <a:rPr lang="en-US" err="1">
                <a:latin typeface="Times" charset="0"/>
                <a:ea typeface="ＭＳ Ｐゴシック" charset="0"/>
                <a:cs typeface="ＭＳ Ｐゴシック" charset="0"/>
              </a:rPr>
              <a:t>einer</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Zelle</a:t>
            </a:r>
            <a:r>
              <a:rPr lang="en-US">
                <a:latin typeface="Times" charset="0"/>
                <a:ea typeface="ＭＳ Ｐゴシック" charset="0"/>
                <a:cs typeface="ＭＳ Ｐゴシック" charset="0"/>
              </a:rPr>
              <a:t>?</a:t>
            </a:r>
          </a:p>
          <a:p>
            <a:pPr eaLnBrk="1" hangingPunct="1"/>
            <a:r>
              <a:rPr lang="en-US" err="1">
                <a:latin typeface="Times" charset="0"/>
                <a:ea typeface="ＭＳ Ｐゴシック" charset="0"/>
                <a:cs typeface="ＭＳ Ｐゴシック" charset="0"/>
              </a:rPr>
              <a:t>Ausgangspunkt</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doppelsträngige</a:t>
            </a:r>
            <a:r>
              <a:rPr lang="en-US">
                <a:latin typeface="Times" charset="0"/>
                <a:ea typeface="ＭＳ Ｐゴシック" charset="0"/>
                <a:cs typeface="ＭＳ Ｐゴシック" charset="0"/>
              </a:rPr>
              <a:t> DNA</a:t>
            </a:r>
          </a:p>
          <a:p>
            <a:pPr eaLnBrk="1" hangingPunct="1">
              <a:buFontTx/>
              <a:buChar char="•"/>
            </a:pP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Doppelsträngige</a:t>
            </a:r>
            <a:r>
              <a:rPr lang="en-US">
                <a:latin typeface="Times" charset="0"/>
                <a:ea typeface="ＭＳ Ｐゴシック" charset="0"/>
                <a:cs typeface="ＭＳ Ｐゴシック" charset="0"/>
              </a:rPr>
              <a:t> DNA muss </a:t>
            </a:r>
            <a:r>
              <a:rPr lang="en-US" err="1">
                <a:latin typeface="Times" charset="0"/>
                <a:ea typeface="ＭＳ Ｐゴシック" charset="0"/>
                <a:cs typeface="ＭＳ Ｐゴシック" charset="0"/>
              </a:rPr>
              <a:t>zu</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einzelsträngiger</a:t>
            </a:r>
            <a:r>
              <a:rPr lang="en-US">
                <a:latin typeface="Times" charset="0"/>
                <a:ea typeface="ＭＳ Ｐゴシック" charset="0"/>
                <a:cs typeface="ＭＳ Ｐゴシック" charset="0"/>
              </a:rPr>
              <a:t> DNA </a:t>
            </a:r>
            <a:r>
              <a:rPr lang="en-US" err="1">
                <a:latin typeface="Times" charset="0"/>
                <a:ea typeface="ＭＳ Ｐゴシック" charset="0"/>
                <a:cs typeface="ＭＳ Ｐゴシック" charset="0"/>
              </a:rPr>
              <a:t>entwunden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werden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Enzym</a:t>
            </a:r>
            <a:r>
              <a:rPr lang="en-US">
                <a:latin typeface="Times" charset="0"/>
                <a:ea typeface="ＭＳ Ｐゴシック" charset="0"/>
                <a:cs typeface="ＭＳ Ｐゴシック" charset="0"/>
              </a:rPr>
              <a:t>)</a:t>
            </a:r>
          </a:p>
          <a:p>
            <a:pPr eaLnBrk="1" hangingPunct="1"/>
            <a:r>
              <a:rPr lang="en-US">
                <a:latin typeface="Times" charset="0"/>
                <a:ea typeface="ＭＳ Ｐゴシック" charset="0"/>
                <a:cs typeface="ＭＳ Ｐゴシック" charset="0"/>
              </a:rPr>
              <a:t>Was </a:t>
            </a:r>
            <a:r>
              <a:rPr lang="en-US" err="1">
                <a:latin typeface="Times" charset="0"/>
                <a:ea typeface="ＭＳ Ｐゴシック" charset="0"/>
                <a:cs typeface="ＭＳ Ｐゴシック" charset="0"/>
              </a:rPr>
              <a:t>geschieht</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dann</a:t>
            </a:r>
            <a:r>
              <a:rPr lang="en-US">
                <a:latin typeface="Times" charset="0"/>
                <a:ea typeface="ＭＳ Ｐゴシック" charset="0"/>
                <a:cs typeface="ＭＳ Ｐゴシック" charset="0"/>
              </a:rPr>
              <a:t>? </a:t>
            </a:r>
          </a:p>
          <a:p>
            <a:pPr eaLnBrk="1" hangingPunct="1">
              <a:buFont typeface="Wingdings" charset="0"/>
              <a:buChar char="à"/>
            </a:pPr>
            <a:r>
              <a:rPr lang="en-US">
                <a:latin typeface="Times" charset="0"/>
                <a:ea typeface="ＭＳ Ｐゴシック" charset="0"/>
                <a:cs typeface="ＭＳ Ｐゴシック" charset="0"/>
              </a:rPr>
              <a:t> DNA </a:t>
            </a:r>
            <a:r>
              <a:rPr lang="en-US" err="1">
                <a:latin typeface="Times" charset="0"/>
                <a:ea typeface="ＭＳ Ｐゴシック" charset="0"/>
                <a:cs typeface="ＭＳ Ｐゴシック" charset="0"/>
              </a:rPr>
              <a:t>wird</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kopiert</a:t>
            </a:r>
            <a:endParaRPr lang="en-US">
              <a:latin typeface="Times" charset="0"/>
              <a:ea typeface="ＭＳ Ｐゴシック" charset="0"/>
              <a:cs typeface="ＭＳ Ｐゴシック" charset="0"/>
            </a:endParaRPr>
          </a:p>
          <a:p>
            <a:pPr eaLnBrk="1" hangingPunct="1">
              <a:buFont typeface="Wingdings" charset="0"/>
              <a:buNone/>
            </a:pPr>
            <a:r>
              <a:rPr lang="en-US" err="1">
                <a:latin typeface="Times" charset="0"/>
                <a:ea typeface="ＭＳ Ｐゴシック" charset="0"/>
                <a:cs typeface="ＭＳ Ｐゴシック" charset="0"/>
              </a:rPr>
              <a:t>Welche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Bestandteile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benötigt</a:t>
            </a:r>
            <a:r>
              <a:rPr lang="en-US">
                <a:latin typeface="Times" charset="0"/>
                <a:ea typeface="ＭＳ Ｐゴシック" charset="0"/>
                <a:cs typeface="ＭＳ Ｐゴシック" charset="0"/>
              </a:rPr>
              <a:t> die </a:t>
            </a:r>
            <a:r>
              <a:rPr lang="en-US" err="1">
                <a:latin typeface="Times" charset="0"/>
                <a:ea typeface="ＭＳ Ｐゴシック" charset="0"/>
                <a:cs typeface="ＭＳ Ｐゴシック" charset="0"/>
              </a:rPr>
              <a:t>Zelle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dazu</a:t>
            </a:r>
            <a:r>
              <a:rPr lang="en-US">
                <a:latin typeface="Times" charset="0"/>
                <a:ea typeface="ＭＳ Ｐゴシック" charset="0"/>
                <a:cs typeface="ＭＳ Ｐゴシック" charset="0"/>
              </a:rPr>
              <a:t>?</a:t>
            </a:r>
          </a:p>
          <a:p>
            <a:pPr eaLnBrk="1" hangingPunct="1">
              <a:buFontTx/>
              <a:buChar char="•"/>
            </a:pP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Bausteine</a:t>
            </a:r>
            <a:r>
              <a:rPr lang="en-US">
                <a:latin typeface="Times" charset="0"/>
                <a:ea typeface="ＭＳ Ｐゴシック" charset="0"/>
                <a:cs typeface="ＭＳ Ｐゴシック" charset="0"/>
              </a:rPr>
              <a:t> der DNA (</a:t>
            </a:r>
            <a:r>
              <a:rPr lang="en-US" err="1">
                <a:latin typeface="Times" charset="0"/>
                <a:ea typeface="ＭＳ Ｐゴシック" charset="0"/>
                <a:cs typeface="ＭＳ Ｐゴシック" charset="0"/>
              </a:rPr>
              <a:t>Nukleotide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mit</a:t>
            </a:r>
            <a:r>
              <a:rPr lang="en-US">
                <a:latin typeface="Times" charset="0"/>
                <a:ea typeface="ＭＳ Ｐゴシック" charset="0"/>
                <a:cs typeface="ＭＳ Ｐゴシック" charset="0"/>
              </a:rPr>
              <a:t> den Basen Adenin, Guanin, Cytosin, Thymin)</a:t>
            </a:r>
          </a:p>
          <a:p>
            <a:pPr eaLnBrk="1" hangingPunct="1">
              <a:buFontTx/>
              <a:buChar char="•"/>
            </a:pPr>
            <a:r>
              <a:rPr lang="en-US">
                <a:latin typeface="Times" charset="0"/>
                <a:ea typeface="ＭＳ Ｐゴシック" charset="0"/>
                <a:cs typeface="ＭＳ Ｐゴシック" charset="0"/>
              </a:rPr>
              <a:t> Enzyme, </a:t>
            </a:r>
            <a:r>
              <a:rPr lang="en-US" err="1">
                <a:latin typeface="Times" charset="0"/>
                <a:ea typeface="ＭＳ Ｐゴシック" charset="0"/>
                <a:cs typeface="ＭＳ Ｐゴシック" charset="0"/>
              </a:rPr>
              <a:t>welche</a:t>
            </a:r>
            <a:r>
              <a:rPr lang="en-US">
                <a:latin typeface="Times" charset="0"/>
                <a:ea typeface="ＭＳ Ｐゴシック" charset="0"/>
                <a:cs typeface="ＭＳ Ｐゴシック" charset="0"/>
              </a:rPr>
              <a:t> die </a:t>
            </a:r>
            <a:r>
              <a:rPr lang="en-US" err="1">
                <a:latin typeface="Times" charset="0"/>
                <a:ea typeface="ＭＳ Ｐゴシック" charset="0"/>
                <a:cs typeface="ＭＳ Ｐゴシック" charset="0"/>
              </a:rPr>
              <a:t>Bausteine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aneinanderreihen</a:t>
            </a:r>
            <a:r>
              <a:rPr lang="en-US">
                <a:latin typeface="Times" charset="0"/>
                <a:ea typeface="ＭＳ Ｐゴシック" charset="0"/>
                <a:cs typeface="ＭＳ Ｐゴシック" charset="0"/>
              </a:rPr>
              <a:t> und so die DNA </a:t>
            </a:r>
            <a:r>
              <a:rPr lang="en-US" err="1">
                <a:latin typeface="Times" charset="0"/>
                <a:ea typeface="ＭＳ Ｐゴシック" charset="0"/>
                <a:cs typeface="ＭＳ Ｐゴシック" charset="0"/>
              </a:rPr>
              <a:t>kopieren</a:t>
            </a:r>
            <a:endParaRPr lang="en-US">
              <a:latin typeface="Times" charset="0"/>
              <a:ea typeface="ＭＳ Ｐゴシック" charset="0"/>
              <a:cs typeface="ＭＳ Ｐゴシック" charset="0"/>
            </a:endParaRPr>
          </a:p>
          <a:p>
            <a:pPr eaLnBrk="1" hangingPunct="1">
              <a:buFontTx/>
              <a:buChar char="•"/>
            </a:pP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Startstellen</a:t>
            </a:r>
            <a:r>
              <a:rPr lang="en-US">
                <a:latin typeface="Times" charset="0"/>
                <a:ea typeface="ＭＳ Ｐゴシック" charset="0"/>
                <a:cs typeface="ＭＳ Ｐゴシック" charset="0"/>
              </a:rPr>
              <a:t> (Primer), </a:t>
            </a:r>
            <a:r>
              <a:rPr lang="en-US" err="1">
                <a:latin typeface="Times" charset="0"/>
                <a:ea typeface="ＭＳ Ｐゴシック" charset="0"/>
                <a:cs typeface="ＭＳ Ｐゴシック" charset="0"/>
              </a:rPr>
              <a:t>bei</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welchen</a:t>
            </a:r>
            <a:r>
              <a:rPr lang="en-US">
                <a:latin typeface="Times" charset="0"/>
                <a:ea typeface="ＭＳ Ｐゴシック" charset="0"/>
                <a:cs typeface="ＭＳ Ｐゴシック" charset="0"/>
              </a:rPr>
              <a:t> die Enzyme </a:t>
            </a:r>
            <a:r>
              <a:rPr lang="en-US" err="1">
                <a:latin typeface="Times" charset="0"/>
                <a:ea typeface="ＭＳ Ｐゴシック" charset="0"/>
                <a:cs typeface="ＭＳ Ｐゴシック" charset="0"/>
              </a:rPr>
              <a:t>mit</a:t>
            </a:r>
            <a:r>
              <a:rPr lang="en-US">
                <a:latin typeface="Times" charset="0"/>
                <a:ea typeface="ＭＳ Ｐゴシック" charset="0"/>
                <a:cs typeface="ＭＳ Ｐゴシック" charset="0"/>
              </a:rPr>
              <a:t> der </a:t>
            </a:r>
            <a:r>
              <a:rPr lang="en-US" err="1">
                <a:latin typeface="Times" charset="0"/>
                <a:ea typeface="ＭＳ Ｐゴシック" charset="0"/>
                <a:cs typeface="ＭＳ Ｐゴシック" charset="0"/>
              </a:rPr>
              <a:t>Kopie</a:t>
            </a:r>
            <a:r>
              <a:rPr lang="en-US">
                <a:latin typeface="Times" charset="0"/>
                <a:ea typeface="ＭＳ Ｐゴシック" charset="0"/>
                <a:cs typeface="ＭＳ Ｐゴシック" charset="0"/>
              </a:rPr>
              <a:t> der DNA </a:t>
            </a:r>
            <a:r>
              <a:rPr lang="en-US" err="1">
                <a:latin typeface="Times" charset="0"/>
                <a:ea typeface="ＭＳ Ｐゴシック" charset="0"/>
                <a:cs typeface="ＭＳ Ｐゴシック" charset="0"/>
              </a:rPr>
              <a:t>beginnen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können</a:t>
            </a:r>
            <a:endParaRPr lang="en-US">
              <a:latin typeface="Times" charset="0"/>
              <a:ea typeface="ＭＳ Ｐゴシック" charset="0"/>
              <a:cs typeface="ＭＳ Ｐゴシック" charset="0"/>
            </a:endParaRPr>
          </a:p>
          <a:p>
            <a:pPr eaLnBrk="1" hangingPunct="1"/>
            <a:endParaRPr lang="en-US">
              <a:latin typeface="Times"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a:buNone/>
            </a:pPr>
            <a:r>
              <a:rPr lang="de-DE" dirty="0"/>
              <a:t>Therapie</a:t>
            </a:r>
            <a:r>
              <a:rPr lang="de-DE" baseline="0" dirty="0"/>
              <a:t> nur Bestandteil des Theorieteils des Kurses</a:t>
            </a:r>
          </a:p>
          <a:p>
            <a:pPr marL="0" indent="0">
              <a:buFont typeface="Arial"/>
              <a:buNone/>
            </a:pPr>
            <a:r>
              <a:rPr lang="de-DE" baseline="0" dirty="0"/>
              <a:t>Prävention Theorie und Praxisteil des Kurses</a:t>
            </a:r>
            <a:endParaRPr lang="de-DE" dirty="0"/>
          </a:p>
          <a:p>
            <a:pPr marL="285750" indent="-285750">
              <a:buFont typeface="Arial"/>
              <a:buChar char="•"/>
            </a:pPr>
            <a:endParaRPr lang="de-DE" dirty="0"/>
          </a:p>
          <a:p>
            <a:pPr marL="285750" indent="-285750">
              <a:buFont typeface="Arial"/>
              <a:buChar char="•"/>
            </a:pPr>
            <a:r>
              <a:rPr lang="de-DE" dirty="0"/>
              <a:t>Erkrankungswahrscheinlichkeiten möglichst früh und möglichst präzise vorherzusagen und Erkrankungen durch eine gezieltere Prävention verhindern</a:t>
            </a:r>
          </a:p>
          <a:p>
            <a:pPr marL="285750" indent="-285750">
              <a:buFont typeface="Arial"/>
              <a:buChar char="•"/>
            </a:pPr>
            <a:r>
              <a:rPr lang="de-DE" dirty="0"/>
              <a:t>bestimmen, welches Arzneimittel bei einem Patienten zur Therapie geeignet ist und wie es zur Vermeidung von Nebenwirkungen dosiert werden muss. </a:t>
            </a:r>
          </a:p>
          <a:p>
            <a:pPr marL="285750" indent="-285750">
              <a:buFont typeface="Arial"/>
              <a:buChar char="•"/>
            </a:pPr>
            <a:r>
              <a:rPr lang="de-DE" dirty="0"/>
              <a:t>durch modernste Diagnostik und den nachfolgenden Einsatz neuer, auf die Bedürfnisse des einzelnen Patienten oder einzelner Patientengruppen ausgerichteter Therapieverfahren die Effektivität der Behandlung zu steigern, unerwünschte Effekte zu vermeiden und die Kosten zu reduzieren</a:t>
            </a:r>
          </a:p>
          <a:p>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3</a:t>
            </a:fld>
            <a:endParaRPr lang="de-DE" dirty="0"/>
          </a:p>
        </p:txBody>
      </p:sp>
    </p:spTree>
    <p:extLst>
      <p:ext uri="{BB962C8B-B14F-4D97-AF65-F5344CB8AC3E}">
        <p14:creationId xmlns:p14="http://schemas.microsoft.com/office/powerpoint/2010/main" val="15256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81F78AE-5CA0-8F42-AAAE-50B462EDB282}" type="slidenum">
              <a:rPr lang="en-US" sz="1200"/>
              <a:pPr/>
              <a:t>31</a:t>
            </a:fld>
            <a:endParaRPr lang="en-US" sz="12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Was </a:t>
            </a:r>
            <a:r>
              <a:rPr lang="en-US" err="1">
                <a:latin typeface="Times" charset="0"/>
                <a:ea typeface="ＭＳ Ｐゴシック" charset="0"/>
                <a:cs typeface="ＭＳ Ｐゴシック" charset="0"/>
              </a:rPr>
              <a:t>wissen</a:t>
            </a:r>
            <a:r>
              <a:rPr lang="en-US">
                <a:latin typeface="Times" charset="0"/>
                <a:ea typeface="ＭＳ Ｐゴシック" charset="0"/>
                <a:cs typeface="ＭＳ Ｐゴシック" charset="0"/>
              </a:rPr>
              <a:t> Sie </a:t>
            </a:r>
            <a:r>
              <a:rPr lang="en-US" err="1">
                <a:latin typeface="Times" charset="0"/>
                <a:ea typeface="ＭＳ Ｐゴシック" charset="0"/>
                <a:cs typeface="ＭＳ Ｐゴシック" charset="0"/>
              </a:rPr>
              <a:t>über</a:t>
            </a:r>
            <a:r>
              <a:rPr lang="en-US">
                <a:latin typeface="Times" charset="0"/>
                <a:ea typeface="ＭＳ Ｐゴシック" charset="0"/>
                <a:cs typeface="ＭＳ Ｐゴシック" charset="0"/>
              </a:rPr>
              <a:t> die </a:t>
            </a:r>
            <a:r>
              <a:rPr lang="en-US" err="1">
                <a:latin typeface="Times" charset="0"/>
                <a:ea typeface="ＭＳ Ｐゴシック" charset="0"/>
                <a:cs typeface="ＭＳ Ｐゴシック" charset="0"/>
              </a:rPr>
              <a:t>Replikation</a:t>
            </a:r>
            <a:r>
              <a:rPr lang="en-US">
                <a:latin typeface="Times" charset="0"/>
                <a:ea typeface="ＭＳ Ｐゴシック" charset="0"/>
                <a:cs typeface="ＭＳ Ｐゴシック" charset="0"/>
              </a:rPr>
              <a:t> - den </a:t>
            </a:r>
            <a:r>
              <a:rPr lang="en-US" err="1">
                <a:latin typeface="Times" charset="0"/>
                <a:ea typeface="ＭＳ Ｐゴシック" charset="0"/>
                <a:cs typeface="ＭＳ Ｐゴシック" charset="0"/>
              </a:rPr>
              <a:t>Kopiervorgang</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für</a:t>
            </a:r>
            <a:r>
              <a:rPr lang="en-US">
                <a:latin typeface="Times" charset="0"/>
                <a:ea typeface="ＭＳ Ｐゴシック" charset="0"/>
                <a:cs typeface="ＭＳ Ｐゴシック" charset="0"/>
              </a:rPr>
              <a:t> DNA in </a:t>
            </a:r>
            <a:r>
              <a:rPr lang="en-US" err="1">
                <a:latin typeface="Times" charset="0"/>
                <a:ea typeface="ＭＳ Ｐゴシック" charset="0"/>
                <a:cs typeface="ＭＳ Ｐゴシック" charset="0"/>
              </a:rPr>
              <a:t>einer</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Zelle</a:t>
            </a:r>
            <a:r>
              <a:rPr lang="en-US">
                <a:latin typeface="Times" charset="0"/>
                <a:ea typeface="ＭＳ Ｐゴシック" charset="0"/>
                <a:cs typeface="ＭＳ Ｐゴシック" charset="0"/>
              </a:rPr>
              <a:t>?</a:t>
            </a:r>
          </a:p>
          <a:p>
            <a:pPr eaLnBrk="1" hangingPunct="1"/>
            <a:r>
              <a:rPr lang="en-US" err="1">
                <a:latin typeface="Times" charset="0"/>
                <a:ea typeface="ＭＳ Ｐゴシック" charset="0"/>
                <a:cs typeface="ＭＳ Ｐゴシック" charset="0"/>
              </a:rPr>
              <a:t>Ausgangspunkt</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doppelsträngige</a:t>
            </a:r>
            <a:r>
              <a:rPr lang="en-US">
                <a:latin typeface="Times" charset="0"/>
                <a:ea typeface="ＭＳ Ｐゴシック" charset="0"/>
                <a:cs typeface="ＭＳ Ｐゴシック" charset="0"/>
              </a:rPr>
              <a:t> DNA</a:t>
            </a:r>
          </a:p>
          <a:p>
            <a:pPr eaLnBrk="1" hangingPunct="1">
              <a:buFontTx/>
              <a:buChar char="•"/>
            </a:pP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Doppelsträngige</a:t>
            </a:r>
            <a:r>
              <a:rPr lang="en-US">
                <a:latin typeface="Times" charset="0"/>
                <a:ea typeface="ＭＳ Ｐゴシック" charset="0"/>
                <a:cs typeface="ＭＳ Ｐゴシック" charset="0"/>
              </a:rPr>
              <a:t> DNA muss </a:t>
            </a:r>
            <a:r>
              <a:rPr lang="en-US" err="1">
                <a:latin typeface="Times" charset="0"/>
                <a:ea typeface="ＭＳ Ｐゴシック" charset="0"/>
                <a:cs typeface="ＭＳ Ｐゴシック" charset="0"/>
              </a:rPr>
              <a:t>zu</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einzelsträngiger</a:t>
            </a:r>
            <a:r>
              <a:rPr lang="en-US">
                <a:latin typeface="Times" charset="0"/>
                <a:ea typeface="ＭＳ Ｐゴシック" charset="0"/>
                <a:cs typeface="ＭＳ Ｐゴシック" charset="0"/>
              </a:rPr>
              <a:t> DNA </a:t>
            </a:r>
            <a:r>
              <a:rPr lang="en-US" err="1">
                <a:latin typeface="Times" charset="0"/>
                <a:ea typeface="ＭＳ Ｐゴシック" charset="0"/>
                <a:cs typeface="ＭＳ Ｐゴシック" charset="0"/>
              </a:rPr>
              <a:t>entwunden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werden</a:t>
            </a:r>
            <a:r>
              <a:rPr lang="en-US">
                <a:latin typeface="Times" charset="0"/>
                <a:ea typeface="ＭＳ Ｐゴシック" charset="0"/>
                <a:cs typeface="ＭＳ Ｐゴシック" charset="0"/>
              </a:rPr>
              <a:t> (Enzyme)</a:t>
            </a:r>
          </a:p>
          <a:p>
            <a:pPr eaLnBrk="1" hangingPunct="1">
              <a:buFontTx/>
              <a:buChar char="•"/>
            </a:pP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Bausteine</a:t>
            </a:r>
            <a:r>
              <a:rPr lang="en-US">
                <a:latin typeface="Times" charset="0"/>
                <a:ea typeface="ＭＳ Ｐゴシック" charset="0"/>
                <a:cs typeface="ＭＳ Ｐゴシック" charset="0"/>
              </a:rPr>
              <a:t> der DNA (</a:t>
            </a:r>
            <a:r>
              <a:rPr lang="en-US" err="1">
                <a:latin typeface="Times" charset="0"/>
                <a:ea typeface="ＭＳ Ｐゴシック" charset="0"/>
                <a:cs typeface="ＭＳ Ｐゴシック" charset="0"/>
              </a:rPr>
              <a:t>Nukleotide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mit</a:t>
            </a:r>
            <a:r>
              <a:rPr lang="en-US">
                <a:latin typeface="Times" charset="0"/>
                <a:ea typeface="ＭＳ Ｐゴシック" charset="0"/>
                <a:cs typeface="ＭＳ Ｐゴシック" charset="0"/>
              </a:rPr>
              <a:t> den Basen Adenin, Guanin, Cytosin, Thymin)</a:t>
            </a:r>
          </a:p>
          <a:p>
            <a:pPr eaLnBrk="1" hangingPunct="1">
              <a:buFontTx/>
              <a:buChar char="•"/>
            </a:pPr>
            <a:r>
              <a:rPr lang="en-US">
                <a:latin typeface="Times" charset="0"/>
                <a:ea typeface="ＭＳ Ｐゴシック" charset="0"/>
                <a:cs typeface="ＭＳ Ｐゴシック" charset="0"/>
              </a:rPr>
              <a:t> Enzyme, </a:t>
            </a:r>
            <a:r>
              <a:rPr lang="en-US" err="1">
                <a:latin typeface="Times" charset="0"/>
                <a:ea typeface="ＭＳ Ｐゴシック" charset="0"/>
                <a:cs typeface="ＭＳ Ｐゴシック" charset="0"/>
              </a:rPr>
              <a:t>welche</a:t>
            </a:r>
            <a:r>
              <a:rPr lang="en-US">
                <a:latin typeface="Times" charset="0"/>
                <a:ea typeface="ＭＳ Ｐゴシック" charset="0"/>
                <a:cs typeface="ＭＳ Ｐゴシック" charset="0"/>
              </a:rPr>
              <a:t> die </a:t>
            </a:r>
            <a:r>
              <a:rPr lang="en-US" err="1">
                <a:latin typeface="Times" charset="0"/>
                <a:ea typeface="ＭＳ Ｐゴシック" charset="0"/>
                <a:cs typeface="ＭＳ Ｐゴシック" charset="0"/>
              </a:rPr>
              <a:t>Bausteine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aneinanderreihen</a:t>
            </a:r>
            <a:r>
              <a:rPr lang="en-US">
                <a:latin typeface="Times" charset="0"/>
                <a:ea typeface="ＭＳ Ｐゴシック" charset="0"/>
                <a:cs typeface="ＭＳ Ｐゴシック" charset="0"/>
              </a:rPr>
              <a:t> und so die DNA </a:t>
            </a:r>
            <a:r>
              <a:rPr lang="en-US" err="1">
                <a:latin typeface="Times" charset="0"/>
                <a:ea typeface="ＭＳ Ｐゴシック" charset="0"/>
                <a:cs typeface="ＭＳ Ｐゴシック" charset="0"/>
              </a:rPr>
              <a:t>kopieren</a:t>
            </a:r>
            <a:endParaRPr lang="en-US">
              <a:latin typeface="Times" charset="0"/>
              <a:ea typeface="ＭＳ Ｐゴシック" charset="0"/>
              <a:cs typeface="ＭＳ Ｐゴシック" charset="0"/>
            </a:endParaRPr>
          </a:p>
          <a:p>
            <a:pPr eaLnBrk="1" hangingPunct="1">
              <a:buFontTx/>
              <a:buChar char="•"/>
            </a:pP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Startstellen</a:t>
            </a:r>
            <a:r>
              <a:rPr lang="en-US">
                <a:latin typeface="Times" charset="0"/>
                <a:ea typeface="ＭＳ Ｐゴシック" charset="0"/>
                <a:cs typeface="ＭＳ Ｐゴシック" charset="0"/>
              </a:rPr>
              <a:t> (Primer), </a:t>
            </a:r>
            <a:r>
              <a:rPr lang="en-US" err="1">
                <a:latin typeface="Times" charset="0"/>
                <a:ea typeface="ＭＳ Ｐゴシック" charset="0"/>
                <a:cs typeface="ＭＳ Ｐゴシック" charset="0"/>
              </a:rPr>
              <a:t>bei</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welchen</a:t>
            </a:r>
            <a:r>
              <a:rPr lang="en-US">
                <a:latin typeface="Times" charset="0"/>
                <a:ea typeface="ＭＳ Ｐゴシック" charset="0"/>
                <a:cs typeface="ＭＳ Ｐゴシック" charset="0"/>
              </a:rPr>
              <a:t> die Enzyme </a:t>
            </a:r>
            <a:r>
              <a:rPr lang="en-US" err="1">
                <a:latin typeface="Times" charset="0"/>
                <a:ea typeface="ＭＳ Ｐゴシック" charset="0"/>
                <a:cs typeface="ＭＳ Ｐゴシック" charset="0"/>
              </a:rPr>
              <a:t>mit</a:t>
            </a:r>
            <a:r>
              <a:rPr lang="en-US">
                <a:latin typeface="Times" charset="0"/>
                <a:ea typeface="ＭＳ Ｐゴシック" charset="0"/>
                <a:cs typeface="ＭＳ Ｐゴシック" charset="0"/>
              </a:rPr>
              <a:t> der </a:t>
            </a:r>
            <a:r>
              <a:rPr lang="en-US" err="1">
                <a:latin typeface="Times" charset="0"/>
                <a:ea typeface="ＭＳ Ｐゴシック" charset="0"/>
                <a:cs typeface="ＭＳ Ｐゴシック" charset="0"/>
              </a:rPr>
              <a:t>Kopie</a:t>
            </a:r>
            <a:r>
              <a:rPr lang="en-US">
                <a:latin typeface="Times" charset="0"/>
                <a:ea typeface="ＭＳ Ｐゴシック" charset="0"/>
                <a:cs typeface="ＭＳ Ｐゴシック" charset="0"/>
              </a:rPr>
              <a:t> der DNA </a:t>
            </a:r>
            <a:r>
              <a:rPr lang="en-US" err="1">
                <a:latin typeface="Times" charset="0"/>
                <a:ea typeface="ＭＳ Ｐゴシック" charset="0"/>
                <a:cs typeface="ＭＳ Ｐゴシック" charset="0"/>
              </a:rPr>
              <a:t>beginnen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können</a:t>
            </a:r>
            <a:endParaRPr lang="en-US">
              <a:latin typeface="Times" charset="0"/>
              <a:ea typeface="ＭＳ Ｐゴシック" charset="0"/>
              <a:cs typeface="ＭＳ Ｐゴシック" charset="0"/>
            </a:endParaRPr>
          </a:p>
          <a:p>
            <a:pPr eaLnBrk="1" hangingPunct="1"/>
            <a:r>
              <a:rPr lang="en-US">
                <a:latin typeface="Times" charset="0"/>
                <a:ea typeface="ＭＳ Ｐゴシック" charset="0"/>
                <a:cs typeface="ＭＳ Ｐゴシック" charset="0"/>
              </a:rPr>
              <a:t>--&gt; </a:t>
            </a:r>
            <a:r>
              <a:rPr lang="en-US" err="1">
                <a:latin typeface="Times" charset="0"/>
                <a:ea typeface="ＭＳ Ｐゴシック" charset="0"/>
                <a:cs typeface="ＭＳ Ｐゴシック" charset="0"/>
              </a:rPr>
              <a:t>Weshalb</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kopiert</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eine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Zelle</a:t>
            </a:r>
            <a:r>
              <a:rPr lang="en-US">
                <a:latin typeface="Times" charset="0"/>
                <a:ea typeface="ＭＳ Ｐゴシック" charset="0"/>
                <a:cs typeface="ＭＳ Ｐゴシック" charset="0"/>
              </a:rPr>
              <a:t> die DNA?</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F333745-F817-9746-8721-54E15CA494B3}" type="slidenum">
              <a:rPr lang="en-US" sz="1200"/>
              <a:pPr/>
              <a:t>32</a:t>
            </a:fld>
            <a:endParaRPr lang="en-US" sz="120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Wir wissen nun, wie die Zelle die DNA kopiert.</a:t>
            </a:r>
          </a:p>
          <a:p>
            <a:pPr eaLnBrk="1" hangingPunct="1"/>
            <a:r>
              <a:rPr lang="en-US">
                <a:latin typeface="Times" charset="0"/>
                <a:ea typeface="ＭＳ Ｐゴシック" charset="0"/>
                <a:cs typeface="ＭＳ Ｐゴシック" charset="0"/>
              </a:rPr>
              <a:t>Wenn wir nun von einem Haar ausgehen (das man an einem Tatort gefunden ha), aus welchem wir die DNA isoliert haben, können ja die Zellen die Kopierarbeit nicht mehr übernehmen. Und wir müssen die DNA kopieren, ansonsten ist die gewonnene Menge zu gering. Es gibt aber eine Technik, wie man ausserhalb von Zellen - in einem Reagenzglas - DNA vermehren kann, damit man sie anschliessend untersuchen kann:</a:t>
            </a:r>
          </a:p>
          <a:p>
            <a:pPr eaLnBrk="1" hangingPunct="1"/>
            <a:r>
              <a:rPr lang="en-US">
                <a:latin typeface="Times" charset="0"/>
                <a:ea typeface="ＭＳ Ｐゴシック" charset="0"/>
                <a:cs typeface="ＭＳ Ｐゴシック" charset="0"/>
              </a:rPr>
              <a:t>Die Polymerasekettenreaktion (kurz: PCR)</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034EF3D-0198-FB44-8D52-78F1135D2DB8}" type="slidenum">
              <a:rPr lang="en-US" sz="1200"/>
              <a:pPr/>
              <a:t>33</a:t>
            </a:fld>
            <a:endParaRPr lang="en-US" sz="1200"/>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Wir wissen nun, wie die Zelle die DNA kopiert.</a:t>
            </a:r>
          </a:p>
          <a:p>
            <a:pPr eaLnBrk="1" hangingPunct="1"/>
            <a:r>
              <a:rPr lang="en-US">
                <a:latin typeface="Times" charset="0"/>
                <a:ea typeface="ＭＳ Ｐゴシック" charset="0"/>
                <a:cs typeface="ＭＳ Ｐゴシック" charset="0"/>
              </a:rPr>
              <a:t>Wenn wir nun von einem Haar ausgehen (das man an einem Tatort gefunden ha), aus welchem wir die DNA isoliert haben, können ja die Zellen die Kopierarbeit nicht mehr übernehmen. Und wir müssen die DNA kopieren, ansonsten ist die gewonnene Menge zu gering. Es gibt aber eine Technik, wie man ausserhalb von Zellen - in einem Reagenzglas - DNA vermehren kann, damit man sie anschliessend untersuchen kann:</a:t>
            </a:r>
          </a:p>
          <a:p>
            <a:pPr eaLnBrk="1" hangingPunct="1"/>
            <a:r>
              <a:rPr lang="en-US">
                <a:latin typeface="Times" charset="0"/>
                <a:ea typeface="ＭＳ Ｐゴシック" charset="0"/>
                <a:cs typeface="ＭＳ Ｐゴシック" charset="0"/>
              </a:rPr>
              <a:t>Die Polymerasekettenreaktion (kurz: PCR)</a:t>
            </a:r>
          </a:p>
          <a:p>
            <a:pPr eaLnBrk="1" hangingPunct="1"/>
            <a:endParaRPr lang="en-US">
              <a:latin typeface="Times" charset="0"/>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8C0D041-E42E-F348-B0D2-C7218A274CB7}" type="slidenum">
              <a:rPr lang="en-US" sz="1200"/>
              <a:pPr/>
              <a:t>34</a:t>
            </a:fld>
            <a:endParaRPr lang="en-US" sz="120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Wie funktioniert eine PCR?</a:t>
            </a:r>
          </a:p>
          <a:p>
            <a:pPr eaLnBrk="1" hangingPunct="1"/>
            <a:r>
              <a:rPr lang="en-US">
                <a:latin typeface="Times" charset="0"/>
                <a:ea typeface="ＭＳ Ｐゴシック" charset="0"/>
                <a:cs typeface="ＭＳ Ｐゴシック" charset="0"/>
              </a:rPr>
              <a:t>Im wesentlichen ist es eine Replikation ausserhalb von Zellen.</a:t>
            </a:r>
          </a:p>
          <a:p>
            <a:pPr eaLnBrk="1" hangingPunct="1"/>
            <a:r>
              <a:rPr lang="en-US">
                <a:latin typeface="Times" charset="0"/>
                <a:ea typeface="ＭＳ Ｐゴシック" charset="0"/>
                <a:cs typeface="ＭＳ Ｐゴシック" charset="0"/>
              </a:rPr>
              <a:t>Was muss bei der Replikation zuerst mit der DNA gemacht werden, damit man sie kopieren kann?</a:t>
            </a:r>
          </a:p>
          <a:p>
            <a:pPr eaLnBrk="1" hangingPunct="1">
              <a:buFont typeface="Wingdings" charset="0"/>
              <a:buChar char="à"/>
            </a:pPr>
            <a:r>
              <a:rPr lang="en-US">
                <a:latin typeface="Times" charset="0"/>
                <a:ea typeface="ＭＳ Ｐゴシック" charset="0"/>
                <a:cs typeface="ＭＳ Ｐゴシック" charset="0"/>
              </a:rPr>
              <a:t>Man muss sie in Einzelstränge auftrennen</a:t>
            </a:r>
          </a:p>
          <a:p>
            <a:pPr eaLnBrk="1" hangingPunct="1">
              <a:buFont typeface="Wingdings" charset="0"/>
              <a:buNone/>
            </a:pPr>
            <a:r>
              <a:rPr lang="en-US">
                <a:latin typeface="Times" charset="0"/>
                <a:ea typeface="ＭＳ Ｐゴシック" charset="0"/>
                <a:cs typeface="ＭＳ Ｐゴシック" charset="0"/>
              </a:rPr>
              <a:t>Wie macht das die Zelle?</a:t>
            </a:r>
          </a:p>
          <a:p>
            <a:pPr eaLnBrk="1" hangingPunct="1">
              <a:buFont typeface="Wingdings" charset="0"/>
              <a:buChar char="à"/>
            </a:pPr>
            <a:r>
              <a:rPr lang="en-US">
                <a:latin typeface="Times" charset="0"/>
                <a:ea typeface="ＭＳ Ｐゴシック" charset="0"/>
                <a:cs typeface="ＭＳ Ｐゴシック" charset="0"/>
              </a:rPr>
              <a:t>Mit Enzymen</a:t>
            </a:r>
          </a:p>
          <a:p>
            <a:pPr eaLnBrk="1" hangingPunct="1">
              <a:buFont typeface="Wingdings" charset="0"/>
              <a:buNone/>
            </a:pPr>
            <a:r>
              <a:rPr lang="en-US">
                <a:latin typeface="Times" charset="0"/>
                <a:ea typeface="ＭＳ Ｐゴシック" charset="0"/>
                <a:cs typeface="ＭＳ Ｐゴシック" charset="0"/>
              </a:rPr>
              <a:t>Wie macht man es in der PCR? Was denken Sie?</a:t>
            </a:r>
          </a:p>
          <a:p>
            <a:pPr eaLnBrk="1" hangingPunct="1">
              <a:buFont typeface="Wingdings" charset="0"/>
              <a:buChar char="à"/>
            </a:pPr>
            <a:r>
              <a:rPr lang="en-US">
                <a:latin typeface="Times" charset="0"/>
                <a:ea typeface="ＭＳ Ｐゴシック" charset="0"/>
                <a:cs typeface="ＭＳ Ｐゴシック" charset="0"/>
              </a:rPr>
              <a:t>Enzyme?</a:t>
            </a:r>
          </a:p>
          <a:p>
            <a:pPr eaLnBrk="1" hangingPunct="1">
              <a:buFont typeface="Wingdings" charset="0"/>
              <a:buNone/>
            </a:pPr>
            <a:r>
              <a:rPr lang="en-US">
                <a:latin typeface="Times" charset="0"/>
                <a:ea typeface="ＭＳ Ｐゴシック" charset="0"/>
                <a:cs typeface="ＭＳ Ｐゴシック" charset="0"/>
              </a:rPr>
              <a:t>--&gt; Mit Hitze!! Ist aus praktischen Gründen einfacher!</a:t>
            </a:r>
          </a:p>
          <a:p>
            <a:pPr eaLnBrk="1" hangingPunct="1"/>
            <a:endParaRPr lang="en-US">
              <a:latin typeface="Times" charset="0"/>
              <a:ea typeface="ＭＳ Ｐゴシック" charset="0"/>
              <a:cs typeface="ＭＳ Ｐゴシック" charset="0"/>
            </a:endParaRPr>
          </a:p>
          <a:p>
            <a:pPr eaLnBrk="1" hangingPunct="1"/>
            <a:endParaRPr lang="en-US">
              <a:latin typeface="Times" charset="0"/>
              <a:ea typeface="ＭＳ Ｐゴシック" charset="0"/>
              <a:cs typeface="ＭＳ Ｐゴシック" charset="0"/>
            </a:endParaRPr>
          </a:p>
          <a:p>
            <a:pPr eaLnBrk="1" hangingPunct="1"/>
            <a:endParaRPr lang="en-US">
              <a:latin typeface="Times" charset="0"/>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63E0F63-3B3D-DD48-9A29-9B22BAE85326}" type="slidenum">
              <a:rPr lang="en-US" sz="1200"/>
              <a:pPr/>
              <a:t>35</a:t>
            </a:fld>
            <a:endParaRPr lang="en-US" sz="120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Dies ist der erste Schritt einer PCR: Das Auftrennen der DNA mittels Hitze (ca. 94°C)</a:t>
            </a:r>
          </a:p>
          <a:p>
            <a:pPr eaLnBrk="1" hangingPunct="1"/>
            <a:r>
              <a:rPr lang="en-US">
                <a:latin typeface="Times" charset="0"/>
                <a:ea typeface="ＭＳ Ｐゴシック" charset="0"/>
                <a:cs typeface="ＭＳ Ｐゴシック" charset="0"/>
              </a:rPr>
              <a:t>Man nennt diesen Schritt </a:t>
            </a:r>
            <a:r>
              <a:rPr lang="ja-JP" altLang="en-US">
                <a:latin typeface="Times" charset="0"/>
                <a:ea typeface="ＭＳ Ｐゴシック" charset="0"/>
                <a:cs typeface="ＭＳ Ｐゴシック" charset="0"/>
              </a:rPr>
              <a:t>“</a:t>
            </a:r>
            <a:r>
              <a:rPr lang="en-US" altLang="ja-JP">
                <a:latin typeface="Times" charset="0"/>
                <a:ea typeface="ＭＳ Ｐゴシック" charset="0"/>
                <a:cs typeface="ＭＳ Ｐゴシック" charset="0"/>
              </a:rPr>
              <a:t>Denaturierung der DNA</a:t>
            </a:r>
            <a:r>
              <a:rPr lang="ja-JP" altLang="en-US">
                <a:latin typeface="Times" charset="0"/>
                <a:ea typeface="ＭＳ Ｐゴシック" charset="0"/>
                <a:cs typeface="ＭＳ Ｐゴシック" charset="0"/>
              </a:rPr>
              <a:t>”</a:t>
            </a:r>
            <a:endParaRPr lang="en-US" altLang="ja-JP">
              <a:latin typeface="Times" charset="0"/>
              <a:ea typeface="ＭＳ Ｐゴシック" charset="0"/>
              <a:cs typeface="ＭＳ Ｐゴシック" charset="0"/>
            </a:endParaRPr>
          </a:p>
          <a:p>
            <a:pPr eaLnBrk="1" hangingPunct="1"/>
            <a:r>
              <a:rPr lang="en-US">
                <a:latin typeface="Times" charset="0"/>
                <a:ea typeface="ＭＳ Ｐゴシック" charset="0"/>
                <a:cs typeface="ＭＳ Ｐゴシック" charset="0"/>
              </a:rPr>
              <a:t>Was ist der nächste Schritt, wenn sie die DNA kopieren möchten? Wie macht es die Zelle bei der Replikation?</a:t>
            </a:r>
          </a:p>
          <a:p>
            <a:pPr eaLnBrk="1" hangingPunct="1"/>
            <a:r>
              <a:rPr lang="en-US">
                <a:latin typeface="Times" charset="0"/>
                <a:ea typeface="ＭＳ Ｐゴシック" charset="0"/>
                <a:cs typeface="ＭＳ Ｐゴシック" charset="0"/>
              </a:rPr>
              <a:t>--&gt; Primer und Polymerase lagert sich an</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23CCFA8-F4B1-1A4D-95A8-CB591326EE0C}" type="slidenum">
              <a:rPr lang="en-US" sz="1200"/>
              <a:pPr/>
              <a:t>36</a:t>
            </a:fld>
            <a:endParaRPr lang="en-US" sz="1200"/>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Dies ist der erste Schritt einer PCR: Das Auftrennen der DNA mittels Hitze (ca. 94°C)</a:t>
            </a:r>
          </a:p>
          <a:p>
            <a:pPr eaLnBrk="1" hangingPunct="1"/>
            <a:r>
              <a:rPr lang="en-US">
                <a:latin typeface="Times" charset="0"/>
                <a:ea typeface="ＭＳ Ｐゴシック" charset="0"/>
                <a:cs typeface="ＭＳ Ｐゴシック" charset="0"/>
              </a:rPr>
              <a:t>Man nennt diesen Schritt </a:t>
            </a:r>
            <a:r>
              <a:rPr lang="ja-JP" altLang="en-US">
                <a:latin typeface="Times" charset="0"/>
                <a:ea typeface="ＭＳ Ｐゴシック" charset="0"/>
                <a:cs typeface="ＭＳ Ｐゴシック" charset="0"/>
              </a:rPr>
              <a:t>“</a:t>
            </a:r>
            <a:r>
              <a:rPr lang="en-US" altLang="ja-JP">
                <a:latin typeface="Times" charset="0"/>
                <a:ea typeface="ＭＳ Ｐゴシック" charset="0"/>
                <a:cs typeface="ＭＳ Ｐゴシック" charset="0"/>
              </a:rPr>
              <a:t>Denaturierung der DNA</a:t>
            </a:r>
            <a:r>
              <a:rPr lang="ja-JP" altLang="en-US">
                <a:latin typeface="Times" charset="0"/>
                <a:ea typeface="ＭＳ Ｐゴシック" charset="0"/>
                <a:cs typeface="ＭＳ Ｐゴシック" charset="0"/>
              </a:rPr>
              <a:t>”</a:t>
            </a:r>
            <a:endParaRPr lang="en-US" altLang="ja-JP">
              <a:latin typeface="Times" charset="0"/>
              <a:ea typeface="ＭＳ Ｐゴシック" charset="0"/>
              <a:cs typeface="ＭＳ Ｐゴシック" charset="0"/>
            </a:endParaRPr>
          </a:p>
          <a:p>
            <a:pPr eaLnBrk="1" hangingPunct="1"/>
            <a:r>
              <a:rPr lang="en-US">
                <a:latin typeface="Times" charset="0"/>
                <a:ea typeface="ＭＳ Ｐゴシック" charset="0"/>
                <a:cs typeface="ＭＳ Ｐゴシック" charset="0"/>
              </a:rPr>
              <a:t>Was ist der nächste Schritt, wenn sie die DNA kopieren möchten? Wie macht es die Zelle bei der Replikation?</a:t>
            </a:r>
          </a:p>
          <a:p>
            <a:pPr eaLnBrk="1" hangingPunct="1">
              <a:buFont typeface="Wingdings" charset="0"/>
              <a:buChar char="à"/>
            </a:pPr>
            <a:r>
              <a:rPr lang="en-US">
                <a:latin typeface="Times" charset="0"/>
                <a:ea typeface="ＭＳ Ｐゴシック" charset="0"/>
                <a:cs typeface="ＭＳ Ｐゴシック" charset="0"/>
              </a:rPr>
              <a:t>Primer und Polymerase lagert sich an</a:t>
            </a:r>
          </a:p>
          <a:p>
            <a:pPr eaLnBrk="1" hangingPunct="1">
              <a:buFont typeface="Wingdings" charset="0"/>
              <a:buNone/>
            </a:pPr>
            <a:r>
              <a:rPr lang="en-US">
                <a:latin typeface="Times" charset="0"/>
                <a:ea typeface="ＭＳ Ｐゴシック" charset="0"/>
                <a:cs typeface="ＭＳ Ｐゴシック" charset="0"/>
              </a:rPr>
              <a:t>Bei der PCR geschieht dies durch das Absenken der Temperatur. Dadurch finden die vielen Primer die entsprechenden Stellen auf der DNA. Anschliessend bindet die Polymerase an die DNA.</a:t>
            </a:r>
          </a:p>
          <a:p>
            <a:pPr eaLnBrk="1" hangingPunct="1">
              <a:buFont typeface="Wingdings" charset="0"/>
              <a:buNone/>
            </a:pPr>
            <a:r>
              <a:rPr lang="en-US">
                <a:latin typeface="Times" charset="0"/>
                <a:ea typeface="ＭＳ Ｐゴシック" charset="0"/>
                <a:cs typeface="ＭＳ Ｐゴシック" charset="0"/>
              </a:rPr>
              <a:t>Und nun wird die DNA kopiert…</a:t>
            </a:r>
          </a:p>
          <a:p>
            <a:pPr eaLnBrk="1" hangingPunct="1"/>
            <a:endParaRPr lang="en-US">
              <a:latin typeface="Times" charset="0"/>
              <a:ea typeface="ＭＳ Ｐゴシック"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5E23E5C-1A8A-2546-B616-AF3230E7683D}" type="slidenum">
              <a:rPr lang="en-US" sz="1200"/>
              <a:pPr/>
              <a:t>37</a:t>
            </a:fld>
            <a:endParaRPr lang="en-US" sz="1200"/>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Die DNA wird kopiert. Dies geschieht dadurch, in dem man die Temperatur auf 72°C anhebt. Bei dieser Temperatur arbeitet die Polymerase gut. Das heisst, sie reiht die Bausteine der DNA aneinander und zwar in 5</a:t>
            </a:r>
            <a:r>
              <a:rPr lang="ja-JP" altLang="en-US">
                <a:latin typeface="Times" charset="0"/>
                <a:ea typeface="ＭＳ Ｐゴシック" charset="0"/>
                <a:cs typeface="ＭＳ Ｐゴシック" charset="0"/>
              </a:rPr>
              <a:t>’</a:t>
            </a:r>
            <a:r>
              <a:rPr lang="en-US" altLang="ja-JP">
                <a:latin typeface="Times" charset="0"/>
                <a:ea typeface="ＭＳ Ｐゴシック" charset="0"/>
                <a:cs typeface="ＭＳ Ｐゴシック" charset="0"/>
              </a:rPr>
              <a:t> - 3</a:t>
            </a:r>
            <a:r>
              <a:rPr lang="ja-JP" altLang="en-US">
                <a:latin typeface="Times" charset="0"/>
                <a:ea typeface="ＭＳ Ｐゴシック" charset="0"/>
                <a:cs typeface="ＭＳ Ｐゴシック" charset="0"/>
              </a:rPr>
              <a:t>’</a:t>
            </a:r>
            <a:r>
              <a:rPr lang="en-US" altLang="ja-JP">
                <a:latin typeface="Times" charset="0"/>
                <a:ea typeface="ＭＳ Ｐゴシック" charset="0"/>
                <a:cs typeface="ＭＳ Ｐゴシック" charset="0"/>
              </a:rPr>
              <a:t> Richtung. So haben wir anschliessend - ausgehend von einem DNA Doppelstrang - zwei DNA Doppelstränge erzeugt. </a:t>
            </a:r>
          </a:p>
          <a:p>
            <a:pPr eaLnBrk="1" hangingPunct="1"/>
            <a:r>
              <a:rPr lang="en-US">
                <a:latin typeface="Times" charset="0"/>
                <a:ea typeface="ＭＳ Ｐゴシック" charset="0"/>
                <a:cs typeface="ＭＳ Ｐゴシック" charset="0"/>
              </a:rPr>
              <a:t>Wieso sollte es einem erstaunen, dass die Polymerase bei 72°C sehr gut arbeitet?</a:t>
            </a:r>
          </a:p>
          <a:p>
            <a:pPr eaLnBrk="1" hangingPunct="1"/>
            <a:r>
              <a:rPr lang="en-US">
                <a:latin typeface="Times" charset="0"/>
                <a:ea typeface="ＭＳ Ｐゴシック" charset="0"/>
                <a:cs typeface="ＭＳ Ｐゴシック" charset="0"/>
              </a:rPr>
              <a:t>Thermus aquaticus (Taq) --&gt; lebt in heissen Quellen --&gt; braucht hitzebeständige Proteine</a:t>
            </a:r>
          </a:p>
          <a:p>
            <a:pPr eaLnBrk="1" hangingPunct="1"/>
            <a:r>
              <a:rPr lang="en-US">
                <a:latin typeface="Times" charset="0"/>
                <a:ea typeface="ＭＳ Ｐゴシック" charset="0"/>
                <a:cs typeface="ＭＳ Ｐゴシック" charset="0"/>
              </a:rPr>
              <a:t>Was müsste man tun, wenn man eine Polymerase aus unseren Zellen nehmen würde?</a:t>
            </a:r>
          </a:p>
          <a:p>
            <a:pPr eaLnBrk="1" hangingPunct="1"/>
            <a:r>
              <a:rPr lang="en-US">
                <a:latin typeface="Times" charset="0"/>
                <a:ea typeface="ＭＳ Ｐゴシック" charset="0"/>
                <a:cs typeface="ＭＳ Ｐゴシック" charset="0"/>
              </a:rPr>
              <a:t>--&gt; Nach dem zweiten Schritt weiter abkühlen (37°C) und Polymerase zugeben (muss nach jedem Zyklus wiederholt werden! --&gt; eine dicke Suppe entsteht)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E40ED90-4BEB-6B49-95F0-05053E834807}" type="slidenum">
              <a:rPr lang="en-US" sz="1200"/>
              <a:pPr/>
              <a:t>38</a:t>
            </a:fld>
            <a:endParaRPr lang="en-US" sz="1200"/>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err="1">
                <a:latin typeface="Times" charset="0"/>
                <a:ea typeface="ＭＳ Ｐゴシック" charset="0"/>
                <a:cs typeface="ＭＳ Ｐゴシック" charset="0"/>
              </a:rPr>
              <a:t>Diese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drei</a:t>
            </a:r>
            <a:r>
              <a:rPr lang="en-US">
                <a:latin typeface="Times" charset="0"/>
                <a:ea typeface="ＭＳ Ｐゴシック" charset="0"/>
                <a:cs typeface="ＭＳ Ｐゴシック" charset="0"/>
              </a:rPr>
              <a:t> Schritte </a:t>
            </a:r>
            <a:r>
              <a:rPr lang="en-US" err="1">
                <a:latin typeface="Times" charset="0"/>
                <a:ea typeface="ＭＳ Ｐゴシック" charset="0"/>
                <a:cs typeface="ＭＳ Ｐゴシック" charset="0"/>
              </a:rPr>
              <a:t>nennt</a:t>
            </a:r>
            <a:r>
              <a:rPr lang="en-US">
                <a:latin typeface="Times" charset="0"/>
                <a:ea typeface="ＭＳ Ｐゴシック" charset="0"/>
                <a:cs typeface="ＭＳ Ｐゴシック" charset="0"/>
              </a:rPr>
              <a:t> man </a:t>
            </a:r>
            <a:r>
              <a:rPr lang="en-US" err="1">
                <a:latin typeface="Times" charset="0"/>
                <a:ea typeface="ＭＳ Ｐゴシック" charset="0"/>
                <a:cs typeface="ＭＳ Ｐゴシック" charset="0"/>
              </a:rPr>
              <a:t>einen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Zyklus</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Wiederholt</a:t>
            </a:r>
            <a:r>
              <a:rPr lang="en-US">
                <a:latin typeface="Times" charset="0"/>
                <a:ea typeface="ＭＳ Ｐゴシック" charset="0"/>
                <a:cs typeface="ＭＳ Ｐゴシック" charset="0"/>
              </a:rPr>
              <a:t> man </a:t>
            </a:r>
            <a:r>
              <a:rPr lang="en-US" err="1">
                <a:latin typeface="Times" charset="0"/>
                <a:ea typeface="ＭＳ Ｐゴシック" charset="0"/>
                <a:cs typeface="ＭＳ Ｐゴシック" charset="0"/>
              </a:rPr>
              <a:t>diesen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Zyklus</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dann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wird</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bei</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jedem</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Schritt</a:t>
            </a:r>
            <a:r>
              <a:rPr lang="en-US">
                <a:latin typeface="Times" charset="0"/>
                <a:ea typeface="ＭＳ Ｐゴシック" charset="0"/>
                <a:cs typeface="ＭＳ Ｐゴシック" charset="0"/>
              </a:rPr>
              <a:t> die DNA </a:t>
            </a:r>
            <a:r>
              <a:rPr lang="en-US" err="1">
                <a:latin typeface="Times" charset="0"/>
                <a:ea typeface="ＭＳ Ｐゴシック" charset="0"/>
                <a:cs typeface="ＭＳ Ｐゴシック" charset="0"/>
              </a:rPr>
              <a:t>verdoppelt</a:t>
            </a:r>
            <a:r>
              <a:rPr lang="en-US">
                <a:latin typeface="Times" charset="0"/>
                <a:ea typeface="ＭＳ Ｐゴシック" charset="0"/>
                <a:cs typeface="ＭＳ Ｐゴシック" charset="0"/>
              </a:rPr>
              <a:t>!</a:t>
            </a:r>
          </a:p>
          <a:p>
            <a:pPr eaLnBrk="1" hangingPunct="1"/>
            <a:r>
              <a:rPr lang="en-US" err="1">
                <a:latin typeface="Times" charset="0"/>
                <a:ea typeface="ＭＳ Ｐゴシック" charset="0"/>
                <a:cs typeface="ＭＳ Ｐゴシック" charset="0"/>
              </a:rPr>
              <a:t>Grobe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Annäherung</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für</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Schüler</a:t>
            </a:r>
            <a:r>
              <a:rPr lang="en-US">
                <a:latin typeface="Times" charset="0"/>
                <a:ea typeface="ＭＳ Ｐゴシック" charset="0"/>
                <a:cs typeface="ＭＳ Ｐゴシック" charset="0"/>
              </a:rPr>
              <a:t>: 2</a:t>
            </a:r>
            <a:r>
              <a:rPr lang="en-US" baseline="30000">
                <a:latin typeface="Times" charset="0"/>
                <a:ea typeface="ＭＳ Ｐゴシック" charset="0"/>
                <a:cs typeface="ＭＳ Ｐゴシック" charset="0"/>
              </a:rPr>
              <a:t>n</a:t>
            </a:r>
            <a:endParaRPr lang="en-US">
              <a:latin typeface="Times" charset="0"/>
              <a:ea typeface="ＭＳ Ｐゴシック" charset="0"/>
              <a:cs typeface="ＭＳ Ｐゴシック" charset="0"/>
            </a:endParaRPr>
          </a:p>
          <a:p>
            <a:pPr eaLnBrk="1" hangingPunct="1"/>
            <a:r>
              <a:rPr lang="en-US">
                <a:latin typeface="Times" charset="0"/>
                <a:ea typeface="ＭＳ Ｐゴシック" charset="0"/>
                <a:cs typeface="ＭＳ Ｐゴシック" charset="0"/>
              </a:rPr>
              <a:t>--&gt; </a:t>
            </a:r>
            <a:r>
              <a:rPr lang="en-US" err="1">
                <a:latin typeface="Times" charset="0"/>
                <a:ea typeface="ＭＳ Ｐゴシック" charset="0"/>
                <a:cs typeface="ＭＳ Ｐゴシック" charset="0"/>
              </a:rPr>
              <a:t>sehr</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schnell</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sehr</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viele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Kopien</a:t>
            </a:r>
            <a:r>
              <a:rPr lang="en-US">
                <a:latin typeface="Times" charset="0"/>
                <a:ea typeface="ＭＳ Ｐゴシック" charset="0"/>
                <a:cs typeface="ＭＳ Ｐゴシック" charset="0"/>
              </a:rPr>
              <a:t>!</a:t>
            </a:r>
          </a:p>
          <a:p>
            <a:pPr eaLnBrk="1" hangingPunct="1"/>
            <a:endParaRPr lang="en-US">
              <a:latin typeface="Times" charset="0"/>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57C0361-4C80-7140-A514-46170C0B8A40}" type="slidenum">
              <a:rPr lang="en-US" sz="1200"/>
              <a:pPr/>
              <a:t>39</a:t>
            </a:fld>
            <a:endParaRPr lang="en-US" sz="1200"/>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de-DE">
              <a:latin typeface="Times" charset="0"/>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Folienbildplatzhalter 1"/>
          <p:cNvSpPr>
            <a:spLocks noGrp="1" noRot="1" noChangeAspect="1"/>
          </p:cNvSpPr>
          <p:nvPr>
            <p:ph type="sldImg"/>
          </p:nvPr>
        </p:nvSpPr>
        <p:spPr>
          <a:ln/>
        </p:spPr>
      </p:sp>
      <p:sp>
        <p:nvSpPr>
          <p:cNvPr id="165890" name="Notizenplatzhalt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de-DE">
                <a:latin typeface="Times" charset="0"/>
                <a:ea typeface="ＭＳ Ｐゴシック" charset="0"/>
                <a:cs typeface="ＭＳ Ｐゴシック" charset="0"/>
              </a:rPr>
              <a:t>You tube animation PCR einsetzen </a:t>
            </a:r>
          </a:p>
        </p:txBody>
      </p:sp>
      <p:sp>
        <p:nvSpPr>
          <p:cNvPr id="165891" name="Foliennummernplatzhalt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1DDDBC0-780D-9A4B-A4E2-6B83CE37FCAD}" type="slidenum">
              <a:rPr lang="en-US" sz="1200"/>
              <a:pPr/>
              <a:t>40</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dirty="0"/>
              <a:t>Während eine bestimmte Behandlung bei einer Patientengruppe den gewünschten Effekt herbeiführt, hat sie gar keinen Effekt auf eine andere Gruppe oder kann gar negative Effekte haben auf eine dritte Patientengruppe. Gerade bei der Behandlung von Krebs schlägt die Behandlung nur bei jedem fünften Patienten an. </a:t>
            </a:r>
          </a:p>
          <a:p>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4</a:t>
            </a:fld>
            <a:endParaRPr lang="de-DE" dirty="0"/>
          </a:p>
        </p:txBody>
      </p:sp>
    </p:spTree>
    <p:extLst>
      <p:ext uri="{BB962C8B-B14F-4D97-AF65-F5344CB8AC3E}">
        <p14:creationId xmlns:p14="http://schemas.microsoft.com/office/powerpoint/2010/main" val="7364237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2D2C352-32F5-114E-A11A-CEB948D31FA1}" type="slidenum">
              <a:rPr lang="de-DE" smtClean="0"/>
              <a:t>45</a:t>
            </a:fld>
            <a:endParaRPr lang="de-DE"/>
          </a:p>
        </p:txBody>
      </p:sp>
    </p:spTree>
    <p:extLst>
      <p:ext uri="{BB962C8B-B14F-4D97-AF65-F5344CB8AC3E}">
        <p14:creationId xmlns:p14="http://schemas.microsoft.com/office/powerpoint/2010/main" val="23712339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HLP-III: erblich bedingte Fettstoffwechselstörung</a:t>
            </a:r>
          </a:p>
        </p:txBody>
      </p:sp>
      <p:sp>
        <p:nvSpPr>
          <p:cNvPr id="4" name="Foliennummernplatzhalter 3"/>
          <p:cNvSpPr>
            <a:spLocks noGrp="1"/>
          </p:cNvSpPr>
          <p:nvPr>
            <p:ph type="sldNum" sz="quarter" idx="10"/>
          </p:nvPr>
        </p:nvSpPr>
        <p:spPr/>
        <p:txBody>
          <a:bodyPr/>
          <a:lstStyle/>
          <a:p>
            <a:fld id="{62D2C352-32F5-114E-A11A-CEB948D31FA1}" type="slidenum">
              <a:rPr lang="de-DE" smtClean="0"/>
              <a:t>47</a:t>
            </a:fld>
            <a:endParaRPr lang="de-DE"/>
          </a:p>
        </p:txBody>
      </p:sp>
    </p:spTree>
    <p:extLst>
      <p:ext uri="{BB962C8B-B14F-4D97-AF65-F5344CB8AC3E}">
        <p14:creationId xmlns:p14="http://schemas.microsoft.com/office/powerpoint/2010/main" val="4713279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2D2C352-32F5-114E-A11A-CEB948D31FA1}" type="slidenum">
              <a:rPr lang="de-DE" smtClean="0"/>
              <a:t>49</a:t>
            </a:fld>
            <a:endParaRPr lang="de-DE"/>
          </a:p>
        </p:txBody>
      </p:sp>
    </p:spTree>
    <p:extLst>
      <p:ext uri="{BB962C8B-B14F-4D97-AF65-F5344CB8AC3E}">
        <p14:creationId xmlns:p14="http://schemas.microsoft.com/office/powerpoint/2010/main" val="6412399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nchor="b"/>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algn="r" eaLnBrk="1" hangingPunct="1"/>
            <a:fld id="{21DE4CDF-0557-444D-ADE2-FA6BCAA77C86}" type="slidenum">
              <a:rPr lang="de-DE" sz="1200">
                <a:solidFill>
                  <a:schemeClr val="tx1"/>
                </a:solidFill>
              </a:rPr>
              <a:pPr algn="r" eaLnBrk="1" hangingPunct="1"/>
              <a:t>50</a:t>
            </a:fld>
            <a:endParaRPr lang="de-DE" sz="1200">
              <a:solidFill>
                <a:schemeClr val="tx1"/>
              </a:solidFill>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de-DE">
                <a:ea typeface="ＭＳ Ｐゴシック" charset="0"/>
                <a:cs typeface="ＭＳ Ｐゴシック" charset="0"/>
              </a:rPr>
              <a:t>Schematisch dargestellt: ohne rest enzyme.</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eaLnBrk="1" hangingPunct="1"/>
            <a:fld id="{CE1D6D21-93B3-9A46-A4A2-BC78E608CF7A}" type="slidenum">
              <a:rPr lang="de-DE" sz="1200">
                <a:solidFill>
                  <a:schemeClr val="tx1"/>
                </a:solidFill>
              </a:rPr>
              <a:pPr eaLnBrk="1" hangingPunct="1"/>
              <a:t>51</a:t>
            </a:fld>
            <a:endParaRPr lang="de-DE" sz="1200">
              <a:solidFill>
                <a:schemeClr val="tx1"/>
              </a:solidFill>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de-DE">
                <a:ea typeface="ＭＳ Ｐゴシック" charset="0"/>
                <a:cs typeface="ＭＳ Ｐゴシック" charset="0"/>
              </a:rPr>
              <a:t>Mit enzymen. Frage: warum wird Bakterien-dann nicht zerschnitten?! Methylierung. --&gt; was ist wenn phage dann auch methyliert? --&gt; arms race, wettrüsten</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eaLnBrk="1" hangingPunct="1"/>
            <a:fld id="{CD49BA1B-6BB4-5D40-87C5-749AA1B4AF7F}" type="slidenum">
              <a:rPr lang="de-DE" sz="1200">
                <a:solidFill>
                  <a:schemeClr val="tx1"/>
                </a:solidFill>
              </a:rPr>
              <a:pPr eaLnBrk="1" hangingPunct="1"/>
              <a:t>52</a:t>
            </a:fld>
            <a:endParaRPr lang="de-DE" sz="1200">
              <a:solidFill>
                <a:schemeClr val="tx1"/>
              </a:solidFill>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de-DE">
                <a:ea typeface="ＭＳ Ｐゴシック" charset="0"/>
                <a:cs typeface="ＭＳ Ｐゴシック" charset="0"/>
              </a:rPr>
              <a:t>Enzym erkennt, schneidet.</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dirty="0" err="1">
                <a:ea typeface="ＭＳ Ｐゴシック" charset="0"/>
                <a:cs typeface="ＭＳ Ｐゴシック" charset="0"/>
              </a:rPr>
              <a:t>Drei</a:t>
            </a:r>
            <a:r>
              <a:rPr lang="en-US" dirty="0">
                <a:ea typeface="ＭＳ Ｐゴシック" charset="0"/>
                <a:cs typeface="ＭＳ Ｐゴシック" charset="0"/>
              </a:rPr>
              <a:t> </a:t>
            </a:r>
            <a:r>
              <a:rPr lang="en-US" dirty="0" err="1">
                <a:ea typeface="ＭＳ Ｐゴシック" charset="0"/>
                <a:cs typeface="ＭＳ Ｐゴシック" charset="0"/>
              </a:rPr>
              <a:t>beisiele</a:t>
            </a:r>
            <a:r>
              <a:rPr lang="en-US" dirty="0">
                <a:ea typeface="ＭＳ Ｐゴシック" charset="0"/>
                <a:cs typeface="ＭＳ Ｐゴシック" charset="0"/>
              </a:rPr>
              <a:t> </a:t>
            </a:r>
            <a:r>
              <a:rPr lang="en-US" dirty="0" err="1">
                <a:ea typeface="ＭＳ Ｐゴシック" charset="0"/>
                <a:cs typeface="ＭＳ Ｐゴシック" charset="0"/>
              </a:rPr>
              <a:t>unterschiedlicher</a:t>
            </a:r>
            <a:r>
              <a:rPr lang="en-US" dirty="0">
                <a:ea typeface="ＭＳ Ｐゴシック" charset="0"/>
                <a:cs typeface="ＭＳ Ｐゴシック" charset="0"/>
              </a:rPr>
              <a:t> </a:t>
            </a:r>
            <a:r>
              <a:rPr lang="en-US" dirty="0" err="1">
                <a:ea typeface="ＭＳ Ｐゴシック" charset="0"/>
                <a:cs typeface="ＭＳ Ｐゴシック" charset="0"/>
              </a:rPr>
              <a:t>sequenzen</a:t>
            </a:r>
            <a:r>
              <a:rPr lang="en-US" dirty="0">
                <a:ea typeface="ＭＳ Ｐゴシック" charset="0"/>
                <a:cs typeface="ＭＳ Ｐゴシック" charset="0"/>
              </a:rPr>
              <a:t>, die </a:t>
            </a:r>
            <a:r>
              <a:rPr lang="en-US" dirty="0" err="1">
                <a:ea typeface="ＭＳ Ｐゴシック" charset="0"/>
                <a:cs typeface="ＭＳ Ｐゴシック" charset="0"/>
              </a:rPr>
              <a:t>erkannt</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N in </a:t>
            </a:r>
            <a:r>
              <a:rPr lang="en-US" dirty="0" err="1">
                <a:ea typeface="ＭＳ Ｐゴシック" charset="0"/>
                <a:cs typeface="ＭＳ Ｐゴシック" charset="0"/>
              </a:rPr>
              <a:t>beispiel</a:t>
            </a:r>
            <a:r>
              <a:rPr lang="en-US" dirty="0">
                <a:ea typeface="ＭＳ Ｐゴシック" charset="0"/>
                <a:cs typeface="ＭＳ Ｐゴシック" charset="0"/>
              </a:rPr>
              <a:t> 2. </a:t>
            </a:r>
            <a:r>
              <a:rPr lang="en-US" dirty="0" err="1">
                <a:ea typeface="ＭＳ Ｐゴシック" charset="0"/>
                <a:cs typeface="ＭＳ Ｐゴシック" charset="0"/>
              </a:rPr>
              <a:t>beliebige</a:t>
            </a:r>
            <a:r>
              <a:rPr lang="en-US" dirty="0">
                <a:ea typeface="ＭＳ Ｐゴシック" charset="0"/>
                <a:cs typeface="ＭＳ Ｐゴシック" charset="0"/>
              </a:rPr>
              <a:t> base. </a:t>
            </a:r>
            <a:r>
              <a:rPr lang="en-US" dirty="0" err="1">
                <a:ea typeface="ＭＳ Ｐゴシック" charset="0"/>
                <a:cs typeface="ＭＳ Ｐゴシック" charset="0"/>
              </a:rPr>
              <a:t>Erkennnungs-sequenz</a:t>
            </a:r>
            <a:r>
              <a:rPr lang="en-US" dirty="0">
                <a:ea typeface="ＭＳ Ｐゴシック" charset="0"/>
                <a:cs typeface="ＭＳ Ｐゴシック" charset="0"/>
              </a:rPr>
              <a:t> </a:t>
            </a:r>
            <a:r>
              <a:rPr lang="en-US" dirty="0" err="1">
                <a:ea typeface="ＭＳ Ｐゴシック" charset="0"/>
                <a:cs typeface="ＭＳ Ｐゴシック" charset="0"/>
              </a:rPr>
              <a:t>nicht</a:t>
            </a:r>
            <a:r>
              <a:rPr lang="en-US" dirty="0">
                <a:ea typeface="ＭＳ Ｐゴシック" charset="0"/>
                <a:cs typeface="ＭＳ Ｐゴシック" charset="0"/>
              </a:rPr>
              <a:t> </a:t>
            </a:r>
            <a:r>
              <a:rPr lang="en-US" dirty="0" err="1">
                <a:ea typeface="ＭＳ Ｐゴシック" charset="0"/>
                <a:cs typeface="ＭＳ Ｐゴシック" charset="0"/>
              </a:rPr>
              <a:t>gleich</a:t>
            </a:r>
            <a:r>
              <a:rPr lang="en-US" dirty="0">
                <a:ea typeface="ＭＳ Ｐゴシック" charset="0"/>
                <a:cs typeface="ＭＳ Ｐゴシック" charset="0"/>
              </a:rPr>
              <a:t> </a:t>
            </a:r>
            <a:r>
              <a:rPr lang="en-US" dirty="0" err="1">
                <a:ea typeface="ＭＳ Ｐゴシック" charset="0"/>
                <a:cs typeface="ＭＳ Ｐゴシック" charset="0"/>
              </a:rPr>
              <a:t>schnittsequenz</a:t>
            </a:r>
            <a:r>
              <a:rPr lang="en-US" dirty="0">
                <a:ea typeface="ＭＳ Ｐゴシック" charset="0"/>
                <a:cs typeface="ＭＳ Ｐゴシック" charset="0"/>
              </a:rPr>
              <a:t>. </a:t>
            </a:r>
            <a:r>
              <a:rPr lang="en-US" dirty="0" err="1">
                <a:ea typeface="ＭＳ Ｐゴシック" charset="0"/>
                <a:cs typeface="ＭＳ Ｐゴシック" charset="0"/>
              </a:rPr>
              <a:t>Damit</a:t>
            </a:r>
            <a:r>
              <a:rPr lang="en-US" dirty="0">
                <a:ea typeface="ＭＳ Ｐゴシック" charset="0"/>
                <a:cs typeface="ＭＳ Ｐゴシック" charset="0"/>
              </a:rPr>
              <a:t> </a:t>
            </a:r>
            <a:r>
              <a:rPr lang="en-US" dirty="0" err="1">
                <a:ea typeface="ＭＳ Ｐゴシック" charset="0"/>
                <a:cs typeface="ＭＳ Ｐゴシック" charset="0"/>
              </a:rPr>
              <a:t>beide</a:t>
            </a:r>
            <a:r>
              <a:rPr lang="en-US" dirty="0">
                <a:ea typeface="ＭＳ Ｐゴシック" charset="0"/>
                <a:cs typeface="ＭＳ Ｐゴシック" charset="0"/>
              </a:rPr>
              <a:t> </a:t>
            </a:r>
            <a:r>
              <a:rPr lang="en-US" dirty="0" err="1">
                <a:ea typeface="ＭＳ Ｐゴシック" charset="0"/>
                <a:cs typeface="ＭＳ Ｐゴシック" charset="0"/>
              </a:rPr>
              <a:t>stränge</a:t>
            </a:r>
            <a:r>
              <a:rPr lang="en-US" dirty="0">
                <a:ea typeface="ＭＳ Ｐゴシック" charset="0"/>
                <a:cs typeface="ＭＳ Ｐゴシック" charset="0"/>
              </a:rPr>
              <a:t> </a:t>
            </a:r>
            <a:r>
              <a:rPr lang="en-US" dirty="0" err="1">
                <a:ea typeface="ＭＳ Ｐゴシック" charset="0"/>
                <a:cs typeface="ＭＳ Ｐゴシック" charset="0"/>
              </a:rPr>
              <a:t>geschnitten</a:t>
            </a:r>
            <a:r>
              <a:rPr lang="en-US" dirty="0">
                <a:ea typeface="ＭＳ Ｐゴシック" charset="0"/>
                <a:cs typeface="ＭＳ Ｐゴシック" charset="0"/>
              </a:rPr>
              <a:t> </a:t>
            </a:r>
            <a:r>
              <a:rPr lang="en-US" dirty="0" err="1">
                <a:ea typeface="ＭＳ Ｐゴシック" charset="0"/>
                <a:cs typeface="ＭＳ Ｐゴシック" charset="0"/>
              </a:rPr>
              <a:t>werden</a:t>
            </a:r>
            <a:r>
              <a:rPr lang="en-US" dirty="0">
                <a:ea typeface="ＭＳ Ｐゴシック" charset="0"/>
                <a:cs typeface="ＭＳ Ｐゴシック" charset="0"/>
              </a:rPr>
              <a:t> </a:t>
            </a:r>
            <a:r>
              <a:rPr lang="en-US" dirty="0" err="1">
                <a:ea typeface="ＭＳ Ｐゴシック" charset="0"/>
                <a:cs typeface="ＭＳ Ｐゴシック" charset="0"/>
              </a:rPr>
              <a:t>können</a:t>
            </a:r>
            <a:r>
              <a:rPr lang="en-US" dirty="0">
                <a:ea typeface="ＭＳ Ｐゴシック" charset="0"/>
                <a:cs typeface="ＭＳ Ｐゴシック" charset="0"/>
              </a:rPr>
              <a:t>, </a:t>
            </a:r>
            <a:r>
              <a:rPr lang="en-US" dirty="0" err="1">
                <a:ea typeface="ＭＳ Ｐゴシック" charset="0"/>
                <a:cs typeface="ＭＳ Ｐゴシック" charset="0"/>
              </a:rPr>
              <a:t>ist</a:t>
            </a:r>
            <a:r>
              <a:rPr lang="en-US" dirty="0">
                <a:ea typeface="ＭＳ Ｐゴシック" charset="0"/>
                <a:cs typeface="ＭＳ Ｐゴシック" charset="0"/>
              </a:rPr>
              <a:t> die </a:t>
            </a:r>
            <a:r>
              <a:rPr lang="en-US" dirty="0" err="1">
                <a:ea typeface="ＭＳ Ｐゴシック" charset="0"/>
                <a:cs typeface="ＭＳ Ｐゴシック" charset="0"/>
              </a:rPr>
              <a:t>Sequenz</a:t>
            </a:r>
            <a:r>
              <a:rPr lang="en-US" dirty="0">
                <a:ea typeface="ＭＳ Ｐゴシック" charset="0"/>
                <a:cs typeface="ＭＳ Ｐゴシック" charset="0"/>
              </a:rPr>
              <a:t> </a:t>
            </a:r>
            <a:r>
              <a:rPr lang="en-US" dirty="0" err="1">
                <a:ea typeface="ＭＳ Ｐゴシック" charset="0"/>
                <a:cs typeface="ＭＳ Ｐゴシック" charset="0"/>
              </a:rPr>
              <a:t>palindromisch</a:t>
            </a:r>
            <a:r>
              <a:rPr lang="en-US" dirty="0">
                <a:ea typeface="ＭＳ Ｐゴシック" charset="0"/>
                <a:cs typeface="ＭＳ Ｐゴシック" charset="0"/>
              </a:rPr>
              <a:t>. </a:t>
            </a:r>
            <a:r>
              <a:rPr lang="en-US" b="1" dirty="0">
                <a:ea typeface="ＭＳ Ｐゴシック" charset="0"/>
                <a:cs typeface="ＭＳ Ｐゴシック" charset="0"/>
              </a:rPr>
              <a:t>Achtung: Die </a:t>
            </a:r>
            <a:r>
              <a:rPr lang="en-US" b="1" dirty="0" err="1">
                <a:ea typeface="ＭＳ Ｐゴシック" charset="0"/>
                <a:cs typeface="ＭＳ Ｐゴシック" charset="0"/>
              </a:rPr>
              <a:t>Erkennungssequenz</a:t>
            </a:r>
            <a:r>
              <a:rPr lang="en-US" b="1" dirty="0">
                <a:ea typeface="ＭＳ Ｐゴシック" charset="0"/>
                <a:cs typeface="ＭＳ Ｐゴシック" charset="0"/>
              </a:rPr>
              <a:t> von </a:t>
            </a:r>
            <a:r>
              <a:rPr lang="en-US" b="1" dirty="0" err="1">
                <a:ea typeface="ＭＳ Ｐゴシック" charset="0"/>
                <a:cs typeface="ＭＳ Ｐゴシック" charset="0"/>
              </a:rPr>
              <a:t>AflIII</a:t>
            </a:r>
            <a:r>
              <a:rPr lang="en-US" b="1" dirty="0">
                <a:ea typeface="ＭＳ Ｐゴシック" charset="0"/>
                <a:cs typeface="ＭＳ Ｐゴシック" charset="0"/>
              </a:rPr>
              <a:t> in APOE2/3 </a:t>
            </a:r>
            <a:r>
              <a:rPr lang="en-US" b="1" dirty="0" err="1">
                <a:ea typeface="ＭＳ Ｐゴシック" charset="0"/>
                <a:cs typeface="ＭＳ Ｐゴシック" charset="0"/>
              </a:rPr>
              <a:t>ist</a:t>
            </a:r>
            <a:r>
              <a:rPr lang="en-US" b="1" dirty="0">
                <a:ea typeface="ＭＳ Ｐゴシック" charset="0"/>
                <a:cs typeface="ＭＳ Ｐゴシック" charset="0"/>
              </a:rPr>
              <a:t> </a:t>
            </a:r>
            <a:r>
              <a:rPr lang="en-US" b="1" dirty="0" err="1">
                <a:ea typeface="ＭＳ Ｐゴシック" charset="0"/>
                <a:cs typeface="ＭＳ Ｐゴシック" charset="0"/>
              </a:rPr>
              <a:t>hier</a:t>
            </a:r>
            <a:r>
              <a:rPr lang="en-US" b="1" dirty="0">
                <a:ea typeface="ＭＳ Ｐゴシック" charset="0"/>
                <a:cs typeface="ＭＳ Ｐゴシック" charset="0"/>
              </a:rPr>
              <a:t> </a:t>
            </a:r>
            <a:r>
              <a:rPr lang="en-US" b="1" dirty="0" err="1">
                <a:ea typeface="ＭＳ Ｐゴシック" charset="0"/>
                <a:cs typeface="ＭＳ Ｐゴシック" charset="0"/>
              </a:rPr>
              <a:t>eine</a:t>
            </a:r>
            <a:r>
              <a:rPr lang="en-US" b="1" dirty="0">
                <a:ea typeface="ＭＳ Ｐゴシック" charset="0"/>
                <a:cs typeface="ＭＳ Ｐゴシック" charset="0"/>
              </a:rPr>
              <a:t> </a:t>
            </a:r>
            <a:r>
              <a:rPr lang="en-US" b="1" dirty="0" err="1">
                <a:ea typeface="ＭＳ Ｐゴシック" charset="0"/>
                <a:cs typeface="ＭＳ Ｐゴシック" charset="0"/>
              </a:rPr>
              <a:t>Ausnahmen</a:t>
            </a:r>
            <a:r>
              <a:rPr lang="en-US" b="1" dirty="0">
                <a:ea typeface="ＭＳ Ｐゴシック" charset="0"/>
                <a:cs typeface="ＭＳ Ｐゴシック" charset="0"/>
              </a:rPr>
              <a:t>, da </a:t>
            </a:r>
            <a:r>
              <a:rPr lang="en-US" b="1" dirty="0" err="1">
                <a:ea typeface="ＭＳ Ｐゴシック" charset="0"/>
                <a:cs typeface="ＭＳ Ｐゴシック" charset="0"/>
              </a:rPr>
              <a:t>mit</a:t>
            </a:r>
            <a:r>
              <a:rPr lang="en-US" b="1" dirty="0">
                <a:ea typeface="ＭＳ Ｐゴシック" charset="0"/>
                <a:cs typeface="ＭＳ Ｐゴシック" charset="0"/>
              </a:rPr>
              <a:t> R=G und Y=T </a:t>
            </a:r>
            <a:r>
              <a:rPr lang="en-US" b="1" dirty="0" err="1">
                <a:ea typeface="ＭＳ Ｐゴシック" charset="0"/>
                <a:cs typeface="ＭＳ Ｐゴシック" charset="0"/>
              </a:rPr>
              <a:t>kein</a:t>
            </a:r>
            <a:r>
              <a:rPr lang="en-US" b="1" dirty="0">
                <a:ea typeface="ＭＳ Ｐゴシック" charset="0"/>
                <a:cs typeface="ＭＳ Ｐゴシック" charset="0"/>
              </a:rPr>
              <a:t> </a:t>
            </a:r>
            <a:r>
              <a:rPr lang="en-US" b="1" dirty="0" err="1">
                <a:ea typeface="ＭＳ Ｐゴシック" charset="0"/>
                <a:cs typeface="ＭＳ Ｐゴシック" charset="0"/>
              </a:rPr>
              <a:t>Palindrom</a:t>
            </a:r>
            <a:r>
              <a:rPr lang="en-US" b="1" dirty="0">
                <a:ea typeface="ＭＳ Ｐゴシック" charset="0"/>
                <a:cs typeface="ＭＳ Ｐゴシック" charset="0"/>
              </a:rPr>
              <a:t> </a:t>
            </a:r>
          </a:p>
          <a:p>
            <a:r>
              <a:rPr lang="en-US" b="1" dirty="0">
                <a:ea typeface="ＭＳ Ｐゴシック" charset="0"/>
                <a:cs typeface="ＭＳ Ｐゴシック" charset="0"/>
              </a:rPr>
              <a:t>(</a:t>
            </a:r>
            <a:r>
              <a:rPr lang="en-US" b="1" dirty="0" err="1">
                <a:ea typeface="ＭＳ Ｐゴシック" charset="0"/>
                <a:cs typeface="ＭＳ Ｐゴシック" charset="0"/>
              </a:rPr>
              <a:t>AflIII</a:t>
            </a:r>
            <a:r>
              <a:rPr lang="en-US" b="1" dirty="0">
                <a:ea typeface="ＭＳ Ｐゴシック" charset="0"/>
                <a:cs typeface="ＭＳ Ｐゴシック" charset="0"/>
              </a:rPr>
              <a:t>: </a:t>
            </a:r>
            <a:r>
              <a:rPr lang="en-US" dirty="0">
                <a:ea typeface="ＭＳ Ｐゴシック" charset="0"/>
                <a:cs typeface="ＭＳ Ｐゴシック" charset="0"/>
              </a:rPr>
              <a:t>R=A und Y=T </a:t>
            </a:r>
            <a:r>
              <a:rPr lang="en-US" dirty="0">
                <a:ea typeface="ＭＳ Ｐゴシック" charset="0"/>
                <a:cs typeface="ＭＳ Ｐゴシック" charset="0"/>
                <a:sym typeface="Wingdings" pitchFamily="2" charset="2"/>
              </a:rPr>
              <a:t> </a:t>
            </a:r>
            <a:r>
              <a:rPr lang="en-US" dirty="0" err="1">
                <a:ea typeface="ＭＳ Ｐゴシック" charset="0"/>
                <a:cs typeface="ＭＳ Ｐゴシック" charset="0"/>
                <a:sym typeface="Wingdings" pitchFamily="2" charset="2"/>
              </a:rPr>
              <a:t>Palindrom</a:t>
            </a:r>
            <a:r>
              <a:rPr lang="en-US" dirty="0">
                <a:ea typeface="ＭＳ Ｐゴシック" charset="0"/>
                <a:cs typeface="ＭＳ Ｐゴシック" charset="0"/>
                <a:sym typeface="Wingdings" pitchFamily="2" charset="2"/>
              </a:rPr>
              <a:t>, R=G und Y=C  </a:t>
            </a:r>
            <a:r>
              <a:rPr lang="en-US" dirty="0" err="1">
                <a:ea typeface="ＭＳ Ｐゴシック" charset="0"/>
                <a:cs typeface="ＭＳ Ｐゴシック" charset="0"/>
                <a:sym typeface="Wingdings" pitchFamily="2" charset="2"/>
              </a:rPr>
              <a:t>Palindrom</a:t>
            </a:r>
            <a:r>
              <a:rPr lang="en-US" dirty="0">
                <a:ea typeface="ＭＳ Ｐゴシック" charset="0"/>
                <a:cs typeface="ＭＳ Ｐゴシック" charset="0"/>
                <a:sym typeface="Wingdings" pitchFamily="2" charset="2"/>
              </a:rPr>
              <a:t>, R=A und Y=C  </a:t>
            </a:r>
            <a:r>
              <a:rPr lang="en-US" dirty="0" err="1">
                <a:ea typeface="ＭＳ Ｐゴシック" charset="0"/>
                <a:cs typeface="ＭＳ Ｐゴシック" charset="0"/>
                <a:sym typeface="Wingdings" pitchFamily="2" charset="2"/>
              </a:rPr>
              <a:t>kein</a:t>
            </a:r>
            <a:r>
              <a:rPr lang="en-US" dirty="0">
                <a:ea typeface="ＭＳ Ｐゴシック" charset="0"/>
                <a:cs typeface="ＭＳ Ｐゴシック" charset="0"/>
                <a:sym typeface="Wingdings" pitchFamily="2" charset="2"/>
              </a:rPr>
              <a:t> </a:t>
            </a:r>
            <a:r>
              <a:rPr lang="en-US" dirty="0" err="1">
                <a:ea typeface="ＭＳ Ｐゴシック" charset="0"/>
                <a:cs typeface="ＭＳ Ｐゴシック" charset="0"/>
                <a:sym typeface="Wingdings" pitchFamily="2" charset="2"/>
              </a:rPr>
              <a:t>Palindrom</a:t>
            </a:r>
            <a:r>
              <a:rPr lang="en-US" dirty="0">
                <a:ea typeface="ＭＳ Ｐゴシック" charset="0"/>
                <a:cs typeface="ＭＳ Ｐゴシック" charset="0"/>
                <a:sym typeface="Wingdings" pitchFamily="2" charset="2"/>
              </a:rPr>
              <a:t>, R=G und Y=T  </a:t>
            </a:r>
            <a:r>
              <a:rPr lang="en-US" dirty="0" err="1">
                <a:ea typeface="ＭＳ Ｐゴシック" charset="0"/>
                <a:cs typeface="ＭＳ Ｐゴシック" charset="0"/>
                <a:sym typeface="Wingdings" pitchFamily="2" charset="2"/>
              </a:rPr>
              <a:t>kein</a:t>
            </a:r>
            <a:r>
              <a:rPr lang="en-US" dirty="0">
                <a:ea typeface="ＭＳ Ｐゴシック" charset="0"/>
                <a:cs typeface="ＭＳ Ｐゴシック" charset="0"/>
                <a:sym typeface="Wingdings" pitchFamily="2" charset="2"/>
              </a:rPr>
              <a:t> </a:t>
            </a:r>
            <a:r>
              <a:rPr lang="en-US" dirty="0" err="1">
                <a:ea typeface="ＭＳ Ｐゴシック" charset="0"/>
                <a:cs typeface="ＭＳ Ｐゴシック" charset="0"/>
                <a:sym typeface="Wingdings" pitchFamily="2" charset="2"/>
              </a:rPr>
              <a:t>Palindrom</a:t>
            </a:r>
            <a:r>
              <a:rPr lang="en-US" dirty="0">
                <a:ea typeface="ＭＳ Ｐゴシック" charset="0"/>
                <a:cs typeface="ＭＳ Ｐゴシック" charset="0"/>
                <a:sym typeface="Wingdings" pitchFamily="2" charset="2"/>
              </a:rPr>
              <a:t>  </a:t>
            </a:r>
            <a:r>
              <a:rPr lang="en-US" dirty="0">
                <a:ea typeface="ＭＳ Ｐゴシック" charset="0"/>
                <a:cs typeface="ＭＳ Ｐゴシック" charset="0"/>
              </a:rPr>
              <a:t>)</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1" dirty="0">
                <a:ea typeface="ＭＳ Ｐゴシック" charset="0"/>
                <a:cs typeface="ＭＳ Ｐゴシック" charset="0"/>
              </a:rPr>
              <a:t>Achtung: Die </a:t>
            </a:r>
            <a:r>
              <a:rPr lang="en-US" sz="1200" b="1" dirty="0" err="1">
                <a:ea typeface="ＭＳ Ｐゴシック" charset="0"/>
                <a:cs typeface="ＭＳ Ｐゴシック" charset="0"/>
              </a:rPr>
              <a:t>Erkennungssequenz</a:t>
            </a:r>
            <a:r>
              <a:rPr lang="en-US" sz="1200" b="1" dirty="0">
                <a:ea typeface="ＭＳ Ｐゴシック" charset="0"/>
                <a:cs typeface="ＭＳ Ｐゴシック" charset="0"/>
              </a:rPr>
              <a:t> von </a:t>
            </a:r>
            <a:r>
              <a:rPr lang="en-US" sz="1200" b="1" dirty="0" err="1">
                <a:ea typeface="ＭＳ Ｐゴシック" charset="0"/>
                <a:cs typeface="ＭＳ Ｐゴシック" charset="0"/>
              </a:rPr>
              <a:t>AflIII</a:t>
            </a:r>
            <a:r>
              <a:rPr lang="en-US" sz="1200" b="1" dirty="0">
                <a:ea typeface="ＭＳ Ｐゴシック" charset="0"/>
                <a:cs typeface="ＭＳ Ｐゴシック" charset="0"/>
              </a:rPr>
              <a:t> in APOE2/3 </a:t>
            </a:r>
            <a:r>
              <a:rPr lang="en-US" sz="1200" b="1" dirty="0" err="1">
                <a:ea typeface="ＭＳ Ｐゴシック" charset="0"/>
                <a:cs typeface="ＭＳ Ｐゴシック" charset="0"/>
              </a:rPr>
              <a:t>ist</a:t>
            </a:r>
            <a:r>
              <a:rPr lang="en-US" sz="1200" b="1" dirty="0">
                <a:ea typeface="ＭＳ Ｐゴシック" charset="0"/>
                <a:cs typeface="ＭＳ Ｐゴシック" charset="0"/>
              </a:rPr>
              <a:t> </a:t>
            </a:r>
            <a:r>
              <a:rPr lang="en-US" sz="1200" b="1" dirty="0" err="1">
                <a:ea typeface="ＭＳ Ｐゴシック" charset="0"/>
                <a:cs typeface="ＭＳ Ｐゴシック" charset="0"/>
              </a:rPr>
              <a:t>mit</a:t>
            </a:r>
            <a:r>
              <a:rPr lang="en-US" sz="1200" b="1" dirty="0">
                <a:ea typeface="ＭＳ Ｐゴシック" charset="0"/>
                <a:cs typeface="ＭＳ Ｐゴシック" charset="0"/>
              </a:rPr>
              <a:t> R=G und Y=T </a:t>
            </a:r>
            <a:r>
              <a:rPr lang="en-US" sz="1200" b="1" dirty="0" err="1">
                <a:ea typeface="ＭＳ Ｐゴシック" charset="0"/>
                <a:cs typeface="ＭＳ Ｐゴシック" charset="0"/>
              </a:rPr>
              <a:t>kein</a:t>
            </a:r>
            <a:r>
              <a:rPr lang="en-US" sz="1200" b="1" dirty="0">
                <a:ea typeface="ＭＳ Ｐゴシック" charset="0"/>
                <a:cs typeface="ＭＳ Ｐゴシック" charset="0"/>
              </a:rPr>
              <a:t> </a:t>
            </a:r>
            <a:r>
              <a:rPr lang="en-US" sz="1200" b="1" dirty="0" err="1">
                <a:ea typeface="ＭＳ Ｐゴシック" charset="0"/>
                <a:cs typeface="ＭＳ Ｐゴシック" charset="0"/>
              </a:rPr>
              <a:t>Palindrom</a:t>
            </a:r>
            <a:r>
              <a:rPr lang="en-US" sz="1200" b="1" dirty="0">
                <a:ea typeface="ＭＳ Ｐゴシック" charset="0"/>
                <a:cs typeface="ＭＳ Ｐゴシック" charset="0"/>
              </a:rPr>
              <a:t> </a:t>
            </a:r>
          </a:p>
          <a:p>
            <a:r>
              <a:rPr lang="en-US" sz="1200" b="1" dirty="0">
                <a:ea typeface="ＭＳ Ｐゴシック" charset="0"/>
                <a:cs typeface="ＭＳ Ｐゴシック" charset="0"/>
              </a:rPr>
              <a:t>(</a:t>
            </a:r>
            <a:r>
              <a:rPr lang="en-US" sz="1200" b="1" dirty="0" err="1">
                <a:ea typeface="ＭＳ Ｐゴシック" charset="0"/>
                <a:cs typeface="ＭＳ Ｐゴシック" charset="0"/>
              </a:rPr>
              <a:t>AflIII</a:t>
            </a:r>
            <a:r>
              <a:rPr lang="en-US" sz="1200" b="1" dirty="0">
                <a:ea typeface="ＭＳ Ｐゴシック" charset="0"/>
                <a:cs typeface="ＭＳ Ｐゴシック" charset="0"/>
              </a:rPr>
              <a:t>: </a:t>
            </a:r>
            <a:r>
              <a:rPr lang="en-US" sz="1200" dirty="0">
                <a:ea typeface="ＭＳ Ｐゴシック" charset="0"/>
                <a:cs typeface="ＭＳ Ｐゴシック" charset="0"/>
              </a:rPr>
              <a:t>R=A und Y=T </a:t>
            </a:r>
            <a:r>
              <a:rPr lang="en-US" sz="1200" dirty="0">
                <a:ea typeface="ＭＳ Ｐゴシック" charset="0"/>
                <a:cs typeface="ＭＳ Ｐゴシック" charset="0"/>
                <a:sym typeface="Wingdings" pitchFamily="2" charset="2"/>
              </a:rPr>
              <a:t> </a:t>
            </a:r>
            <a:r>
              <a:rPr lang="en-US" sz="1200" dirty="0" err="1">
                <a:ea typeface="ＭＳ Ｐゴシック" charset="0"/>
                <a:cs typeface="ＭＳ Ｐゴシック" charset="0"/>
                <a:sym typeface="Wingdings" pitchFamily="2" charset="2"/>
              </a:rPr>
              <a:t>Palindrom</a:t>
            </a:r>
            <a:r>
              <a:rPr lang="en-US" sz="1200" dirty="0">
                <a:ea typeface="ＭＳ Ｐゴシック" charset="0"/>
                <a:cs typeface="ＭＳ Ｐゴシック" charset="0"/>
                <a:sym typeface="Wingdings" pitchFamily="2" charset="2"/>
              </a:rPr>
              <a:t>, R=G und Y=C  </a:t>
            </a:r>
            <a:r>
              <a:rPr lang="en-US" sz="1200" dirty="0" err="1">
                <a:ea typeface="ＭＳ Ｐゴシック" charset="0"/>
                <a:cs typeface="ＭＳ Ｐゴシック" charset="0"/>
                <a:sym typeface="Wingdings" pitchFamily="2" charset="2"/>
              </a:rPr>
              <a:t>Palindrom</a:t>
            </a:r>
            <a:r>
              <a:rPr lang="en-US" sz="1200" dirty="0">
                <a:ea typeface="ＭＳ Ｐゴシック" charset="0"/>
                <a:cs typeface="ＭＳ Ｐゴシック" charset="0"/>
                <a:sym typeface="Wingdings" pitchFamily="2" charset="2"/>
              </a:rPr>
              <a:t>, R=A und Y=C  </a:t>
            </a:r>
            <a:r>
              <a:rPr lang="en-US" sz="1200" dirty="0" err="1">
                <a:ea typeface="ＭＳ Ｐゴシック" charset="0"/>
                <a:cs typeface="ＭＳ Ｐゴシック" charset="0"/>
                <a:sym typeface="Wingdings" pitchFamily="2" charset="2"/>
              </a:rPr>
              <a:t>kein</a:t>
            </a:r>
            <a:r>
              <a:rPr lang="en-US" sz="1200" dirty="0">
                <a:ea typeface="ＭＳ Ｐゴシック" charset="0"/>
                <a:cs typeface="ＭＳ Ｐゴシック" charset="0"/>
                <a:sym typeface="Wingdings" pitchFamily="2" charset="2"/>
              </a:rPr>
              <a:t> </a:t>
            </a:r>
            <a:r>
              <a:rPr lang="en-US" sz="1200" dirty="0" err="1">
                <a:ea typeface="ＭＳ Ｐゴシック" charset="0"/>
                <a:cs typeface="ＭＳ Ｐゴシック" charset="0"/>
                <a:sym typeface="Wingdings" pitchFamily="2" charset="2"/>
              </a:rPr>
              <a:t>Palindrom</a:t>
            </a:r>
            <a:r>
              <a:rPr lang="en-US" sz="1200" dirty="0">
                <a:ea typeface="ＭＳ Ｐゴシック" charset="0"/>
                <a:cs typeface="ＭＳ Ｐゴシック" charset="0"/>
                <a:sym typeface="Wingdings" pitchFamily="2" charset="2"/>
              </a:rPr>
              <a:t>, R=G und Y=T  </a:t>
            </a:r>
            <a:r>
              <a:rPr lang="en-US" sz="1200" dirty="0" err="1">
                <a:ea typeface="ＭＳ Ｐゴシック" charset="0"/>
                <a:cs typeface="ＭＳ Ｐゴシック" charset="0"/>
                <a:sym typeface="Wingdings" pitchFamily="2" charset="2"/>
              </a:rPr>
              <a:t>kein</a:t>
            </a:r>
            <a:r>
              <a:rPr lang="en-US" sz="1200" dirty="0">
                <a:ea typeface="ＭＳ Ｐゴシック" charset="0"/>
                <a:cs typeface="ＭＳ Ｐゴシック" charset="0"/>
                <a:sym typeface="Wingdings" pitchFamily="2" charset="2"/>
              </a:rPr>
              <a:t> </a:t>
            </a:r>
            <a:r>
              <a:rPr lang="en-US" sz="1200" dirty="0" err="1">
                <a:ea typeface="ＭＳ Ｐゴシック" charset="0"/>
                <a:cs typeface="ＭＳ Ｐゴシック" charset="0"/>
                <a:sym typeface="Wingdings" pitchFamily="2" charset="2"/>
              </a:rPr>
              <a:t>Palindrom</a:t>
            </a:r>
            <a:r>
              <a:rPr lang="en-US" sz="1200" dirty="0">
                <a:ea typeface="ＭＳ Ｐゴシック" charset="0"/>
                <a:cs typeface="ＭＳ Ｐゴシック" charset="0"/>
                <a:sym typeface="Wingdings" pitchFamily="2" charset="2"/>
              </a:rPr>
              <a:t>  </a:t>
            </a:r>
            <a:r>
              <a:rPr lang="en-US" sz="1200" dirty="0">
                <a:ea typeface="ＭＳ Ｐゴシック" charset="0"/>
                <a:cs typeface="ＭＳ Ｐゴシック" charset="0"/>
              </a:rPr>
              <a:t>)</a:t>
            </a:r>
          </a:p>
          <a:p>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54</a:t>
            </a:fld>
            <a:endParaRPr lang="de-DE"/>
          </a:p>
        </p:txBody>
      </p:sp>
    </p:spTree>
    <p:extLst>
      <p:ext uri="{BB962C8B-B14F-4D97-AF65-F5344CB8AC3E}">
        <p14:creationId xmlns:p14="http://schemas.microsoft.com/office/powerpoint/2010/main" val="13454918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2D2C352-32F5-114E-A11A-CEB948D31FA1}" type="slidenum">
              <a:rPr lang="de-DE" smtClean="0"/>
              <a:t>56</a:t>
            </a:fld>
            <a:endParaRPr lang="de-DE"/>
          </a:p>
        </p:txBody>
      </p:sp>
    </p:spTree>
    <p:extLst>
      <p:ext uri="{BB962C8B-B14F-4D97-AF65-F5344CB8AC3E}">
        <p14:creationId xmlns:p14="http://schemas.microsoft.com/office/powerpoint/2010/main" val="6412399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1400" b="1">
                <a:solidFill>
                  <a:schemeClr val="tx1"/>
                </a:solidFill>
                <a:latin typeface="Times" charset="0"/>
                <a:ea typeface="ＭＳ Ｐゴシック" charset="0"/>
                <a:cs typeface="ＭＳ Ｐゴシック" charset="0"/>
              </a:defRPr>
            </a:lvl1pPr>
            <a:lvl2pPr marL="742950" indent="-285750">
              <a:defRPr sz="1400" b="1">
                <a:solidFill>
                  <a:schemeClr val="tx1"/>
                </a:solidFill>
                <a:latin typeface="Times" charset="0"/>
                <a:ea typeface="ＭＳ Ｐゴシック" charset="0"/>
              </a:defRPr>
            </a:lvl2pPr>
            <a:lvl3pPr marL="1143000" indent="-228600">
              <a:defRPr sz="1400" b="1">
                <a:solidFill>
                  <a:schemeClr val="tx1"/>
                </a:solidFill>
                <a:latin typeface="Times" charset="0"/>
                <a:ea typeface="ＭＳ Ｐゴシック" charset="0"/>
              </a:defRPr>
            </a:lvl3pPr>
            <a:lvl4pPr marL="1600200" indent="-228600">
              <a:defRPr sz="1400" b="1">
                <a:solidFill>
                  <a:schemeClr val="tx1"/>
                </a:solidFill>
                <a:latin typeface="Times" charset="0"/>
                <a:ea typeface="ＭＳ Ｐゴシック" charset="0"/>
              </a:defRPr>
            </a:lvl4pPr>
            <a:lvl5pPr marL="2057400" indent="-228600">
              <a:defRPr sz="1400" b="1">
                <a:solidFill>
                  <a:schemeClr val="tx1"/>
                </a:solidFill>
                <a:latin typeface="Times"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Times"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Times"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Times"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Times" charset="0"/>
                <a:ea typeface="ＭＳ Ｐゴシック" charset="0"/>
              </a:defRPr>
            </a:lvl9pPr>
          </a:lstStyle>
          <a:p>
            <a:pPr algn="r" eaLnBrk="1" hangingPunct="1"/>
            <a:fld id="{A0F07FD6-F142-464B-BBBA-016FF51FA3C6}" type="slidenum">
              <a:rPr lang="de-DE" sz="1200">
                <a:latin typeface="Gill Sans" charset="0"/>
                <a:sym typeface="Gill Sans" charset="0"/>
              </a:rPr>
              <a:pPr algn="r" eaLnBrk="1" hangingPunct="1"/>
              <a:t>57</a:t>
            </a:fld>
            <a:endParaRPr lang="de-DE" sz="1200">
              <a:latin typeface="Gill Sans" charset="0"/>
              <a:sym typeface="Gill Sans" charset="0"/>
            </a:endParaRPr>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r>
              <a:rPr lang="en-US" dirty="0">
                <a:latin typeface="Times" charset="0"/>
                <a:ea typeface="ＭＳ Ｐゴシック" charset="0"/>
                <a:cs typeface="ＭＳ Ｐゴシック" charset="0"/>
              </a:rPr>
              <a:t>Man </a:t>
            </a:r>
            <a:r>
              <a:rPr lang="en-US" dirty="0" err="1">
                <a:latin typeface="Times" charset="0"/>
                <a:ea typeface="ＭＳ Ｐゴシック" charset="0"/>
                <a:cs typeface="ＭＳ Ｐゴシック" charset="0"/>
              </a:rPr>
              <a:t>nimmt</a:t>
            </a:r>
            <a:r>
              <a:rPr lang="en-US" dirty="0">
                <a:latin typeface="Times" charset="0"/>
                <a:ea typeface="ＭＳ Ｐゴシック" charset="0"/>
                <a:cs typeface="ＭＳ Ｐゴシック" charset="0"/>
              </a:rPr>
              <a:t> die PCR </a:t>
            </a:r>
            <a:r>
              <a:rPr lang="en-US" dirty="0" err="1">
                <a:latin typeface="Times" charset="0"/>
                <a:ea typeface="ＭＳ Ｐゴシック" charset="0"/>
                <a:cs typeface="ＭＳ Ｐゴシック" charset="0"/>
              </a:rPr>
              <a:t>Proben</a:t>
            </a:r>
            <a:r>
              <a:rPr lang="en-US" dirty="0">
                <a:latin typeface="Times" charset="0"/>
                <a:ea typeface="ＭＳ Ｐゴシック" charset="0"/>
                <a:cs typeface="ＭＳ Ｐゴシック" charset="0"/>
              </a:rPr>
              <a:t> und </a:t>
            </a:r>
            <a:r>
              <a:rPr lang="en-US" dirty="0" err="1">
                <a:latin typeface="Times" charset="0"/>
                <a:ea typeface="ＭＳ Ｐゴシック" charset="0"/>
                <a:cs typeface="ＭＳ Ｐゴシック" charset="0"/>
              </a:rPr>
              <a:t>lädt</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sie</a:t>
            </a:r>
            <a:r>
              <a:rPr lang="en-US" dirty="0">
                <a:latin typeface="Times" charset="0"/>
                <a:ea typeface="ＭＳ Ｐゴシック" charset="0"/>
                <a:cs typeface="ＭＳ Ｐゴシック" charset="0"/>
              </a:rPr>
              <a:t> auf </a:t>
            </a:r>
            <a:r>
              <a:rPr lang="en-US" dirty="0" err="1">
                <a:latin typeface="Times" charset="0"/>
                <a:ea typeface="ＭＳ Ｐゴシック" charset="0"/>
                <a:cs typeface="ＭＳ Ｐゴシック" charset="0"/>
              </a:rPr>
              <a:t>ein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Agarosegel</a:t>
            </a:r>
            <a:r>
              <a:rPr lang="en-US" dirty="0">
                <a:latin typeface="Times" charset="0"/>
                <a:ea typeface="ＭＳ Ｐゴシック" charset="0"/>
                <a:cs typeface="ＭＳ Ｐゴシック" charset="0"/>
              </a:rPr>
              <a:t>.</a:t>
            </a:r>
          </a:p>
          <a:p>
            <a:pPr eaLnBrk="1" hangingPunct="1"/>
            <a:r>
              <a:rPr lang="en-US" dirty="0">
                <a:latin typeface="Times" charset="0"/>
                <a:ea typeface="ＭＳ Ｐゴシック" charset="0"/>
                <a:cs typeface="ＭＳ Ｐゴシック" charset="0"/>
              </a:rPr>
              <a:t>Gel </a:t>
            </a:r>
            <a:r>
              <a:rPr lang="en-US" dirty="0" err="1">
                <a:latin typeface="Times" charset="0"/>
                <a:ea typeface="ＭＳ Ｐゴシック" charset="0"/>
                <a:cs typeface="ＭＳ Ｐゴシック" charset="0"/>
              </a:rPr>
              <a:t>zeigen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Agarose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ist</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ein</a:t>
            </a:r>
            <a:r>
              <a:rPr lang="en-US" dirty="0">
                <a:latin typeface="Times" charset="0"/>
                <a:ea typeface="ＭＳ Ｐゴシック" charset="0"/>
                <a:cs typeface="ＭＳ Ｐゴシック" charset="0"/>
              </a:rPr>
              <a:t> Polymer </a:t>
            </a:r>
            <a:r>
              <a:rPr lang="en-US" dirty="0" err="1">
                <a:latin typeface="Times" charset="0"/>
                <a:ea typeface="ＭＳ Ｐゴシック" charset="0"/>
                <a:cs typeface="ＭＳ Ｐゴシック" charset="0"/>
              </a:rPr>
              <a:t>bestehend</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aus</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einem</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Zweifachzucker</a:t>
            </a:r>
            <a:r>
              <a:rPr lang="en-US" dirty="0">
                <a:latin typeface="Times" charset="0"/>
                <a:ea typeface="ＭＳ Ｐゴシック" charset="0"/>
                <a:cs typeface="ＭＳ Ｐゴシック" charset="0"/>
              </a:rPr>
              <a:t>, den man </a:t>
            </a:r>
            <a:r>
              <a:rPr lang="en-US" dirty="0" err="1">
                <a:latin typeface="Times" charset="0"/>
                <a:ea typeface="ＭＳ Ｐゴシック" charset="0"/>
                <a:cs typeface="ＭＳ Ｐゴシック" charset="0"/>
              </a:rPr>
              <a:t>aus</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Algen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gewinnt</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gibt</a:t>
            </a:r>
            <a:r>
              <a:rPr lang="en-US" dirty="0">
                <a:latin typeface="Times" charset="0"/>
                <a:ea typeface="ＭＳ Ｐゴシック" charset="0"/>
                <a:cs typeface="ＭＳ Ｐゴシック" charset="0"/>
              </a:rPr>
              <a:t> man </a:t>
            </a:r>
            <a:r>
              <a:rPr lang="en-US" dirty="0" err="1">
                <a:latin typeface="Times" charset="0"/>
                <a:ea typeface="ＭＳ Ｐゴシック" charset="0"/>
                <a:cs typeface="ＭＳ Ｐゴシック" charset="0"/>
              </a:rPr>
              <a:t>Agarose</a:t>
            </a:r>
            <a:r>
              <a:rPr lang="en-US" dirty="0">
                <a:latin typeface="Times" charset="0"/>
                <a:ea typeface="ＭＳ Ｐゴシック" charset="0"/>
                <a:cs typeface="ＭＳ Ｐゴシック" charset="0"/>
              </a:rPr>
              <a:t> in </a:t>
            </a:r>
            <a:r>
              <a:rPr lang="en-US" dirty="0" err="1">
                <a:latin typeface="Times" charset="0"/>
                <a:ea typeface="ＭＳ Ｐゴシック" charset="0"/>
                <a:cs typeface="ＭＳ Ｐゴシック" charset="0"/>
              </a:rPr>
              <a:t>Wasser</a:t>
            </a:r>
            <a:r>
              <a:rPr lang="en-US" dirty="0">
                <a:latin typeface="Times" charset="0"/>
                <a:ea typeface="ＭＳ Ｐゴシック" charset="0"/>
                <a:cs typeface="ＭＳ Ｐゴシック" charset="0"/>
              </a:rPr>
              <a:t> und </a:t>
            </a:r>
            <a:r>
              <a:rPr lang="en-US" dirty="0" err="1">
                <a:latin typeface="Times" charset="0"/>
                <a:ea typeface="ＭＳ Ｐゴシック" charset="0"/>
                <a:cs typeface="ＭＳ Ｐゴシック" charset="0"/>
              </a:rPr>
              <a:t>kocht</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es</a:t>
            </a:r>
            <a:r>
              <a:rPr lang="en-US" dirty="0">
                <a:latin typeface="Times" charset="0"/>
                <a:ea typeface="ＭＳ Ｐゴシック" charset="0"/>
                <a:cs typeface="ＭＳ Ｐゴシック" charset="0"/>
              </a:rPr>
              <a:t> auf, </a:t>
            </a:r>
            <a:r>
              <a:rPr lang="en-US" dirty="0" err="1">
                <a:latin typeface="Times" charset="0"/>
                <a:ea typeface="ＭＳ Ｐゴシック" charset="0"/>
                <a:cs typeface="ＭＳ Ｐゴシック" charset="0"/>
              </a:rPr>
              <a:t>entsteht</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beim</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Abkühlen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ein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dreidimensionales</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Netz</a:t>
            </a:r>
            <a:r>
              <a:rPr lang="en-US" dirty="0">
                <a:latin typeface="Times" charset="0"/>
                <a:ea typeface="ＭＳ Ｐゴシック" charset="0"/>
                <a:cs typeface="ＭＳ Ｐゴシック" charset="0"/>
              </a:rPr>
              <a:t> - dieses 3D </a:t>
            </a:r>
            <a:r>
              <a:rPr lang="en-US" dirty="0" err="1">
                <a:latin typeface="Times" charset="0"/>
                <a:ea typeface="ＭＳ Ｐゴシック" charset="0"/>
                <a:cs typeface="ＭＳ Ｐゴシック" charset="0"/>
              </a:rPr>
              <a:t>Netz</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ergibt</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dann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ein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solches</a:t>
            </a:r>
            <a:r>
              <a:rPr lang="en-US" dirty="0">
                <a:latin typeface="Times" charset="0"/>
                <a:ea typeface="ＭＳ Ｐゴシック" charset="0"/>
                <a:cs typeface="ＭＳ Ｐゴシック" charset="0"/>
              </a:rPr>
              <a:t> Gel, </a:t>
            </a:r>
            <a:r>
              <a:rPr lang="en-US" dirty="0" err="1">
                <a:latin typeface="Times" charset="0"/>
                <a:ea typeface="ＭＳ Ｐゴシック" charset="0"/>
                <a:cs typeface="ＭＳ Ｐゴシック" charset="0"/>
              </a:rPr>
              <a:t>wie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sie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es</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hier</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sehen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Wie</a:t>
            </a:r>
            <a:r>
              <a:rPr lang="en-US" dirty="0">
                <a:latin typeface="Times" charset="0"/>
                <a:ea typeface="ＭＳ Ｐゴシック" charset="0"/>
                <a:cs typeface="ＭＳ Ｐゴシック" charset="0"/>
              </a:rPr>
              <a:t> man </a:t>
            </a:r>
            <a:r>
              <a:rPr lang="en-US" dirty="0" err="1">
                <a:latin typeface="Times" charset="0"/>
                <a:ea typeface="ＭＳ Ｐゴシック" charset="0"/>
                <a:cs typeface="ＭＳ Ｐゴシック" charset="0"/>
              </a:rPr>
              <a:t>ein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solches</a:t>
            </a:r>
            <a:r>
              <a:rPr lang="en-US" dirty="0">
                <a:latin typeface="Times" charset="0"/>
                <a:ea typeface="ＭＳ Ｐゴシック" charset="0"/>
                <a:cs typeface="ＭＳ Ｐゴシック" charset="0"/>
              </a:rPr>
              <a:t> Gel </a:t>
            </a:r>
            <a:r>
              <a:rPr lang="en-US" dirty="0" err="1">
                <a:latin typeface="Times" charset="0"/>
                <a:ea typeface="ＭＳ Ｐゴシック" charset="0"/>
                <a:cs typeface="ＭＳ Ｐゴシック" charset="0"/>
              </a:rPr>
              <a:t>herstellt</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werden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wir</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anschliessend</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sehen</a:t>
            </a:r>
            <a:r>
              <a:rPr lang="en-US" dirty="0">
                <a:latin typeface="Times" charset="0"/>
                <a:ea typeface="ＭＳ Ｐゴシック" charset="0"/>
                <a:cs typeface="ＭＳ Ｐゴシック" charset="0"/>
              </a:rPr>
              <a:t> .</a:t>
            </a:r>
          </a:p>
          <a:p>
            <a:pPr eaLnBrk="1" hangingPunct="1"/>
            <a:r>
              <a:rPr lang="en-US" dirty="0" err="1">
                <a:latin typeface="Times" charset="0"/>
                <a:ea typeface="ＭＳ Ｐゴシック" charset="0"/>
                <a:cs typeface="ＭＳ Ｐゴシック" charset="0"/>
              </a:rPr>
              <a:t>Wie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Sie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ebenfalls</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sehen</a:t>
            </a:r>
            <a:r>
              <a:rPr lang="en-US" dirty="0">
                <a:latin typeface="Times" charset="0"/>
                <a:ea typeface="ＭＳ Ｐゴシック" charset="0"/>
                <a:cs typeface="ＭＳ Ｐゴシック" charset="0"/>
              </a:rPr>
              <a:t>, hat </a:t>
            </a:r>
            <a:r>
              <a:rPr lang="en-US" dirty="0" err="1">
                <a:latin typeface="Times" charset="0"/>
                <a:ea typeface="ＭＳ Ｐゴシック" charset="0"/>
                <a:cs typeface="ＭＳ Ｐゴシック" charset="0"/>
              </a:rPr>
              <a:t>ein</a:t>
            </a:r>
            <a:r>
              <a:rPr lang="en-US" dirty="0">
                <a:latin typeface="Times" charset="0"/>
                <a:ea typeface="ＭＳ Ｐゴシック" charset="0"/>
                <a:cs typeface="ＭＳ Ｐゴシック" charset="0"/>
              </a:rPr>
              <a:t> Gel </a:t>
            </a:r>
            <a:r>
              <a:rPr lang="en-US" dirty="0" err="1">
                <a:latin typeface="Times" charset="0"/>
                <a:ea typeface="ＭＳ Ｐゴシック" charset="0"/>
                <a:cs typeface="ＭＳ Ｐゴシック" charset="0"/>
              </a:rPr>
              <a:t>Ladetaschen</a:t>
            </a:r>
            <a:r>
              <a:rPr lang="en-US" dirty="0">
                <a:latin typeface="Times" charset="0"/>
                <a:ea typeface="ＭＳ Ｐゴシック" charset="0"/>
                <a:cs typeface="ＭＳ Ｐゴシック" charset="0"/>
              </a:rPr>
              <a:t>, in </a:t>
            </a:r>
            <a:r>
              <a:rPr lang="en-US" dirty="0" err="1">
                <a:latin typeface="Times" charset="0"/>
                <a:ea typeface="ＭＳ Ｐゴシック" charset="0"/>
                <a:cs typeface="ＭＳ Ｐゴシック" charset="0"/>
              </a:rPr>
              <a:t>welche</a:t>
            </a:r>
            <a:r>
              <a:rPr lang="en-US" dirty="0">
                <a:latin typeface="Times" charset="0"/>
                <a:ea typeface="ＭＳ Ｐゴシック" charset="0"/>
                <a:cs typeface="ＭＳ Ｐゴシック" charset="0"/>
              </a:rPr>
              <a:t> man </a:t>
            </a:r>
            <a:r>
              <a:rPr lang="en-US" dirty="0" err="1">
                <a:latin typeface="Times" charset="0"/>
                <a:ea typeface="ＭＳ Ｐゴシック" charset="0"/>
                <a:cs typeface="ＭＳ Ｐゴシック" charset="0"/>
              </a:rPr>
              <a:t>kleine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Mengen</a:t>
            </a:r>
            <a:r>
              <a:rPr lang="en-US" dirty="0">
                <a:latin typeface="Times" charset="0"/>
                <a:ea typeface="ＭＳ Ｐゴシック" charset="0"/>
                <a:cs typeface="ＭＳ Ｐゴシック" charset="0"/>
              </a:rPr>
              <a:t> an </a:t>
            </a:r>
            <a:r>
              <a:rPr lang="en-US" dirty="0" err="1">
                <a:latin typeface="Times" charset="0"/>
                <a:ea typeface="ＭＳ Ｐゴシック" charset="0"/>
                <a:cs typeface="ＭＳ Ｐゴシック" charset="0"/>
              </a:rPr>
              <a:t>Flüssigkeit</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einfüllen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kann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Wir</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werden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anschliessend</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üben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wie</a:t>
            </a:r>
            <a:r>
              <a:rPr lang="en-US" dirty="0">
                <a:latin typeface="Times" charset="0"/>
                <a:ea typeface="ＭＳ Ｐゴシック" charset="0"/>
                <a:cs typeface="ＭＳ Ｐゴシック" charset="0"/>
              </a:rPr>
              <a:t> man in </a:t>
            </a:r>
            <a:r>
              <a:rPr lang="en-US" dirty="0" err="1">
                <a:latin typeface="Times" charset="0"/>
                <a:ea typeface="ＭＳ Ｐゴシック" charset="0"/>
                <a:cs typeface="ＭＳ Ｐゴシック" charset="0"/>
              </a:rPr>
              <a:t>diese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Schlitze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eine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farbige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Flüssigkeit</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pipettiert</a:t>
            </a:r>
            <a:r>
              <a:rPr lang="en-US" dirty="0">
                <a:latin typeface="Times" charset="0"/>
                <a:ea typeface="ＭＳ Ｐゴシック" charset="0"/>
                <a:cs typeface="ＭＳ Ｐゴシック" charset="0"/>
              </a:rPr>
              <a:t>. </a:t>
            </a:r>
          </a:p>
          <a:p>
            <a:pPr eaLnBrk="1" hangingPunct="1"/>
            <a:r>
              <a:rPr lang="en-US" dirty="0" err="1">
                <a:latin typeface="Times" charset="0"/>
                <a:ea typeface="ＭＳ Ｐゴシック" charset="0"/>
                <a:cs typeface="ＭＳ Ｐゴシック" charset="0"/>
              </a:rPr>
              <a:t>Nach</a:t>
            </a:r>
            <a:r>
              <a:rPr lang="en-US" dirty="0">
                <a:latin typeface="Times" charset="0"/>
                <a:ea typeface="ＭＳ Ｐゴシック" charset="0"/>
                <a:cs typeface="ＭＳ Ｐゴシック" charset="0"/>
              </a:rPr>
              <a:t> der PCR </a:t>
            </a:r>
            <a:r>
              <a:rPr lang="en-US" dirty="0" err="1">
                <a:latin typeface="Times" charset="0"/>
                <a:ea typeface="ＭＳ Ｐゴシック" charset="0"/>
                <a:cs typeface="ＭＳ Ｐゴシック" charset="0"/>
              </a:rPr>
              <a:t>werden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wir</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dann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unsere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kopierten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Proben</a:t>
            </a:r>
            <a:r>
              <a:rPr lang="en-US" dirty="0">
                <a:latin typeface="Times" charset="0"/>
                <a:ea typeface="ＭＳ Ｐゴシック" charset="0"/>
                <a:cs typeface="ＭＳ Ｐゴシック" charset="0"/>
              </a:rPr>
              <a:t> in </a:t>
            </a:r>
            <a:r>
              <a:rPr lang="en-US" dirty="0" err="1">
                <a:latin typeface="Times" charset="0"/>
                <a:ea typeface="ＭＳ Ｐゴシック" charset="0"/>
                <a:cs typeface="ＭＳ Ｐゴシック" charset="0"/>
              </a:rPr>
              <a:t>solche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Ladetaschen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pipettieren</a:t>
            </a:r>
            <a:r>
              <a:rPr lang="en-US" dirty="0">
                <a:latin typeface="Times" charset="0"/>
                <a:ea typeface="ＭＳ Ｐゴシック" charset="0"/>
                <a:cs typeface="ＭＳ Ｐゴシック" charset="0"/>
              </a:rPr>
              <a:t>, um die DNA </a:t>
            </a:r>
            <a:r>
              <a:rPr lang="en-US" dirty="0" err="1">
                <a:latin typeface="Times" charset="0"/>
                <a:ea typeface="ＭＳ Ｐゴシック" charset="0"/>
                <a:cs typeface="ＭＳ Ｐゴシック" charset="0"/>
              </a:rPr>
              <a:t>aufgrund</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ihrer</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Grösse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trennen</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zu</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können</a:t>
            </a:r>
            <a:r>
              <a:rPr lang="en-US" dirty="0">
                <a:latin typeface="Times" charset="0"/>
                <a:ea typeface="ＭＳ Ｐゴシック" charset="0"/>
                <a:cs typeface="ＭＳ Ｐゴシック" charset="0"/>
              </a:rPr>
              <a:t>. </a:t>
            </a:r>
          </a:p>
          <a:p>
            <a:pPr eaLnBrk="1" hangingPunct="1"/>
            <a:r>
              <a:rPr lang="en-US" dirty="0" err="1">
                <a:latin typeface="Times" charset="0"/>
                <a:ea typeface="ＭＳ Ｐゴシック" charset="0"/>
                <a:cs typeface="ＭＳ Ｐゴシック" charset="0"/>
              </a:rPr>
              <a:t>Aber</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wie</a:t>
            </a:r>
            <a:r>
              <a:rPr lang="en-US" dirty="0">
                <a:latin typeface="Times" charset="0"/>
                <a:ea typeface="ＭＳ Ｐゴシック" charset="0"/>
                <a:cs typeface="ＭＳ Ｐゴシック" charset="0"/>
              </a:rPr>
              <a:t> </a:t>
            </a:r>
            <a:r>
              <a:rPr lang="en-US" dirty="0" err="1">
                <a:latin typeface="Times" charset="0"/>
                <a:ea typeface="ＭＳ Ｐゴシック" charset="0"/>
                <a:cs typeface="ＭＳ Ｐゴシック" charset="0"/>
              </a:rPr>
              <a:t>geht</a:t>
            </a:r>
            <a:r>
              <a:rPr lang="en-US" dirty="0">
                <a:latin typeface="Times" charset="0"/>
                <a:ea typeface="ＭＳ Ｐゴシック" charset="0"/>
                <a:cs typeface="ＭＳ Ｐゴシック" charset="0"/>
              </a:rPr>
              <a:t> das nun </a:t>
            </a:r>
            <a:r>
              <a:rPr lang="en-US" dirty="0" err="1">
                <a:latin typeface="Times" charset="0"/>
                <a:ea typeface="ＭＳ Ｐゴシック" charset="0"/>
                <a:cs typeface="ＭＳ Ｐゴシック" charset="0"/>
              </a:rPr>
              <a:t>genau</a:t>
            </a:r>
            <a:r>
              <a:rPr lang="en-US">
                <a:latin typeface="Times" charset="0"/>
                <a:ea typeface="ＭＳ Ｐゴシック" charset="0"/>
                <a:cs typeface="ＭＳ Ｐゴシック" charset="0"/>
              </a:rPr>
              <a:t>?</a:t>
            </a:r>
          </a:p>
          <a:p>
            <a:pPr eaLnBrk="1" hangingPunct="1"/>
            <a:endParaRPr lang="de-DE">
              <a:ea typeface="ＭＳ Ｐゴシック" charset="0"/>
              <a:cs typeface="ＭＳ Ｐゴシック" charset="0"/>
            </a:endParaRPr>
          </a:p>
        </p:txBody>
      </p:sp>
    </p:spTree>
    <p:extLst>
      <p:ext uri="{BB962C8B-B14F-4D97-AF65-F5344CB8AC3E}">
        <p14:creationId xmlns:p14="http://schemas.microsoft.com/office/powerpoint/2010/main" val="2738601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dirty="0"/>
              <a:t>Während eine bestimmte Behandlung bei einer Patientengruppe den gewünschten Effekt herbeiführt, hat sie gar keinen Effekt auf eine andere Gruppe oder kann gar negative Effekte haben auf eine dritte Patientengruppe. Gerade bei der Behandlung von Krebs schlägt die Behandlung nur bei jedem fünften Patienten an. </a:t>
            </a:r>
          </a:p>
          <a:p>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5</a:t>
            </a:fld>
            <a:endParaRPr lang="de-DE"/>
          </a:p>
        </p:txBody>
      </p:sp>
    </p:spTree>
    <p:extLst>
      <p:ext uri="{BB962C8B-B14F-4D97-AF65-F5344CB8AC3E}">
        <p14:creationId xmlns:p14="http://schemas.microsoft.com/office/powerpoint/2010/main" val="12149968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5C6EB8DE-469A-7140-82DF-EAD4C2DE6D80}" type="slidenum">
              <a:rPr lang="en-US" sz="1200"/>
              <a:pPr/>
              <a:t>58</a:t>
            </a:fld>
            <a:endParaRPr lang="en-US" sz="1200"/>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Beim Vorlesen und erklären alles Material zeigen und demonstrieren.</a:t>
            </a:r>
          </a:p>
          <a:p>
            <a:pPr eaLnBrk="1" hangingPunct="1"/>
            <a:r>
              <a:rPr lang="en-US">
                <a:latin typeface="Times" charset="0"/>
                <a:ea typeface="ＭＳ Ｐゴシック" charset="0"/>
                <a:cs typeface="ＭＳ Ｐゴシック" charset="0"/>
              </a:rPr>
              <a:t>Skript auf Seite 17/ 18/ 19 aufschlagen.</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8335A54F-331A-5C4A-B18B-2BF8AE13FE56}" type="slidenum">
              <a:rPr lang="en-US" sz="1200"/>
              <a:pPr/>
              <a:t>59</a:t>
            </a:fld>
            <a:endParaRPr lang="en-US" sz="1200"/>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Während der Gelelektrophorese wird das Skript zu Ende gelesen und die Fragen werden abschliessend gelöst.</a:t>
            </a:r>
          </a:p>
          <a:p>
            <a:pPr eaLnBrk="1" hangingPunct="1"/>
            <a:r>
              <a:rPr lang="en-US">
                <a:latin typeface="Times" charset="0"/>
                <a:ea typeface="ＭＳ Ｐゴシック" charset="0"/>
                <a:cs typeface="ＭＳ Ｐゴシック" charset="0"/>
              </a:rPr>
              <a:t>Anschliessend werden die Fragen in der Klasse besprochen. Falls das Gel noch nicht fertig ist, wird eine kleine Pause gemacht.</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4418368-850D-9C4A-B670-2320CA9273F2}" type="slidenum">
              <a:rPr lang="en-US" sz="1200"/>
              <a:pPr/>
              <a:t>60</a:t>
            </a:fld>
            <a:endParaRPr lang="en-US" sz="1200"/>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Wie gesagt werden nun die Proben in die Taschen pipettiert. </a:t>
            </a:r>
          </a:p>
          <a:p>
            <a:pPr eaLnBrk="1" hangingPunct="1"/>
            <a:endParaRPr lang="en-US">
              <a:latin typeface="Times" charset="0"/>
              <a:ea typeface="ＭＳ Ｐゴシック" charset="0"/>
              <a:cs typeface="ＭＳ Ｐゴシック" charset="0"/>
            </a:endParaRPr>
          </a:p>
          <a:p>
            <a:pPr eaLnBrk="1" hangingPunct="1"/>
            <a:r>
              <a:rPr lang="en-US">
                <a:latin typeface="Times" charset="0"/>
                <a:ea typeface="ＭＳ Ｐゴシック" charset="0"/>
                <a:cs typeface="ＭＳ Ｐゴシック" charset="0"/>
              </a:rPr>
              <a:t>Grössenmarker brauchts: Ein Grössenmarker enthält DNA Stücke bekannter Grösse. Man kann die kopierten DNA Stücke mit denen des Grössenmarkers vergleichen und somit sagen, wie lange die kopierten Stücke sind.</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341BC214-B0E1-F144-AAD6-E505F4C9E2B0}" type="slidenum">
              <a:rPr lang="en-US" sz="1200"/>
              <a:pPr/>
              <a:t>61</a:t>
            </a:fld>
            <a:endParaRPr lang="en-US" sz="1200"/>
          </a:p>
        </p:txBody>
      </p:sp>
      <p:sp>
        <p:nvSpPr>
          <p:cNvPr id="119810" name="Rectangle 1026"/>
          <p:cNvSpPr>
            <a:spLocks noGrp="1" noRot="1" noChangeAspect="1" noChangeArrowheads="1" noTextEdit="1"/>
          </p:cNvSpPr>
          <p:nvPr>
            <p:ph type="sldImg"/>
          </p:nvPr>
        </p:nvSpPr>
        <p:spPr>
          <a:ln/>
        </p:spPr>
      </p:sp>
      <p:sp>
        <p:nvSpPr>
          <p:cNvPr id="119811"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ea typeface="ＭＳ Ｐゴシック" charset="0"/>
                <a:cs typeface="ＭＳ Ｐゴシック" charset="0"/>
              </a:rPr>
              <a:t>Die grossen DNA Stücke wandern langsamer durch das Gel, da sie grössere Probleme haben, durch das Netz des Agarosegels zu gelangen. Somit sind sie weiter oben im Gel anzutreffen. Die kleineren Stücke verheddern sich weniger stark und kommen so schneller durch das Gel. Deshalb findet man sie weiter unten.</a:t>
            </a:r>
          </a:p>
          <a:p>
            <a:pPr eaLnBrk="1" hangingPunct="1"/>
            <a:r>
              <a:rPr lang="en-US">
                <a:latin typeface="Times" charset="0"/>
                <a:ea typeface="ＭＳ Ｐゴシック" charset="0"/>
                <a:cs typeface="ＭＳ Ｐゴシック" charset="0"/>
              </a:rPr>
              <a:t>So werden also unterschiedlich lange DNA Stücke in einem Agarosegel voneinander getrennt.</a:t>
            </a:r>
          </a:p>
          <a:p>
            <a:pPr eaLnBrk="1" hangingPunct="1"/>
            <a:r>
              <a:rPr lang="en-US">
                <a:latin typeface="Times" charset="0"/>
                <a:ea typeface="ＭＳ Ｐゴシック" charset="0"/>
                <a:cs typeface="ＭＳ Ｐゴシック" charset="0"/>
              </a:rPr>
              <a:t>Wer ist hier der Täter?</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9EC43C7-77B5-6041-BDE9-8EDBE1A313EA}" type="slidenum">
              <a:rPr lang="en-US" sz="1200"/>
              <a:pPr/>
              <a:t>63</a:t>
            </a:fld>
            <a:endParaRPr lang="en-US" sz="1200"/>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err="1">
                <a:latin typeface="Times" charset="0"/>
                <a:ea typeface="ＭＳ Ｐゴシック" charset="0"/>
                <a:cs typeface="ＭＳ Ｐゴシック" charset="0"/>
              </a:rPr>
              <a:t>Zuerst</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wird</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demonstriert</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wie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ein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Agarosegel</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gegossen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wird</a:t>
            </a:r>
            <a:r>
              <a:rPr lang="en-US">
                <a:latin typeface="Times" charset="0"/>
                <a:ea typeface="ＭＳ Ｐゴシック" charset="0"/>
                <a:cs typeface="ＭＳ Ｐゴシック" charset="0"/>
              </a:rPr>
              <a:t>.</a:t>
            </a:r>
          </a:p>
          <a:p>
            <a:pPr eaLnBrk="1" hangingPunct="1"/>
            <a:endParaRPr lang="en-US">
              <a:latin typeface="Times" charset="0"/>
              <a:ea typeface="ＭＳ Ｐゴシック" charset="0"/>
              <a:cs typeface="ＭＳ Ｐゴシック" charset="0"/>
            </a:endParaRPr>
          </a:p>
          <a:p>
            <a:pPr eaLnBrk="1" hangingPunct="1"/>
            <a:r>
              <a:rPr lang="en-US" err="1">
                <a:latin typeface="Times" charset="0"/>
                <a:ea typeface="ＭＳ Ｐゴシック" charset="0"/>
                <a:cs typeface="ＭＳ Ｐゴシック" charset="0"/>
              </a:rPr>
              <a:t>Danach</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wird</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Pipettierübung</a:t>
            </a:r>
            <a:r>
              <a:rPr lang="en-US">
                <a:latin typeface="Times" charset="0"/>
                <a:ea typeface="ＭＳ Ｐゴシック" charset="0"/>
                <a:cs typeface="ＭＳ Ｐゴシック" charset="0"/>
              </a:rPr>
              <a:t> 2 an den (mind.) </a:t>
            </a:r>
            <a:r>
              <a:rPr lang="en-US" err="1">
                <a:latin typeface="Times" charset="0"/>
                <a:ea typeface="ＭＳ Ｐゴシック" charset="0"/>
                <a:cs typeface="ＭＳ Ｐゴシック" charset="0"/>
              </a:rPr>
              <a:t>vier</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vorbereiteten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Uebungsstationen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durchgeführt</a:t>
            </a:r>
            <a:r>
              <a:rPr lang="en-US">
                <a:latin typeface="Times" charset="0"/>
                <a:ea typeface="ＭＳ Ｐゴシック" charset="0"/>
                <a:cs typeface="ＭＳ Ｐゴシック" charset="0"/>
              </a:rPr>
              <a:t> (4 </a:t>
            </a:r>
            <a:r>
              <a:rPr lang="en-US" err="1">
                <a:latin typeface="Times" charset="0"/>
                <a:ea typeface="ＭＳ Ｐゴシック" charset="0"/>
                <a:cs typeface="ＭＳ Ｐゴシック" charset="0"/>
              </a:rPr>
              <a:t>halbe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Gele</a:t>
            </a:r>
            <a:r>
              <a:rPr lang="en-US">
                <a:latin typeface="Times" charset="0"/>
                <a:ea typeface="ＭＳ Ｐゴシック" charset="0"/>
                <a:cs typeface="ＭＳ Ｐゴシック" charset="0"/>
              </a:rPr>
              <a:t> in </a:t>
            </a:r>
            <a:r>
              <a:rPr lang="en-US" err="1">
                <a:latin typeface="Times" charset="0"/>
                <a:ea typeface="ＭＳ Ｐゴシック" charset="0"/>
                <a:cs typeface="ＭＳ Ｐゴシック" charset="0"/>
              </a:rPr>
              <a:t>Plastikschalen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mit</a:t>
            </a:r>
            <a:r>
              <a:rPr lang="en-US">
                <a:latin typeface="Times" charset="0"/>
                <a:ea typeface="ＭＳ Ｐゴシック" charset="0"/>
                <a:cs typeface="ＭＳ Ｐゴシック" charset="0"/>
              </a:rPr>
              <a:t> TAE Puffer). 4 </a:t>
            </a:r>
            <a:r>
              <a:rPr lang="en-US" err="1">
                <a:latin typeface="Times" charset="0"/>
                <a:ea typeface="ＭＳ Ｐゴシック" charset="0"/>
                <a:cs typeface="ＭＳ Ｐゴシック" charset="0"/>
              </a:rPr>
              <a:t>Leute</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gleichzeitig</a:t>
            </a:r>
            <a:r>
              <a:rPr lang="en-US">
                <a:latin typeface="Times" charset="0"/>
                <a:ea typeface="ＭＳ Ｐゴシック" charset="0"/>
                <a:cs typeface="ＭＳ Ｐゴシック" charset="0"/>
              </a:rPr>
              <a:t> pipettieren </a:t>
            </a:r>
            <a:r>
              <a:rPr lang="en-US" err="1">
                <a:latin typeface="Times" charset="0"/>
                <a:ea typeface="ＭＳ Ｐゴシック" charset="0"/>
                <a:cs typeface="ＭＳ Ｐゴシック" charset="0"/>
              </a:rPr>
              <a:t>je</a:t>
            </a:r>
            <a:r>
              <a:rPr lang="en-US">
                <a:latin typeface="Times" charset="0"/>
                <a:ea typeface="ＭＳ Ｐゴシック" charset="0"/>
                <a:cs typeface="ＭＳ Ｐゴシック" charset="0"/>
              </a:rPr>
              <a:t> mind. 4 slots - die </a:t>
            </a:r>
            <a:r>
              <a:rPr lang="en-US" err="1">
                <a:latin typeface="Times" charset="0"/>
                <a:ea typeface="ＭＳ Ｐゴシック" charset="0"/>
                <a:cs typeface="ＭＳ Ｐゴシック" charset="0"/>
              </a:rPr>
              <a:t>anderen</a:t>
            </a:r>
            <a:r>
              <a:rPr lang="en-US">
                <a:latin typeface="Times" charset="0"/>
                <a:ea typeface="ＭＳ Ｐゴシック" charset="0"/>
                <a:cs typeface="ＭＳ Ｐゴシック" charset="0"/>
              </a:rPr>
              <a:t> </a:t>
            </a:r>
            <a:r>
              <a:rPr lang="en-US" err="1">
                <a:latin typeface="Times" charset="0"/>
                <a:ea typeface="ＭＳ Ｐゴシック" charset="0"/>
                <a:cs typeface="ＭＳ Ｐゴシック" charset="0"/>
              </a:rPr>
              <a:t>lesen</a:t>
            </a:r>
            <a:r>
              <a:rPr lang="en-US">
                <a:latin typeface="Times" charset="0"/>
                <a:ea typeface="ＭＳ Ｐゴシック" charset="0"/>
                <a:cs typeface="ＭＳ Ｐゴシック" charset="0"/>
              </a:rPr>
              <a:t> das </a:t>
            </a:r>
            <a:r>
              <a:rPr lang="en-US" err="1">
                <a:latin typeface="Times" charset="0"/>
                <a:ea typeface="ＭＳ Ｐゴシック" charset="0"/>
                <a:cs typeface="ＭＳ Ｐゴシック" charset="0"/>
              </a:rPr>
              <a:t>Skript</a:t>
            </a:r>
            <a:r>
              <a:rPr lang="en-US">
                <a:latin typeface="Times" charset="0"/>
                <a:ea typeface="ＭＳ Ｐゴシック" charset="0"/>
                <a:cs typeface="ＭＳ Ｐゴシック" charset="0"/>
              </a:rPr>
              <a:t> und </a:t>
            </a:r>
            <a:r>
              <a:rPr lang="en-US" err="1">
                <a:latin typeface="Times" charset="0"/>
                <a:ea typeface="ＭＳ Ｐゴシック" charset="0"/>
                <a:cs typeface="ＭＳ Ｐゴシック" charset="0"/>
              </a:rPr>
              <a:t>beantworten</a:t>
            </a:r>
            <a:r>
              <a:rPr lang="en-US">
                <a:latin typeface="Times" charset="0"/>
                <a:ea typeface="ＭＳ Ｐゴシック" charset="0"/>
                <a:cs typeface="ＭＳ Ｐゴシック" charset="0"/>
              </a:rPr>
              <a:t> die </a:t>
            </a:r>
            <a:r>
              <a:rPr lang="en-US" err="1">
                <a:latin typeface="Times" charset="0"/>
                <a:ea typeface="ＭＳ Ｐゴシック" charset="0"/>
                <a:cs typeface="ＭＳ Ｐゴシック" charset="0"/>
              </a:rPr>
              <a:t>Fragen</a:t>
            </a:r>
            <a:r>
              <a:rPr lang="en-US">
                <a:latin typeface="Times" charset="0"/>
                <a:ea typeface="ＭＳ Ｐゴシック" charset="0"/>
                <a:cs typeface="ＭＳ Ｐゴシック" charset="0"/>
              </a:rPr>
              <a:t>.</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Tx/>
              <a:buChar char="-"/>
            </a:pPr>
            <a:r>
              <a:rPr lang="de-DE"/>
              <a:t>Verschlechterung der </a:t>
            </a:r>
            <a:r>
              <a:rPr lang="de-DE">
                <a:hlinkClick r:id="rId3" tooltip="Kognition"/>
              </a:rPr>
              <a:t>kognitiven</a:t>
            </a:r>
            <a:r>
              <a:rPr lang="de-DE"/>
              <a:t> Leistungsfähigkeit (z.B. Gedächtnis, Sprache, Denkvermögen, Erkennen)</a:t>
            </a:r>
          </a:p>
          <a:p>
            <a:pPr marL="285750" indent="-285750">
              <a:buFontTx/>
              <a:buChar char="-"/>
            </a:pPr>
            <a:r>
              <a:rPr lang="de-DE"/>
              <a:t>Abnahme der täglichen </a:t>
            </a:r>
            <a:r>
              <a:rPr lang="de-DE" err="1"/>
              <a:t>Aktivitäte</a:t>
            </a:r>
            <a:endParaRPr lang="de-DE"/>
          </a:p>
          <a:p>
            <a:pPr marL="285750" indent="-285750">
              <a:buFontTx/>
              <a:buChar char="-"/>
            </a:pPr>
            <a:r>
              <a:rPr lang="de-DE">
                <a:hlinkClick r:id="rId4" tooltip="Verhaltensauffälligkeit"/>
              </a:rPr>
              <a:t>Verhaltensauffälligkeiten</a:t>
            </a:r>
            <a:r>
              <a:rPr lang="de-DE"/>
              <a:t> und neuropsychologische Symptome</a:t>
            </a:r>
          </a:p>
          <a:p>
            <a:pPr marL="285750" indent="-285750">
              <a:buFontTx/>
              <a:buChar char="-"/>
            </a:pPr>
            <a:r>
              <a:rPr lang="de-DE"/>
              <a:t>Störung der örtlichen und zeitlichen Orientierung</a:t>
            </a:r>
          </a:p>
          <a:p>
            <a:endParaRPr lang="de-DE"/>
          </a:p>
        </p:txBody>
      </p:sp>
      <p:sp>
        <p:nvSpPr>
          <p:cNvPr id="4" name="Foliennummernplatzhalter 3"/>
          <p:cNvSpPr>
            <a:spLocks noGrp="1"/>
          </p:cNvSpPr>
          <p:nvPr>
            <p:ph type="sldNum" sz="quarter" idx="10"/>
          </p:nvPr>
        </p:nvSpPr>
        <p:spPr/>
        <p:txBody>
          <a:bodyPr/>
          <a:lstStyle/>
          <a:p>
            <a:fld id="{62D2C352-32F5-114E-A11A-CEB948D31FA1}" type="slidenum">
              <a:rPr lang="de-DE" smtClean="0"/>
              <a:t>64</a:t>
            </a:fld>
            <a:endParaRPr lang="de-DE"/>
          </a:p>
        </p:txBody>
      </p:sp>
    </p:spTree>
    <p:extLst>
      <p:ext uri="{BB962C8B-B14F-4D97-AF65-F5344CB8AC3E}">
        <p14:creationId xmlns:p14="http://schemas.microsoft.com/office/powerpoint/2010/main" val="5303995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a:t>Hirnfunktion in Schwung halten (Sprache lernen, Gedächtnistraining etc.)</a:t>
            </a:r>
          </a:p>
          <a:p>
            <a:pPr marL="0" marR="0" indent="0" algn="l" defTabSz="457200" rtl="0" eaLnBrk="1" fontAlgn="auto" latinLnBrk="0" hangingPunct="1">
              <a:lnSpc>
                <a:spcPct val="100000"/>
              </a:lnSpc>
              <a:spcBef>
                <a:spcPts val="0"/>
              </a:spcBef>
              <a:spcAft>
                <a:spcPts val="0"/>
              </a:spcAft>
              <a:buClrTx/>
              <a:buSzTx/>
              <a:buFontTx/>
              <a:buNone/>
              <a:tabLst/>
              <a:defRPr/>
            </a:pPr>
            <a:endParaRPr lang="de-DE"/>
          </a:p>
          <a:p>
            <a:endParaRPr lang="de-DE"/>
          </a:p>
        </p:txBody>
      </p:sp>
      <p:sp>
        <p:nvSpPr>
          <p:cNvPr id="4" name="Foliennummernplatzhalter 3"/>
          <p:cNvSpPr>
            <a:spLocks noGrp="1"/>
          </p:cNvSpPr>
          <p:nvPr>
            <p:ph type="sldNum" sz="quarter" idx="10"/>
          </p:nvPr>
        </p:nvSpPr>
        <p:spPr/>
        <p:txBody>
          <a:bodyPr/>
          <a:lstStyle/>
          <a:p>
            <a:fld id="{62D2C352-32F5-114E-A11A-CEB948D31FA1}" type="slidenum">
              <a:rPr lang="de-DE" smtClean="0"/>
              <a:t>66</a:t>
            </a:fld>
            <a:endParaRPr lang="de-DE"/>
          </a:p>
        </p:txBody>
      </p:sp>
    </p:spTree>
    <p:extLst>
      <p:ext uri="{BB962C8B-B14F-4D97-AF65-F5344CB8AC3E}">
        <p14:creationId xmlns:p14="http://schemas.microsoft.com/office/powerpoint/2010/main" val="2793948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Antwort</a:t>
            </a:r>
            <a:r>
              <a:rPr lang="de-DE" baseline="0"/>
              <a:t> </a:t>
            </a:r>
            <a:r>
              <a:rPr lang="de-DE" baseline="0" err="1"/>
              <a:t>heisst</a:t>
            </a:r>
            <a:r>
              <a:rPr lang="de-DE" baseline="0"/>
              <a:t> JEIN</a:t>
            </a:r>
            <a:endParaRPr lang="de-DE"/>
          </a:p>
          <a:p>
            <a:r>
              <a:rPr lang="de-DE"/>
              <a:t>Anfangs ging</a:t>
            </a:r>
            <a:r>
              <a:rPr lang="de-DE" baseline="0"/>
              <a:t> es nur darum den Menschen die Genetik näher zu bringen, indem sie sich selbst als Testobjekte benutzen. Und es wurden Sachen getestet wie...</a:t>
            </a:r>
            <a:endParaRPr lang="de-DE"/>
          </a:p>
        </p:txBody>
      </p:sp>
      <p:sp>
        <p:nvSpPr>
          <p:cNvPr id="4" name="Foliennummernplatzhalter 3"/>
          <p:cNvSpPr>
            <a:spLocks noGrp="1"/>
          </p:cNvSpPr>
          <p:nvPr>
            <p:ph type="sldNum" sz="quarter" idx="10"/>
          </p:nvPr>
        </p:nvSpPr>
        <p:spPr/>
        <p:txBody>
          <a:bodyPr/>
          <a:lstStyle/>
          <a:p>
            <a:fld id="{62D2C352-32F5-114E-A11A-CEB948D31FA1}" type="slidenum">
              <a:rPr lang="de-DE" smtClean="0"/>
              <a:t>67</a:t>
            </a:fld>
            <a:endParaRPr lang="de-DE"/>
          </a:p>
        </p:txBody>
      </p:sp>
    </p:spTree>
    <p:extLst>
      <p:ext uri="{BB962C8B-B14F-4D97-AF65-F5344CB8AC3E}">
        <p14:creationId xmlns:p14="http://schemas.microsoft.com/office/powerpoint/2010/main" val="13726870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Diskussion leiten und anregen</a:t>
            </a:r>
          </a:p>
        </p:txBody>
      </p:sp>
      <p:sp>
        <p:nvSpPr>
          <p:cNvPr id="4" name="Foliennummernplatzhalter 3"/>
          <p:cNvSpPr>
            <a:spLocks noGrp="1"/>
          </p:cNvSpPr>
          <p:nvPr>
            <p:ph type="sldNum" sz="quarter" idx="10"/>
          </p:nvPr>
        </p:nvSpPr>
        <p:spPr/>
        <p:txBody>
          <a:bodyPr/>
          <a:lstStyle/>
          <a:p>
            <a:fld id="{62D2C352-32F5-114E-A11A-CEB948D31FA1}" type="slidenum">
              <a:rPr lang="de-DE" smtClean="0"/>
              <a:t>68</a:t>
            </a:fld>
            <a:endParaRPr lang="de-DE"/>
          </a:p>
        </p:txBody>
      </p:sp>
    </p:spTree>
    <p:extLst>
      <p:ext uri="{BB962C8B-B14F-4D97-AF65-F5344CB8AC3E}">
        <p14:creationId xmlns:p14="http://schemas.microsoft.com/office/powerpoint/2010/main" val="1961337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dirty="0"/>
              <a:t>Während eine bestimmte Behandlung bei einer Patientengruppe den gewünschten Effekt herbeiführt, hat sie gar keinen Effekt auf eine andere Gruppe oder kann gar negative Effekte haben auf eine dritte Patientengruppe. Gerade bei der Behandlung von Krebs schlägt die Behandlung nur bei jedem fünften Patienten an. </a:t>
            </a:r>
          </a:p>
          <a:p>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6</a:t>
            </a:fld>
            <a:endParaRPr lang="de-DE"/>
          </a:p>
        </p:txBody>
      </p:sp>
    </p:spTree>
    <p:extLst>
      <p:ext uri="{BB962C8B-B14F-4D97-AF65-F5344CB8AC3E}">
        <p14:creationId xmlns:p14="http://schemas.microsoft.com/office/powerpoint/2010/main" val="623994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Herkömmlicher Therapieansatz</a:t>
            </a:r>
          </a:p>
        </p:txBody>
      </p:sp>
      <p:sp>
        <p:nvSpPr>
          <p:cNvPr id="4" name="Foliennummernplatzhalter 3"/>
          <p:cNvSpPr>
            <a:spLocks noGrp="1"/>
          </p:cNvSpPr>
          <p:nvPr>
            <p:ph type="sldNum" sz="quarter" idx="10"/>
          </p:nvPr>
        </p:nvSpPr>
        <p:spPr/>
        <p:txBody>
          <a:bodyPr/>
          <a:lstStyle/>
          <a:p>
            <a:fld id="{62D2C352-32F5-114E-A11A-CEB948D31FA1}" type="slidenum">
              <a:rPr lang="de-DE" smtClean="0"/>
              <a:t>8</a:t>
            </a:fld>
            <a:endParaRPr lang="de-DE" dirty="0"/>
          </a:p>
        </p:txBody>
      </p:sp>
    </p:spTree>
    <p:extLst>
      <p:ext uri="{BB962C8B-B14F-4D97-AF65-F5344CB8AC3E}">
        <p14:creationId xmlns:p14="http://schemas.microsoft.com/office/powerpoint/2010/main" val="18569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Gentest</a:t>
            </a:r>
            <a:r>
              <a:rPr lang="de-DE" baseline="0" dirty="0"/>
              <a:t> vor Verschreibung des AIDS-Medikaments Abacavir: </a:t>
            </a:r>
            <a:r>
              <a:rPr lang="de-DE" dirty="0"/>
              <a:t>Bei diesem Test wird das Vorhandensein des </a:t>
            </a:r>
            <a:r>
              <a:rPr lang="de-DE" dirty="0">
                <a:hlinkClick r:id="rId3" tooltip="Genmarker"/>
              </a:rPr>
              <a:t>Genmarkers</a:t>
            </a:r>
            <a:r>
              <a:rPr lang="de-DE" dirty="0"/>
              <a:t> </a:t>
            </a:r>
            <a:r>
              <a:rPr lang="de-DE" dirty="0">
                <a:hlinkClick r:id="rId4" tooltip="Human Leukocyte Antigen"/>
              </a:rPr>
              <a:t>HLA-B*5701</a:t>
            </a:r>
            <a:r>
              <a:rPr lang="de-DE" dirty="0"/>
              <a:t> überprüft. Bei Patienten mit diesem Genmarker kommt es zu teilweise lebensbedrohlichen Überempfindlichkeitsreaktionen.</a:t>
            </a:r>
          </a:p>
          <a:p>
            <a:r>
              <a:rPr lang="de-DE" dirty="0"/>
              <a:t>Geschichte</a:t>
            </a:r>
            <a:r>
              <a:rPr lang="de-DE" baseline="0" dirty="0"/>
              <a:t>: Das Medikament kam auf den Markt und hat vielen AIDS-Kranken geholfen. Als aber bei ca. 5% der Patienten Überempfindlichkeitsreaktionen auftraten wurde das Medikament wieder vom Markt genommen und weiteren Studien unterzogen. Dabei kam heraus dass Patienten mit dem </a:t>
            </a:r>
            <a:r>
              <a:rPr lang="de-DE" dirty="0"/>
              <a:t>Genmarker </a:t>
            </a:r>
            <a:r>
              <a:rPr lang="de-DE" dirty="0">
                <a:hlinkClick r:id="rId4" tooltip="Human Leukocyte Antigen"/>
              </a:rPr>
              <a:t>HLA-B*5701</a:t>
            </a:r>
            <a:r>
              <a:rPr lang="de-DE" dirty="0"/>
              <a:t> überempfindlich auf das</a:t>
            </a:r>
            <a:r>
              <a:rPr lang="de-DE" baseline="0" dirty="0"/>
              <a:t> Medikament reagieren. Das Medikament wurde wieder auf den Markt gebracht. </a:t>
            </a:r>
            <a:r>
              <a:rPr lang="de-DE" dirty="0"/>
              <a:t> </a:t>
            </a:r>
          </a:p>
          <a:p>
            <a:endParaRPr lang="de-DE" dirty="0"/>
          </a:p>
          <a:p>
            <a:r>
              <a:rPr lang="de-DE" dirty="0"/>
              <a:t>¼ aller Brustkrebspatientinnen produziert in Krebszellen das Protein HER2 im Übermaß. Als Folge davon leiden HER2-positive Patientinnen an einer besonders aggressiven Form von Brustkrebs. Für diese Patientinnen – und nur für diese – gibt es einen erfolgreichen Wirkstoff, der das HER2-Protein bindet und die Krankheit verlangsamt oder stoppt. HER2-positive Patientinnen hatten früher die schlechteste Diagnose, jetzt haben</a:t>
            </a:r>
            <a:r>
              <a:rPr lang="de-DE" baseline="0" dirty="0"/>
              <a:t> sie die beste...</a:t>
            </a:r>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9</a:t>
            </a:fld>
            <a:endParaRPr lang="de-DE" dirty="0"/>
          </a:p>
        </p:txBody>
      </p:sp>
    </p:spTree>
    <p:extLst>
      <p:ext uri="{BB962C8B-B14F-4D97-AF65-F5344CB8AC3E}">
        <p14:creationId xmlns:p14="http://schemas.microsoft.com/office/powerpoint/2010/main" val="425037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11</a:t>
            </a:fld>
            <a:endParaRPr lang="de-DE" dirty="0"/>
          </a:p>
        </p:txBody>
      </p:sp>
    </p:spTree>
    <p:extLst>
      <p:ext uri="{BB962C8B-B14F-4D97-AF65-F5344CB8AC3E}">
        <p14:creationId xmlns:p14="http://schemas.microsoft.com/office/powerpoint/2010/main" val="2193707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dirty="0"/>
              <a:t>Während eine bestimmte Behandlung bei einer Patientengruppe den gewünschten Effekt herbeiführt, hat sie gar keinen Effekt auf eine andere Gruppe oder kann gar negative Effekte haben auf eine dritte Patientengruppe. Gerade bei der Behandlung von Krebs schlägt die Behandlung nur bei jedem fünften Patienten an. </a:t>
            </a:r>
          </a:p>
          <a:p>
            <a:endParaRPr lang="de-DE" dirty="0"/>
          </a:p>
        </p:txBody>
      </p:sp>
      <p:sp>
        <p:nvSpPr>
          <p:cNvPr id="4" name="Foliennummernplatzhalter 3"/>
          <p:cNvSpPr>
            <a:spLocks noGrp="1"/>
          </p:cNvSpPr>
          <p:nvPr>
            <p:ph type="sldNum" sz="quarter" idx="10"/>
          </p:nvPr>
        </p:nvSpPr>
        <p:spPr/>
        <p:txBody>
          <a:bodyPr/>
          <a:lstStyle/>
          <a:p>
            <a:fld id="{62D2C352-32F5-114E-A11A-CEB948D31FA1}" type="slidenum">
              <a:rPr lang="de-DE" smtClean="0"/>
              <a:t>12</a:t>
            </a:fld>
            <a:endParaRPr lang="de-DE"/>
          </a:p>
        </p:txBody>
      </p:sp>
    </p:spTree>
    <p:extLst>
      <p:ext uri="{BB962C8B-B14F-4D97-AF65-F5344CB8AC3E}">
        <p14:creationId xmlns:p14="http://schemas.microsoft.com/office/powerpoint/2010/main" val="234231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CH"/>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a:t>Master-Untertitelformat bearbeiten</a:t>
            </a:r>
            <a:endParaRPr lang="de-DE"/>
          </a:p>
        </p:txBody>
      </p:sp>
      <p:sp>
        <p:nvSpPr>
          <p:cNvPr id="4" name="Datumsplatzhalter 3"/>
          <p:cNvSpPr>
            <a:spLocks noGrp="1"/>
          </p:cNvSpPr>
          <p:nvPr>
            <p:ph type="dt" sz="half" idx="10"/>
          </p:nvPr>
        </p:nvSpPr>
        <p:spPr/>
        <p:txBody>
          <a:bodyPr/>
          <a:lstStyle/>
          <a:p>
            <a:fld id="{A6B777D5-5F5D-444A-990E-4E7425569F10}" type="datetimeFigureOut">
              <a:rPr lang="de-DE" smtClean="0"/>
              <a:t>06.03.23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3572643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4" name="Datumsplatzhalter 3"/>
          <p:cNvSpPr>
            <a:spLocks noGrp="1"/>
          </p:cNvSpPr>
          <p:nvPr>
            <p:ph type="dt" sz="half" idx="10"/>
          </p:nvPr>
        </p:nvSpPr>
        <p:spPr/>
        <p:txBody>
          <a:bodyPr/>
          <a:lstStyle/>
          <a:p>
            <a:fld id="{A6B777D5-5F5D-444A-990E-4E7425569F10}" type="datetimeFigureOut">
              <a:rPr lang="de-DE" smtClean="0"/>
              <a:t>06.03.23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14635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CH"/>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4" name="Datumsplatzhalter 3"/>
          <p:cNvSpPr>
            <a:spLocks noGrp="1"/>
          </p:cNvSpPr>
          <p:nvPr>
            <p:ph type="dt" sz="half" idx="10"/>
          </p:nvPr>
        </p:nvSpPr>
        <p:spPr/>
        <p:txBody>
          <a:bodyPr/>
          <a:lstStyle/>
          <a:p>
            <a:fld id="{A6B777D5-5F5D-444A-990E-4E7425569F10}" type="datetimeFigureOut">
              <a:rPr lang="de-DE" smtClean="0"/>
              <a:t>06.03.23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1704322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a:t>Mastertitelformat bearbeiten</a:t>
            </a:r>
            <a:endParaRPr lang="de-DE"/>
          </a:p>
        </p:txBody>
      </p:sp>
      <p:sp>
        <p:nvSpPr>
          <p:cNvPr id="3" name="Inhaltsplatzhalter 2"/>
          <p:cNvSpPr>
            <a:spLocks noGrp="1"/>
          </p:cNvSpPr>
          <p:nvPr>
            <p:ph idx="1"/>
          </p:nvPr>
        </p:nvSpPr>
        <p:spPr/>
        <p:txBody>
          <a:body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4" name="Datumsplatzhalter 3"/>
          <p:cNvSpPr>
            <a:spLocks noGrp="1"/>
          </p:cNvSpPr>
          <p:nvPr>
            <p:ph type="dt" sz="half" idx="10"/>
          </p:nvPr>
        </p:nvSpPr>
        <p:spPr/>
        <p:txBody>
          <a:bodyPr/>
          <a:lstStyle/>
          <a:p>
            <a:fld id="{A6B777D5-5F5D-444A-990E-4E7425569F10}" type="datetimeFigureOut">
              <a:rPr lang="de-DE" smtClean="0"/>
              <a:t>06.03.23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2121169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CH"/>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CH"/>
              <a:t>Mastertextformat bearbeiten</a:t>
            </a:r>
          </a:p>
        </p:txBody>
      </p:sp>
      <p:sp>
        <p:nvSpPr>
          <p:cNvPr id="4" name="Datumsplatzhalter 3"/>
          <p:cNvSpPr>
            <a:spLocks noGrp="1"/>
          </p:cNvSpPr>
          <p:nvPr>
            <p:ph type="dt" sz="half" idx="10"/>
          </p:nvPr>
        </p:nvSpPr>
        <p:spPr/>
        <p:txBody>
          <a:bodyPr/>
          <a:lstStyle/>
          <a:p>
            <a:fld id="{A6B777D5-5F5D-444A-990E-4E7425569F10}" type="datetimeFigureOut">
              <a:rPr lang="de-DE" smtClean="0"/>
              <a:t>06.03.23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671583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5" name="Datumsplatzhalter 4"/>
          <p:cNvSpPr>
            <a:spLocks noGrp="1"/>
          </p:cNvSpPr>
          <p:nvPr>
            <p:ph type="dt" sz="half" idx="10"/>
          </p:nvPr>
        </p:nvSpPr>
        <p:spPr/>
        <p:txBody>
          <a:bodyPr/>
          <a:lstStyle/>
          <a:p>
            <a:fld id="{A6B777D5-5F5D-444A-990E-4E7425569F10}" type="datetimeFigureOut">
              <a:rPr lang="de-DE" smtClean="0"/>
              <a:t>06.03.23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4236390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CH"/>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7" name="Datumsplatzhalter 6"/>
          <p:cNvSpPr>
            <a:spLocks noGrp="1"/>
          </p:cNvSpPr>
          <p:nvPr>
            <p:ph type="dt" sz="half" idx="10"/>
          </p:nvPr>
        </p:nvSpPr>
        <p:spPr/>
        <p:txBody>
          <a:bodyPr/>
          <a:lstStyle/>
          <a:p>
            <a:fld id="{A6B777D5-5F5D-444A-990E-4E7425569F10}" type="datetimeFigureOut">
              <a:rPr lang="de-DE" smtClean="0"/>
              <a:t>06.03.23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2816375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a:t>Mastertitelformat bearbeiten</a:t>
            </a:r>
            <a:endParaRPr lang="de-DE"/>
          </a:p>
        </p:txBody>
      </p:sp>
      <p:sp>
        <p:nvSpPr>
          <p:cNvPr id="3" name="Datumsplatzhalter 2"/>
          <p:cNvSpPr>
            <a:spLocks noGrp="1"/>
          </p:cNvSpPr>
          <p:nvPr>
            <p:ph type="dt" sz="half" idx="10"/>
          </p:nvPr>
        </p:nvSpPr>
        <p:spPr/>
        <p:txBody>
          <a:bodyPr/>
          <a:lstStyle/>
          <a:p>
            <a:fld id="{A6B777D5-5F5D-444A-990E-4E7425569F10}" type="datetimeFigureOut">
              <a:rPr lang="de-DE" smtClean="0"/>
              <a:t>06.03.23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468852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6B777D5-5F5D-444A-990E-4E7425569F10}" type="datetimeFigureOut">
              <a:rPr lang="de-DE" smtClean="0"/>
              <a:t>06.03.23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3628325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CH"/>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a:t>Mastertextformat bearbeiten</a:t>
            </a:r>
          </a:p>
        </p:txBody>
      </p:sp>
      <p:sp>
        <p:nvSpPr>
          <p:cNvPr id="5" name="Datumsplatzhalter 4"/>
          <p:cNvSpPr>
            <a:spLocks noGrp="1"/>
          </p:cNvSpPr>
          <p:nvPr>
            <p:ph type="dt" sz="half" idx="10"/>
          </p:nvPr>
        </p:nvSpPr>
        <p:spPr/>
        <p:txBody>
          <a:bodyPr/>
          <a:lstStyle/>
          <a:p>
            <a:fld id="{A6B777D5-5F5D-444A-990E-4E7425569F10}" type="datetimeFigureOut">
              <a:rPr lang="de-DE" smtClean="0"/>
              <a:t>06.03.23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77380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CH"/>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a:t>Mastertextformat bearbeiten</a:t>
            </a:r>
          </a:p>
        </p:txBody>
      </p:sp>
      <p:sp>
        <p:nvSpPr>
          <p:cNvPr id="5" name="Datumsplatzhalter 4"/>
          <p:cNvSpPr>
            <a:spLocks noGrp="1"/>
          </p:cNvSpPr>
          <p:nvPr>
            <p:ph type="dt" sz="half" idx="10"/>
          </p:nvPr>
        </p:nvSpPr>
        <p:spPr/>
        <p:txBody>
          <a:bodyPr/>
          <a:lstStyle/>
          <a:p>
            <a:fld id="{A6B777D5-5F5D-444A-990E-4E7425569F10}" type="datetimeFigureOut">
              <a:rPr lang="de-DE" smtClean="0"/>
              <a:t>06.03.23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1210386-9E10-D745-BA87-21F09B46AAF7}" type="slidenum">
              <a:rPr lang="de-DE" smtClean="0"/>
              <a:t>‹Nr.›</a:t>
            </a:fld>
            <a:endParaRPr lang="de-DE"/>
          </a:p>
        </p:txBody>
      </p:sp>
    </p:spTree>
    <p:extLst>
      <p:ext uri="{BB962C8B-B14F-4D97-AF65-F5344CB8AC3E}">
        <p14:creationId xmlns:p14="http://schemas.microsoft.com/office/powerpoint/2010/main" val="3641793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CH"/>
              <a:t>Mastertitelformat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B777D5-5F5D-444A-990E-4E7425569F10}" type="datetimeFigureOut">
              <a:rPr lang="de-DE" smtClean="0"/>
              <a:t>06.03.23</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210386-9E10-D745-BA87-21F09B46AAF7}" type="slidenum">
              <a:rPr lang="de-DE" smtClean="0"/>
              <a:t>‹Nr.›</a:t>
            </a:fld>
            <a:endParaRPr lang="de-DE"/>
          </a:p>
        </p:txBody>
      </p:sp>
    </p:spTree>
    <p:extLst>
      <p:ext uri="{BB962C8B-B14F-4D97-AF65-F5344CB8AC3E}">
        <p14:creationId xmlns:p14="http://schemas.microsoft.com/office/powerpoint/2010/main" val="132851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emf"/><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emf"/><Relationship Id="rId5" Type="http://schemas.openxmlformats.org/officeDocument/2006/relationships/image" Target="../media/image19.emf"/><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emf"/></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emf"/><Relationship Id="rId5" Type="http://schemas.openxmlformats.org/officeDocument/2006/relationships/image" Target="../media/image24.jpeg"/><Relationship Id="rId4" Type="http://schemas.openxmlformats.org/officeDocument/2006/relationships/image" Target="../media/image23.jpeg"/></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emf"/></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6.png"/><Relationship Id="rId4" Type="http://schemas.openxmlformats.org/officeDocument/2006/relationships/image" Target="../media/image1.emf"/></Relationships>
</file>

<file path=ppt/slides/_rels/slide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4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emf"/></Relationships>
</file>

<file path=ppt/slides/_rels/slide5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5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1.emf"/></Relationships>
</file>

<file path=ppt/slides/_rels/slide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emf"/></Relationships>
</file>

<file path=ppt/slides/_rels/slide57.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image" Target="../media/image39.png"/><Relationship Id="rId7" Type="http://schemas.openxmlformats.org/officeDocument/2006/relationships/image" Target="../media/image43.jp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42.jpg"/><Relationship Id="rId5" Type="http://schemas.openxmlformats.org/officeDocument/2006/relationships/image" Target="../media/image41.gif"/><Relationship Id="rId4" Type="http://schemas.openxmlformats.org/officeDocument/2006/relationships/image" Target="../media/image40.png"/></Relationships>
</file>

<file path=ppt/slides/_rels/slide5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1.emf"/><Relationship Id="rId4" Type="http://schemas.openxmlformats.org/officeDocument/2006/relationships/image" Target="../media/image19.emf"/></Relationships>
</file>

<file path=ppt/slides/_rels/slide6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emf"/></Relationships>
</file>

<file path=ppt/slides/_rels/slide6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emf"/><Relationship Id="rId4" Type="http://schemas.openxmlformats.org/officeDocument/2006/relationships/image" Target="../media/image48.png"/></Relationships>
</file>

<file path=ppt/slides/_rels/slide6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51" name="Text Box 7"/>
          <p:cNvSpPr txBox="1">
            <a:spLocks noChangeArrowheads="1"/>
          </p:cNvSpPr>
          <p:nvPr/>
        </p:nvSpPr>
        <p:spPr bwMode="auto">
          <a:xfrm>
            <a:off x="1447800" y="1759470"/>
            <a:ext cx="6096000" cy="1798638"/>
          </a:xfrm>
          <a:prstGeom prst="rect">
            <a:avLst/>
          </a:prstGeom>
          <a:noFill/>
          <a:ln w="9525">
            <a:noFill/>
            <a:miter lim="800000"/>
            <a:headEnd/>
            <a:tailEnd/>
          </a:ln>
          <a:effectLst/>
        </p:spPr>
        <p:txBody>
          <a:bodyPr>
            <a:spAutoFit/>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pPr algn="ctr" eaLnBrk="1" hangingPunct="1">
              <a:spcBef>
                <a:spcPct val="50000"/>
              </a:spcBef>
              <a:defRPr/>
            </a:pPr>
            <a:endParaRPr lang="de-CH" sz="3200" b="1" dirty="0">
              <a:solidFill>
                <a:schemeClr val="bg1"/>
              </a:solidFill>
            </a:endParaRPr>
          </a:p>
          <a:p>
            <a:pPr algn="ctr" eaLnBrk="1" hangingPunct="1">
              <a:spcBef>
                <a:spcPct val="50000"/>
              </a:spcBef>
              <a:defRPr/>
            </a:pPr>
            <a:r>
              <a:rPr lang="de-CH" sz="3200" b="1" dirty="0">
                <a:solidFill>
                  <a:srgbClr val="800000"/>
                </a:solidFill>
                <a:effectLst>
                  <a:outerShdw blurRad="38100" dist="38100" dir="2700000" algn="tl">
                    <a:srgbClr val="808080"/>
                  </a:outerShdw>
                </a:effectLst>
              </a:rPr>
              <a:t>Das Life Science Learning Center (LSLC)</a:t>
            </a:r>
            <a:endParaRPr lang="en-US" sz="3200" b="1" dirty="0">
              <a:solidFill>
                <a:srgbClr val="800000"/>
              </a:solidFill>
            </a:endParaRPr>
          </a:p>
        </p:txBody>
      </p:sp>
      <p:sp>
        <p:nvSpPr>
          <p:cNvPr id="14339" name="Text Box 8"/>
          <p:cNvSpPr txBox="1">
            <a:spLocks noChangeArrowheads="1"/>
          </p:cNvSpPr>
          <p:nvPr/>
        </p:nvSpPr>
        <p:spPr bwMode="auto">
          <a:xfrm>
            <a:off x="1447800" y="3115195"/>
            <a:ext cx="6096000" cy="131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eaLnBrk="1" hangingPunct="1">
              <a:spcBef>
                <a:spcPct val="50000"/>
              </a:spcBef>
            </a:pPr>
            <a:endParaRPr lang="de-CH" sz="2000" b="1" dirty="0">
              <a:solidFill>
                <a:schemeClr val="bg1"/>
              </a:solidFill>
            </a:endParaRPr>
          </a:p>
          <a:p>
            <a:pPr algn="ctr" eaLnBrk="1" hangingPunct="1">
              <a:spcBef>
                <a:spcPct val="50000"/>
              </a:spcBef>
            </a:pPr>
            <a:endParaRPr lang="de-CH" sz="2000" b="1" dirty="0">
              <a:solidFill>
                <a:schemeClr val="bg1"/>
              </a:solidFill>
            </a:endParaRPr>
          </a:p>
          <a:p>
            <a:pPr algn="ctr" eaLnBrk="1" hangingPunct="1">
              <a:spcBef>
                <a:spcPct val="50000"/>
              </a:spcBef>
            </a:pPr>
            <a:r>
              <a:rPr lang="de-CH" sz="2000" b="1" dirty="0">
                <a:solidFill>
                  <a:srgbClr val="800000"/>
                </a:solidFill>
              </a:rPr>
              <a:t>Forschung zum Anfassen und Ausprobieren !</a:t>
            </a:r>
            <a:endParaRPr lang="en-US" sz="2000" b="1" dirty="0">
              <a:solidFill>
                <a:srgbClr val="800000"/>
              </a:solidFill>
            </a:endParaRPr>
          </a:p>
        </p:txBody>
      </p:sp>
      <p:grpSp>
        <p:nvGrpSpPr>
          <p:cNvPr id="14340" name="Group 9"/>
          <p:cNvGrpSpPr>
            <a:grpSpLocks/>
          </p:cNvGrpSpPr>
          <p:nvPr/>
        </p:nvGrpSpPr>
        <p:grpSpPr bwMode="auto">
          <a:xfrm>
            <a:off x="0" y="0"/>
            <a:ext cx="9144000" cy="765175"/>
            <a:chOff x="0" y="0"/>
            <a:chExt cx="9144000" cy="764704"/>
          </a:xfrm>
        </p:grpSpPr>
        <p:sp>
          <p:nvSpPr>
            <p:cNvPr id="14341"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14343" name="Picture 12"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797340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838196" y="2298457"/>
            <a:ext cx="5420659" cy="700741"/>
          </a:xfrm>
        </p:spPr>
        <p:txBody>
          <a:bodyPr>
            <a:noAutofit/>
          </a:bodyPr>
          <a:lstStyle/>
          <a:p>
            <a:pPr marL="0" indent="0">
              <a:buNone/>
            </a:pPr>
            <a:r>
              <a:rPr lang="de-DE" sz="2000" dirty="0"/>
              <a:t>Frauen mit der BRCA 1/2 Genmutation haben ein 87% Risiko an Brustkrebs zu erkranken</a:t>
            </a:r>
          </a:p>
        </p:txBody>
      </p:sp>
      <p:sp>
        <p:nvSpPr>
          <p:cNvPr id="4" name="Titel 1"/>
          <p:cNvSpPr txBox="1">
            <a:spLocks/>
          </p:cNvSpPr>
          <p:nvPr/>
        </p:nvSpPr>
        <p:spPr>
          <a:xfrm>
            <a:off x="457200" y="363997"/>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de-DE" sz="2800" b="1" dirty="0">
                <a:solidFill>
                  <a:srgbClr val="800000"/>
                </a:solidFill>
              </a:rPr>
              <a:t>Prävention</a:t>
            </a:r>
          </a:p>
        </p:txBody>
      </p:sp>
      <p:pic>
        <p:nvPicPr>
          <p:cNvPr id="5" name="Bild 4"/>
          <p:cNvPicPr>
            <a:picLocks noChangeAspect="1"/>
          </p:cNvPicPr>
          <p:nvPr/>
        </p:nvPicPr>
        <p:blipFill>
          <a:blip r:embed="rId2"/>
          <a:stretch>
            <a:fillRect/>
          </a:stretch>
        </p:blipFill>
        <p:spPr>
          <a:xfrm>
            <a:off x="1838196" y="2999198"/>
            <a:ext cx="5518408" cy="3586965"/>
          </a:xfrm>
          <a:prstGeom prst="rect">
            <a:avLst/>
          </a:prstGeom>
        </p:spPr>
      </p:pic>
      <p:grpSp>
        <p:nvGrpSpPr>
          <p:cNvPr id="6" name="Group 27"/>
          <p:cNvGrpSpPr>
            <a:grpSpLocks/>
          </p:cNvGrpSpPr>
          <p:nvPr/>
        </p:nvGrpSpPr>
        <p:grpSpPr bwMode="auto">
          <a:xfrm>
            <a:off x="0" y="0"/>
            <a:ext cx="9144000" cy="765175"/>
            <a:chOff x="0" y="0"/>
            <a:chExt cx="9144000" cy="764704"/>
          </a:xfrm>
        </p:grpSpPr>
        <p:sp>
          <p:nvSpPr>
            <p:cNvPr id="7"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8"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Inhaltsplatzhalter 2"/>
          <p:cNvSpPr txBox="1">
            <a:spLocks/>
          </p:cNvSpPr>
          <p:nvPr/>
        </p:nvSpPr>
        <p:spPr>
          <a:xfrm>
            <a:off x="74705" y="1156626"/>
            <a:ext cx="8919887" cy="70074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DE" sz="2000" dirty="0">
                <a:solidFill>
                  <a:srgbClr val="800000"/>
                </a:solidFill>
              </a:rPr>
              <a:t>Durch Gentests kann man das Risiko, an bestimmten Krankheiten zu erkranken, besser abschätzen und gegebenenfalls präventive Maßnahmen ergreifen. 12 000 Risikofaktoren für mehr als 900 Krankheiten wurden bereits identifiziert.</a:t>
            </a:r>
          </a:p>
        </p:txBody>
      </p:sp>
    </p:spTree>
    <p:extLst>
      <p:ext uri="{BB962C8B-B14F-4D97-AF65-F5344CB8AC3E}">
        <p14:creationId xmlns:p14="http://schemas.microsoft.com/office/powerpoint/2010/main" val="85350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7"/>
          <p:cNvGrpSpPr>
            <a:grpSpLocks/>
          </p:cNvGrpSpPr>
          <p:nvPr/>
        </p:nvGrpSpPr>
        <p:grpSpPr bwMode="auto">
          <a:xfrm>
            <a:off x="0" y="0"/>
            <a:ext cx="9144000" cy="765175"/>
            <a:chOff x="0" y="0"/>
            <a:chExt cx="9144000" cy="764704"/>
          </a:xfrm>
        </p:grpSpPr>
        <p:sp>
          <p:nvSpPr>
            <p:cNvPr id="6"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7"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8" name="Titel 1"/>
          <p:cNvSpPr txBox="1">
            <a:spLocks/>
          </p:cNvSpPr>
          <p:nvPr/>
        </p:nvSpPr>
        <p:spPr>
          <a:xfrm>
            <a:off x="457200" y="935497"/>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de-DE" sz="2800" b="1" dirty="0">
                <a:solidFill>
                  <a:srgbClr val="800000"/>
                </a:solidFill>
              </a:rPr>
              <a:t>Genanlysen - Problematik</a:t>
            </a:r>
          </a:p>
        </p:txBody>
      </p:sp>
      <p:sp>
        <p:nvSpPr>
          <p:cNvPr id="10" name="Textfeld 9"/>
          <p:cNvSpPr txBox="1"/>
          <p:nvPr/>
        </p:nvSpPr>
        <p:spPr>
          <a:xfrm>
            <a:off x="369890" y="2207157"/>
            <a:ext cx="8470492" cy="3693319"/>
          </a:xfrm>
          <a:prstGeom prst="rect">
            <a:avLst/>
          </a:prstGeom>
          <a:noFill/>
        </p:spPr>
        <p:txBody>
          <a:bodyPr wrap="square" rtlCol="0">
            <a:spAutoFit/>
          </a:bodyPr>
          <a:lstStyle/>
          <a:p>
            <a:pPr marL="285750" indent="-285750">
              <a:buFont typeface="Arial"/>
              <a:buChar char="•"/>
            </a:pPr>
            <a:r>
              <a:rPr lang="de-DE" dirty="0"/>
              <a:t>Funktioniert nur gut wenn die Mutation eines einzelnen Gens eine Krankheit verursacht </a:t>
            </a:r>
          </a:p>
          <a:p>
            <a:pPr marL="285750" indent="-285750">
              <a:buFont typeface="Arial"/>
              <a:buChar char="•"/>
            </a:pPr>
            <a:endParaRPr lang="de-DE" dirty="0"/>
          </a:p>
          <a:p>
            <a:pPr marL="285750" indent="-285750">
              <a:buFont typeface="Arial"/>
              <a:buChar char="•"/>
            </a:pPr>
            <a:r>
              <a:rPr lang="de-DE" dirty="0"/>
              <a:t>Bei </a:t>
            </a:r>
            <a:r>
              <a:rPr lang="de-DE" dirty="0">
                <a:solidFill>
                  <a:srgbClr val="800000"/>
                </a:solidFill>
              </a:rPr>
              <a:t>Herz/Kreislauf-Erkrankungen </a:t>
            </a:r>
            <a:r>
              <a:rPr lang="de-DE" dirty="0"/>
              <a:t>und vielen </a:t>
            </a:r>
            <a:r>
              <a:rPr lang="de-DE" dirty="0">
                <a:solidFill>
                  <a:srgbClr val="800000"/>
                </a:solidFill>
              </a:rPr>
              <a:t>anderen Volksleiden</a:t>
            </a:r>
            <a:r>
              <a:rPr lang="de-DE" dirty="0"/>
              <a:t> sind die Ursachen komplizierter: </a:t>
            </a:r>
            <a:r>
              <a:rPr lang="de-DE" dirty="0">
                <a:solidFill>
                  <a:srgbClr val="800000"/>
                </a:solidFill>
              </a:rPr>
              <a:t>Dutzende genetische Faktoren </a:t>
            </a:r>
            <a:r>
              <a:rPr lang="de-DE" dirty="0"/>
              <a:t>wirken zusammen - und jeder einzelne Faktor leistet nur einen kleinen Beitrag. </a:t>
            </a:r>
          </a:p>
          <a:p>
            <a:pPr marL="285750" indent="-285750">
              <a:buFont typeface="Arial"/>
              <a:buChar char="•"/>
            </a:pPr>
            <a:endParaRPr lang="de-DE" dirty="0"/>
          </a:p>
          <a:p>
            <a:pPr marL="285750" indent="-285750">
              <a:buFont typeface="Arial"/>
              <a:buChar char="•"/>
            </a:pPr>
            <a:r>
              <a:rPr lang="de-DE" dirty="0"/>
              <a:t>Dazu kommt, dass </a:t>
            </a:r>
            <a:r>
              <a:rPr lang="de-DE" dirty="0">
                <a:solidFill>
                  <a:srgbClr val="800000"/>
                </a:solidFill>
              </a:rPr>
              <a:t>Umweltfaktoren</a:t>
            </a:r>
            <a:r>
              <a:rPr lang="de-DE" dirty="0"/>
              <a:t> (Ernährung, Stress, soziales Umfeld, etc.) einen großen, aber kaum zu fassenden Einfluss ausüben.</a:t>
            </a:r>
          </a:p>
          <a:p>
            <a:endParaRPr lang="de-DE" dirty="0"/>
          </a:p>
          <a:p>
            <a:pPr marL="285750" indent="-285750">
              <a:buFont typeface="Arial"/>
              <a:buChar char="•"/>
            </a:pPr>
            <a:r>
              <a:rPr lang="de-DE" dirty="0"/>
              <a:t>Große klinische Assoziationsstudien mit über 10 000 TeilnehmerInnen versuchen diese Zusammenhängen zu finden und untersuchen</a:t>
            </a:r>
            <a:r>
              <a:rPr lang="de-DE" dirty="0">
                <a:solidFill>
                  <a:srgbClr val="800000"/>
                </a:solidFill>
              </a:rPr>
              <a:t> hunderttausende genetische Marker gleichzeitig. </a:t>
            </a:r>
            <a:endParaRPr lang="de-DE" dirty="0"/>
          </a:p>
        </p:txBody>
      </p:sp>
    </p:spTree>
    <p:extLst>
      <p:ext uri="{BB962C8B-B14F-4D97-AF65-F5344CB8AC3E}">
        <p14:creationId xmlns:p14="http://schemas.microsoft.com/office/powerpoint/2010/main" val="912435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87287"/>
            <a:ext cx="8229600" cy="1143000"/>
          </a:xfrm>
        </p:spPr>
        <p:txBody>
          <a:bodyPr>
            <a:normAutofit/>
          </a:bodyPr>
          <a:lstStyle/>
          <a:p>
            <a:r>
              <a:rPr lang="de-DE" sz="2800" b="1" dirty="0">
                <a:solidFill>
                  <a:schemeClr val="accent2">
                    <a:lumMod val="75000"/>
                  </a:schemeClr>
                </a:solidFill>
              </a:rPr>
              <a:t>Was ist Krebs ?</a:t>
            </a:r>
          </a:p>
        </p:txBody>
      </p:sp>
      <p:sp>
        <p:nvSpPr>
          <p:cNvPr id="6" name="Textfeld 5"/>
          <p:cNvSpPr txBox="1"/>
          <p:nvPr/>
        </p:nvSpPr>
        <p:spPr>
          <a:xfrm>
            <a:off x="1128368" y="1420703"/>
            <a:ext cx="7356857" cy="400110"/>
          </a:xfrm>
          <a:prstGeom prst="rect">
            <a:avLst/>
          </a:prstGeom>
          <a:noFill/>
        </p:spPr>
        <p:txBody>
          <a:bodyPr wrap="square" rtlCol="0">
            <a:spAutoFit/>
          </a:bodyPr>
          <a:lstStyle/>
          <a:p>
            <a:pPr algn="just"/>
            <a:r>
              <a:rPr lang="de-DE" sz="2000" dirty="0">
                <a:solidFill>
                  <a:srgbClr val="953735"/>
                </a:solidFill>
              </a:rPr>
              <a:t>Gleiche Symptome, gleiche Diagnose, aber verschiedene Ursachen</a:t>
            </a:r>
          </a:p>
        </p:txBody>
      </p:sp>
      <p:grpSp>
        <p:nvGrpSpPr>
          <p:cNvPr id="27" name="Gruppierung 26"/>
          <p:cNvGrpSpPr/>
          <p:nvPr/>
        </p:nvGrpSpPr>
        <p:grpSpPr>
          <a:xfrm>
            <a:off x="0" y="69301"/>
            <a:ext cx="9184698" cy="693774"/>
            <a:chOff x="0" y="69301"/>
            <a:chExt cx="9184698" cy="693774"/>
          </a:xfrm>
        </p:grpSpPr>
        <p:pic>
          <p:nvPicPr>
            <p:cNvPr id="28"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9" name="Gruppierung 28"/>
            <p:cNvGrpSpPr/>
            <p:nvPr/>
          </p:nvGrpSpPr>
          <p:grpSpPr>
            <a:xfrm>
              <a:off x="6585684" y="383542"/>
              <a:ext cx="2599014" cy="261610"/>
              <a:chOff x="160468" y="834079"/>
              <a:chExt cx="2599014" cy="261610"/>
            </a:xfrm>
          </p:grpSpPr>
          <p:cxnSp>
            <p:nvCxnSpPr>
              <p:cNvPr id="31" name="Gerade Verbindung 30"/>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32" name="Textfeld 31"/>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30" name="Gerade Verbindung 29"/>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
        <p:nvSpPr>
          <p:cNvPr id="34" name="Rectangle 33"/>
          <p:cNvSpPr/>
          <p:nvPr/>
        </p:nvSpPr>
        <p:spPr>
          <a:xfrm>
            <a:off x="3587506" y="1909873"/>
            <a:ext cx="2170485" cy="578115"/>
          </a:xfrm>
          <a:prstGeom prst="rect">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rgbClr val="000000"/>
                </a:solidFill>
              </a:rPr>
              <a:t>DNA Mutation</a:t>
            </a:r>
          </a:p>
        </p:txBody>
      </p:sp>
      <p:sp>
        <p:nvSpPr>
          <p:cNvPr id="35" name="Rectangle 34"/>
          <p:cNvSpPr/>
          <p:nvPr/>
        </p:nvSpPr>
        <p:spPr>
          <a:xfrm>
            <a:off x="3041468" y="3022487"/>
            <a:ext cx="3364131" cy="871909"/>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Genetische</a:t>
            </a:r>
            <a:r>
              <a:rPr lang="en-US" sz="1400" dirty="0">
                <a:solidFill>
                  <a:srgbClr val="000000"/>
                </a:solidFill>
              </a:rPr>
              <a:t> </a:t>
            </a:r>
            <a:r>
              <a:rPr lang="en-US" sz="1400" dirty="0" err="1">
                <a:solidFill>
                  <a:srgbClr val="000000"/>
                </a:solidFill>
              </a:rPr>
              <a:t>Instabilität</a:t>
            </a:r>
            <a:endParaRPr lang="en-US" sz="1400" dirty="0">
              <a:solidFill>
                <a:srgbClr val="000000"/>
              </a:solidFill>
            </a:endParaRPr>
          </a:p>
          <a:p>
            <a:pPr algn="ctr"/>
            <a:r>
              <a:rPr lang="en-US" sz="1400" dirty="0">
                <a:solidFill>
                  <a:srgbClr val="000000"/>
                </a:solidFill>
              </a:rPr>
              <a:t>(i.e. epigenetic change)</a:t>
            </a:r>
          </a:p>
        </p:txBody>
      </p:sp>
      <p:sp>
        <p:nvSpPr>
          <p:cNvPr id="37" name="Rectangle 36"/>
          <p:cNvSpPr/>
          <p:nvPr/>
        </p:nvSpPr>
        <p:spPr>
          <a:xfrm>
            <a:off x="315084" y="4027779"/>
            <a:ext cx="2458254"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Aufrechterhaltung</a:t>
            </a:r>
            <a:r>
              <a:rPr lang="en-US" sz="1400" dirty="0">
                <a:solidFill>
                  <a:srgbClr val="000000"/>
                </a:solidFill>
              </a:rPr>
              <a:t> proliferative </a:t>
            </a:r>
            <a:r>
              <a:rPr lang="en-US" sz="1400" dirty="0" err="1">
                <a:solidFill>
                  <a:srgbClr val="000000"/>
                </a:solidFill>
              </a:rPr>
              <a:t>Wirksamer</a:t>
            </a:r>
            <a:r>
              <a:rPr lang="en-US" sz="1400" dirty="0">
                <a:solidFill>
                  <a:srgbClr val="000000"/>
                </a:solidFill>
              </a:rPr>
              <a:t> </a:t>
            </a:r>
            <a:r>
              <a:rPr lang="en-US" sz="1400" dirty="0" err="1">
                <a:solidFill>
                  <a:srgbClr val="000000"/>
                </a:solidFill>
              </a:rPr>
              <a:t>Signale</a:t>
            </a:r>
            <a:endParaRPr lang="en-US" sz="1400" dirty="0">
              <a:solidFill>
                <a:srgbClr val="000000"/>
              </a:solidFill>
            </a:endParaRPr>
          </a:p>
        </p:txBody>
      </p:sp>
      <p:sp>
        <p:nvSpPr>
          <p:cNvPr id="38" name="Rectangle 37"/>
          <p:cNvSpPr/>
          <p:nvPr/>
        </p:nvSpPr>
        <p:spPr>
          <a:xfrm>
            <a:off x="1440872" y="5826080"/>
            <a:ext cx="3231876"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rgbClr val="000000"/>
                </a:solidFill>
              </a:rPr>
              <a:t>Evasion </a:t>
            </a:r>
            <a:r>
              <a:rPr lang="en-US" sz="1400" dirty="0" err="1">
                <a:solidFill>
                  <a:srgbClr val="000000"/>
                </a:solidFill>
              </a:rPr>
              <a:t>Wachstumshemmender</a:t>
            </a:r>
            <a:r>
              <a:rPr lang="en-US" sz="1400" dirty="0">
                <a:solidFill>
                  <a:srgbClr val="000000"/>
                </a:solidFill>
              </a:rPr>
              <a:t> </a:t>
            </a:r>
            <a:r>
              <a:rPr lang="en-US" sz="1400" dirty="0" err="1">
                <a:solidFill>
                  <a:srgbClr val="000000"/>
                </a:solidFill>
              </a:rPr>
              <a:t>Faktoren</a:t>
            </a:r>
            <a:endParaRPr lang="en-US" sz="1400" dirty="0">
              <a:solidFill>
                <a:srgbClr val="000000"/>
              </a:solidFill>
            </a:endParaRPr>
          </a:p>
        </p:txBody>
      </p:sp>
      <p:sp>
        <p:nvSpPr>
          <p:cNvPr id="39" name="Rectangle 38"/>
          <p:cNvSpPr/>
          <p:nvPr/>
        </p:nvSpPr>
        <p:spPr>
          <a:xfrm>
            <a:off x="221574" y="4793450"/>
            <a:ext cx="2724058" cy="79059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Resistenz</a:t>
            </a:r>
            <a:r>
              <a:rPr lang="en-US" sz="1400" dirty="0">
                <a:solidFill>
                  <a:srgbClr val="000000"/>
                </a:solidFill>
              </a:rPr>
              <a:t> </a:t>
            </a:r>
            <a:r>
              <a:rPr lang="en-US" sz="1400" dirty="0" err="1">
                <a:solidFill>
                  <a:srgbClr val="000000"/>
                </a:solidFill>
              </a:rPr>
              <a:t>gegen</a:t>
            </a:r>
            <a:r>
              <a:rPr lang="en-US" sz="1400" dirty="0">
                <a:solidFill>
                  <a:srgbClr val="000000"/>
                </a:solidFill>
              </a:rPr>
              <a:t> </a:t>
            </a:r>
            <a:r>
              <a:rPr lang="en-US" sz="1400" dirty="0" err="1">
                <a:solidFill>
                  <a:srgbClr val="000000"/>
                </a:solidFill>
              </a:rPr>
              <a:t>Apoptose</a:t>
            </a:r>
            <a:r>
              <a:rPr lang="en-US" sz="1400" dirty="0">
                <a:solidFill>
                  <a:srgbClr val="000000"/>
                </a:solidFill>
              </a:rPr>
              <a:t> (</a:t>
            </a:r>
            <a:r>
              <a:rPr lang="en-US" sz="1400" dirty="0" err="1">
                <a:solidFill>
                  <a:srgbClr val="000000"/>
                </a:solidFill>
              </a:rPr>
              <a:t>programmierter</a:t>
            </a:r>
            <a:r>
              <a:rPr lang="en-US" sz="1400" dirty="0">
                <a:solidFill>
                  <a:srgbClr val="000000"/>
                </a:solidFill>
              </a:rPr>
              <a:t> </a:t>
            </a:r>
            <a:r>
              <a:rPr lang="en-US" sz="1400" dirty="0" err="1">
                <a:solidFill>
                  <a:srgbClr val="000000"/>
                </a:solidFill>
              </a:rPr>
              <a:t>Zelltod</a:t>
            </a:r>
            <a:r>
              <a:rPr lang="en-US" sz="1400" dirty="0">
                <a:solidFill>
                  <a:srgbClr val="000000"/>
                </a:solidFill>
              </a:rPr>
              <a:t>)</a:t>
            </a:r>
          </a:p>
        </p:txBody>
      </p:sp>
      <p:sp>
        <p:nvSpPr>
          <p:cNvPr id="40" name="Rectangle 39"/>
          <p:cNvSpPr/>
          <p:nvPr/>
        </p:nvSpPr>
        <p:spPr>
          <a:xfrm>
            <a:off x="4795659" y="5923920"/>
            <a:ext cx="2616523"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Unbegrenzte</a:t>
            </a:r>
            <a:r>
              <a:rPr lang="en-US" sz="1400" dirty="0">
                <a:solidFill>
                  <a:srgbClr val="000000"/>
                </a:solidFill>
              </a:rPr>
              <a:t> </a:t>
            </a:r>
            <a:r>
              <a:rPr lang="en-US" sz="1400" dirty="0" err="1">
                <a:solidFill>
                  <a:srgbClr val="000000"/>
                </a:solidFill>
              </a:rPr>
              <a:t>Replikation</a:t>
            </a:r>
            <a:r>
              <a:rPr lang="en-US" sz="1400" dirty="0">
                <a:solidFill>
                  <a:srgbClr val="000000"/>
                </a:solidFill>
              </a:rPr>
              <a:t> (“</a:t>
            </a:r>
            <a:r>
              <a:rPr lang="en-US" sz="1400" dirty="0" err="1">
                <a:solidFill>
                  <a:srgbClr val="000000"/>
                </a:solidFill>
              </a:rPr>
              <a:t>Unsterblichkeit</a:t>
            </a:r>
            <a:r>
              <a:rPr lang="en-US" sz="1400" dirty="0">
                <a:solidFill>
                  <a:srgbClr val="000000"/>
                </a:solidFill>
              </a:rPr>
              <a:t>”)</a:t>
            </a:r>
          </a:p>
        </p:txBody>
      </p:sp>
      <p:sp>
        <p:nvSpPr>
          <p:cNvPr id="41" name="Rectangle 40"/>
          <p:cNvSpPr/>
          <p:nvPr/>
        </p:nvSpPr>
        <p:spPr>
          <a:xfrm>
            <a:off x="6658432" y="3738721"/>
            <a:ext cx="2170485"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Umgehen</a:t>
            </a:r>
            <a:r>
              <a:rPr lang="en-US" sz="1400" dirty="0">
                <a:solidFill>
                  <a:srgbClr val="000000"/>
                </a:solidFill>
              </a:rPr>
              <a:t> der </a:t>
            </a:r>
            <a:r>
              <a:rPr lang="en-US" sz="1400" dirty="0" err="1">
                <a:solidFill>
                  <a:srgbClr val="000000"/>
                </a:solidFill>
              </a:rPr>
              <a:t>Immunantwort</a:t>
            </a:r>
            <a:endParaRPr lang="en-US" sz="1400" dirty="0">
              <a:solidFill>
                <a:srgbClr val="000000"/>
              </a:solidFill>
            </a:endParaRPr>
          </a:p>
        </p:txBody>
      </p:sp>
      <p:sp>
        <p:nvSpPr>
          <p:cNvPr id="42" name="Rectangle 41"/>
          <p:cNvSpPr/>
          <p:nvPr/>
        </p:nvSpPr>
        <p:spPr>
          <a:xfrm>
            <a:off x="6674964" y="4408881"/>
            <a:ext cx="2170485" cy="76887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Bildung</a:t>
            </a:r>
            <a:r>
              <a:rPr lang="en-US" sz="1400" dirty="0">
                <a:solidFill>
                  <a:srgbClr val="000000"/>
                </a:solidFill>
              </a:rPr>
              <a:t> </a:t>
            </a:r>
            <a:r>
              <a:rPr lang="en-US" sz="1400" dirty="0" err="1">
                <a:solidFill>
                  <a:srgbClr val="000000"/>
                </a:solidFill>
              </a:rPr>
              <a:t>eigener</a:t>
            </a:r>
            <a:r>
              <a:rPr lang="en-US" sz="1400" dirty="0">
                <a:solidFill>
                  <a:srgbClr val="000000"/>
                </a:solidFill>
              </a:rPr>
              <a:t> </a:t>
            </a:r>
            <a:r>
              <a:rPr lang="en-US" sz="1400" dirty="0" err="1">
                <a:solidFill>
                  <a:srgbClr val="000000"/>
                </a:solidFill>
              </a:rPr>
              <a:t>Blutgefässe</a:t>
            </a:r>
            <a:r>
              <a:rPr lang="en-US" sz="1400" dirty="0">
                <a:solidFill>
                  <a:srgbClr val="000000"/>
                </a:solidFill>
              </a:rPr>
              <a:t> (</a:t>
            </a:r>
            <a:r>
              <a:rPr lang="en-US" sz="1400" i="1" dirty="0">
                <a:solidFill>
                  <a:srgbClr val="000000"/>
                </a:solidFill>
              </a:rPr>
              <a:t>angiogenesis</a:t>
            </a:r>
            <a:r>
              <a:rPr lang="en-US" sz="1400" dirty="0">
                <a:solidFill>
                  <a:srgbClr val="000000"/>
                </a:solidFill>
              </a:rPr>
              <a:t>)</a:t>
            </a:r>
          </a:p>
        </p:txBody>
      </p:sp>
      <p:sp>
        <p:nvSpPr>
          <p:cNvPr id="43" name="Rectangle 42"/>
          <p:cNvSpPr/>
          <p:nvPr/>
        </p:nvSpPr>
        <p:spPr>
          <a:xfrm>
            <a:off x="6131744" y="5283996"/>
            <a:ext cx="2170485"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Invasives</a:t>
            </a:r>
            <a:r>
              <a:rPr lang="en-US" sz="1400" dirty="0">
                <a:solidFill>
                  <a:srgbClr val="000000"/>
                </a:solidFill>
              </a:rPr>
              <a:t> </a:t>
            </a:r>
            <a:r>
              <a:rPr lang="en-US" sz="1400" dirty="0" err="1">
                <a:solidFill>
                  <a:srgbClr val="000000"/>
                </a:solidFill>
              </a:rPr>
              <a:t>Wachstum</a:t>
            </a:r>
            <a:r>
              <a:rPr lang="en-US" sz="1400" dirty="0">
                <a:solidFill>
                  <a:srgbClr val="000000"/>
                </a:solidFill>
              </a:rPr>
              <a:t> und </a:t>
            </a:r>
            <a:r>
              <a:rPr lang="en-US" sz="1400" dirty="0" err="1">
                <a:solidFill>
                  <a:srgbClr val="000000"/>
                </a:solidFill>
              </a:rPr>
              <a:t>Metastase</a:t>
            </a:r>
            <a:endParaRPr lang="en-US" sz="1400" dirty="0">
              <a:solidFill>
                <a:srgbClr val="000000"/>
              </a:solidFill>
            </a:endParaRPr>
          </a:p>
        </p:txBody>
      </p:sp>
      <p:cxnSp>
        <p:nvCxnSpPr>
          <p:cNvPr id="8" name="Straight Arrow Connector 7"/>
          <p:cNvCxnSpPr>
            <a:stCxn id="34" idx="2"/>
          </p:cNvCxnSpPr>
          <p:nvPr/>
        </p:nvCxnSpPr>
        <p:spPr>
          <a:xfrm>
            <a:off x="4672749" y="2487988"/>
            <a:ext cx="0" cy="53449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cxnSpLocks/>
            <a:stCxn id="35" idx="2"/>
            <a:endCxn id="37" idx="3"/>
          </p:cNvCxnSpPr>
          <p:nvPr/>
        </p:nvCxnSpPr>
        <p:spPr>
          <a:xfrm flipH="1">
            <a:off x="2773338" y="3894396"/>
            <a:ext cx="1950196" cy="42244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cxnSpLocks/>
            <a:stCxn id="35" idx="2"/>
            <a:endCxn id="42" idx="1"/>
          </p:cNvCxnSpPr>
          <p:nvPr/>
        </p:nvCxnSpPr>
        <p:spPr>
          <a:xfrm>
            <a:off x="4723534" y="3894396"/>
            <a:ext cx="1951430" cy="89892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cxnSpLocks/>
            <a:stCxn id="35" idx="2"/>
            <a:endCxn id="38" idx="0"/>
          </p:cNvCxnSpPr>
          <p:nvPr/>
        </p:nvCxnSpPr>
        <p:spPr>
          <a:xfrm flipH="1">
            <a:off x="3056810" y="3894396"/>
            <a:ext cx="1666724" cy="193168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stCxn id="35" idx="2"/>
          </p:cNvCxnSpPr>
          <p:nvPr/>
        </p:nvCxnSpPr>
        <p:spPr>
          <a:xfrm>
            <a:off x="4723534" y="3894396"/>
            <a:ext cx="920427" cy="202952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a:stCxn id="35" idx="2"/>
            <a:endCxn id="43" idx="1"/>
          </p:cNvCxnSpPr>
          <p:nvPr/>
        </p:nvCxnSpPr>
        <p:spPr>
          <a:xfrm>
            <a:off x="4723534" y="3894396"/>
            <a:ext cx="1408210" cy="167865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a:cxnSpLocks/>
            <a:stCxn id="35" idx="2"/>
            <a:endCxn id="39" idx="3"/>
          </p:cNvCxnSpPr>
          <p:nvPr/>
        </p:nvCxnSpPr>
        <p:spPr>
          <a:xfrm flipH="1">
            <a:off x="2945632" y="3894396"/>
            <a:ext cx="1777902" cy="129435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a:stCxn id="35" idx="2"/>
            <a:endCxn id="41" idx="1"/>
          </p:cNvCxnSpPr>
          <p:nvPr/>
        </p:nvCxnSpPr>
        <p:spPr>
          <a:xfrm>
            <a:off x="4723534" y="3894396"/>
            <a:ext cx="1934898" cy="13338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5205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txBox="1">
            <a:spLocks/>
          </p:cNvSpPr>
          <p:nvPr/>
        </p:nvSpPr>
        <p:spPr>
          <a:xfrm>
            <a:off x="685800" y="1795358"/>
            <a:ext cx="7772400"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de-DE" sz="3200" dirty="0">
                <a:solidFill>
                  <a:srgbClr val="800000"/>
                </a:solidFill>
              </a:rPr>
              <a:t>Gentests?</a:t>
            </a:r>
          </a:p>
          <a:p>
            <a:r>
              <a:rPr lang="de-DE" sz="3200" dirty="0">
                <a:solidFill>
                  <a:srgbClr val="800000"/>
                </a:solidFill>
              </a:rPr>
              <a:t>Was untersucht man, und wie?</a:t>
            </a:r>
          </a:p>
        </p:txBody>
      </p:sp>
      <p:grpSp>
        <p:nvGrpSpPr>
          <p:cNvPr id="3" name="Group 27"/>
          <p:cNvGrpSpPr>
            <a:grpSpLocks/>
          </p:cNvGrpSpPr>
          <p:nvPr/>
        </p:nvGrpSpPr>
        <p:grpSpPr bwMode="auto">
          <a:xfrm>
            <a:off x="0" y="0"/>
            <a:ext cx="9144000" cy="765175"/>
            <a:chOff x="0" y="0"/>
            <a:chExt cx="9144000" cy="764704"/>
          </a:xfrm>
        </p:grpSpPr>
        <p:sp>
          <p:nvSpPr>
            <p:cNvPr id="4"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6" name="Picture 30" descr="uzh_eth_logo_d_po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394713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ung 2"/>
          <p:cNvGrpSpPr/>
          <p:nvPr/>
        </p:nvGrpSpPr>
        <p:grpSpPr>
          <a:xfrm>
            <a:off x="111177" y="1821261"/>
            <a:ext cx="9148570" cy="5119023"/>
            <a:chOff x="0" y="1225278"/>
            <a:chExt cx="9520762" cy="5618170"/>
          </a:xfrm>
        </p:grpSpPr>
        <p:pic>
          <p:nvPicPr>
            <p:cNvPr id="36865" name="Picture 5" descr="dn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2090" y="1225278"/>
              <a:ext cx="2954034" cy="52699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66" name="Rectangle 6"/>
            <p:cNvSpPr>
              <a:spLocks noChangeArrowheads="1"/>
            </p:cNvSpPr>
            <p:nvPr/>
          </p:nvSpPr>
          <p:spPr bwMode="auto">
            <a:xfrm>
              <a:off x="0" y="3673475"/>
              <a:ext cx="1030288" cy="792163"/>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r>
                <a:rPr lang="en-US" sz="1200" b="1" dirty="0">
                  <a:solidFill>
                    <a:srgbClr val="000090"/>
                  </a:solidFill>
                  <a:latin typeface="Arial" charset="0"/>
                  <a:cs typeface="Arial" charset="0"/>
                </a:rPr>
                <a:t>Zucker Phosphat Rückgrat</a:t>
              </a:r>
            </a:p>
          </p:txBody>
        </p:sp>
        <p:sp>
          <p:nvSpPr>
            <p:cNvPr id="36867" name="Rectangle 7"/>
            <p:cNvSpPr>
              <a:spLocks noChangeArrowheads="1"/>
            </p:cNvSpPr>
            <p:nvPr/>
          </p:nvSpPr>
          <p:spPr bwMode="auto">
            <a:xfrm>
              <a:off x="34926" y="2589213"/>
              <a:ext cx="865186" cy="360362"/>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r>
                <a:rPr lang="en-US" sz="1200" b="1" dirty="0">
                  <a:solidFill>
                    <a:srgbClr val="008000"/>
                  </a:solidFill>
                  <a:latin typeface="Arial" charset="0"/>
                  <a:cs typeface="Arial" charset="0"/>
                </a:rPr>
                <a:t>Guanin</a:t>
              </a:r>
            </a:p>
          </p:txBody>
        </p:sp>
        <p:sp>
          <p:nvSpPr>
            <p:cNvPr id="36868" name="Rectangle 8"/>
            <p:cNvSpPr>
              <a:spLocks noChangeArrowheads="1"/>
            </p:cNvSpPr>
            <p:nvPr/>
          </p:nvSpPr>
          <p:spPr bwMode="auto">
            <a:xfrm>
              <a:off x="179388" y="3165475"/>
              <a:ext cx="863600" cy="360363"/>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r>
                <a:rPr lang="en-US" sz="1200" b="1" dirty="0">
                  <a:solidFill>
                    <a:srgbClr val="FF0000"/>
                  </a:solidFill>
                  <a:latin typeface="Arial" charset="0"/>
                  <a:cs typeface="Arial" charset="0"/>
                </a:rPr>
                <a:t>Thymin</a:t>
              </a:r>
            </a:p>
          </p:txBody>
        </p:sp>
        <p:sp>
          <p:nvSpPr>
            <p:cNvPr id="36869" name="Rectangle 9"/>
            <p:cNvSpPr>
              <a:spLocks noChangeArrowheads="1"/>
            </p:cNvSpPr>
            <p:nvPr/>
          </p:nvSpPr>
          <p:spPr bwMode="auto">
            <a:xfrm>
              <a:off x="2606581" y="2609850"/>
              <a:ext cx="936625" cy="36036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r>
                <a:rPr lang="en-US" sz="1200" b="1" dirty="0">
                  <a:solidFill>
                    <a:srgbClr val="FF6600"/>
                  </a:solidFill>
                  <a:latin typeface="Arial" charset="0"/>
                  <a:cs typeface="Arial" charset="0"/>
                </a:rPr>
                <a:t>Cytosin</a:t>
              </a:r>
            </a:p>
          </p:txBody>
        </p:sp>
        <p:sp>
          <p:nvSpPr>
            <p:cNvPr id="36870" name="Rectangle 10"/>
            <p:cNvSpPr>
              <a:spLocks noChangeArrowheads="1"/>
            </p:cNvSpPr>
            <p:nvPr/>
          </p:nvSpPr>
          <p:spPr bwMode="auto">
            <a:xfrm>
              <a:off x="2751043" y="3165475"/>
              <a:ext cx="792163" cy="360362"/>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r>
                <a:rPr lang="en-US" sz="1200" b="1" dirty="0">
                  <a:solidFill>
                    <a:srgbClr val="FFFF00"/>
                  </a:solidFill>
                  <a:latin typeface="Arial" charset="0"/>
                  <a:cs typeface="Arial" charset="0"/>
                </a:rPr>
                <a:t>Adenin</a:t>
              </a:r>
            </a:p>
          </p:txBody>
        </p:sp>
        <p:sp>
          <p:nvSpPr>
            <p:cNvPr id="36871" name="Rectangle 11"/>
            <p:cNvSpPr>
              <a:spLocks noChangeArrowheads="1"/>
            </p:cNvSpPr>
            <p:nvPr/>
          </p:nvSpPr>
          <p:spPr bwMode="auto">
            <a:xfrm>
              <a:off x="2751044" y="1581151"/>
              <a:ext cx="719137" cy="36036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r>
                <a:rPr lang="en-US" sz="1200" b="1" dirty="0">
                  <a:latin typeface="Arial" charset="0"/>
                  <a:cs typeface="Arial" charset="0"/>
                </a:rPr>
                <a:t>Basen</a:t>
              </a:r>
            </a:p>
          </p:txBody>
        </p:sp>
        <p:cxnSp>
          <p:nvCxnSpPr>
            <p:cNvPr id="36872" name="Straight Connector 12"/>
            <p:cNvCxnSpPr>
              <a:cxnSpLocks noChangeShapeType="1"/>
            </p:cNvCxnSpPr>
            <p:nvPr/>
          </p:nvCxnSpPr>
          <p:spPr bwMode="auto">
            <a:xfrm flipV="1">
              <a:off x="825500" y="3957638"/>
              <a:ext cx="506413" cy="0"/>
            </a:xfrm>
            <a:prstGeom prst="line">
              <a:avLst/>
            </a:prstGeom>
            <a:noFill/>
            <a:ln w="25400">
              <a:solidFill>
                <a:srgbClr val="000090"/>
              </a:solidFill>
              <a:round/>
              <a:headEnd/>
              <a:tailEnd/>
            </a:ln>
            <a:extLst>
              <a:ext uri="{909E8E84-426E-40dd-AFC4-6F175D3DCCD1}">
                <a14:hiddenFill xmlns:a14="http://schemas.microsoft.com/office/drawing/2010/main" xmlns="">
                  <a:noFill/>
                </a14:hiddenFill>
              </a:ext>
            </a:extLst>
          </p:spPr>
        </p:cxnSp>
        <p:sp>
          <p:nvSpPr>
            <p:cNvPr id="36873" name="Rectangle 14"/>
            <p:cNvSpPr>
              <a:spLocks noChangeArrowheads="1"/>
            </p:cNvSpPr>
            <p:nvPr/>
          </p:nvSpPr>
          <p:spPr bwMode="auto">
            <a:xfrm>
              <a:off x="34925" y="5947625"/>
              <a:ext cx="971551" cy="358775"/>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r>
                <a:rPr lang="en-US" sz="1200" b="1" dirty="0">
                  <a:latin typeface="Arial" charset="0"/>
                  <a:cs typeface="Arial" charset="0"/>
                </a:rPr>
                <a:t>Nukleotid</a:t>
              </a:r>
            </a:p>
          </p:txBody>
        </p:sp>
        <p:sp>
          <p:nvSpPr>
            <p:cNvPr id="36874" name="Rectangle 16"/>
            <p:cNvSpPr>
              <a:spLocks noChangeArrowheads="1"/>
            </p:cNvSpPr>
            <p:nvPr/>
          </p:nvSpPr>
          <p:spPr bwMode="auto">
            <a:xfrm>
              <a:off x="932859" y="5927645"/>
              <a:ext cx="720725" cy="431800"/>
            </a:xfrm>
            <a:prstGeom prst="rect">
              <a:avLst/>
            </a:prstGeom>
            <a:noFill/>
            <a:ln w="1905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de-DE" dirty="0"/>
            </a:p>
          </p:txBody>
        </p:sp>
        <p:cxnSp>
          <p:nvCxnSpPr>
            <p:cNvPr id="36875" name="Straight Connector 17"/>
            <p:cNvCxnSpPr>
              <a:cxnSpLocks noChangeShapeType="1"/>
            </p:cNvCxnSpPr>
            <p:nvPr/>
          </p:nvCxnSpPr>
          <p:spPr bwMode="auto">
            <a:xfrm>
              <a:off x="827088" y="6115899"/>
              <a:ext cx="144462" cy="0"/>
            </a:xfrm>
            <a:prstGeom prst="line">
              <a:avLst/>
            </a:prstGeom>
            <a:noFill/>
            <a:ln w="25400">
              <a:solidFill>
                <a:srgbClr val="FF0000"/>
              </a:solidFill>
              <a:round/>
              <a:headEnd/>
              <a:tailEnd/>
            </a:ln>
            <a:extLst>
              <a:ext uri="{909E8E84-426E-40dd-AFC4-6F175D3DCCD1}">
                <a14:hiddenFill xmlns:a14="http://schemas.microsoft.com/office/drawing/2010/main" xmlns="">
                  <a:noFill/>
                </a14:hiddenFill>
              </a:ext>
            </a:extLst>
          </p:spPr>
        </p:cxnSp>
        <p:grpSp>
          <p:nvGrpSpPr>
            <p:cNvPr id="36876" name="Group 32"/>
            <p:cNvGrpSpPr>
              <a:grpSpLocks/>
            </p:cNvGrpSpPr>
            <p:nvPr/>
          </p:nvGrpSpPr>
          <p:grpSpPr bwMode="auto">
            <a:xfrm>
              <a:off x="4140200" y="2046510"/>
              <a:ext cx="5380562" cy="2533404"/>
              <a:chOff x="4248472" y="2276872"/>
              <a:chExt cx="5380347" cy="2533928"/>
            </a:xfrm>
          </p:grpSpPr>
          <p:grpSp>
            <p:nvGrpSpPr>
              <p:cNvPr id="36882" name="Group 23"/>
              <p:cNvGrpSpPr>
                <a:grpSpLocks/>
              </p:cNvGrpSpPr>
              <p:nvPr/>
            </p:nvGrpSpPr>
            <p:grpSpPr bwMode="auto">
              <a:xfrm>
                <a:off x="4248472" y="2276872"/>
                <a:ext cx="4068606" cy="2533928"/>
                <a:chOff x="3995936" y="1340768"/>
                <a:chExt cx="4068606" cy="2303571"/>
              </a:xfrm>
            </p:grpSpPr>
            <p:sp>
              <p:nvSpPr>
                <p:cNvPr id="21" name="TextBox 20"/>
                <p:cNvSpPr txBox="1"/>
                <p:nvPr/>
              </p:nvSpPr>
              <p:spPr>
                <a:xfrm>
                  <a:off x="3995936" y="1340768"/>
                  <a:ext cx="4068606" cy="2303571"/>
                </a:xfrm>
                <a:prstGeom prst="rect">
                  <a:avLst/>
                </a:prstGeom>
                <a:noFill/>
              </p:spPr>
              <p:txBody>
                <a:bodyPr>
                  <a:spAutoFit/>
                </a:bodyPr>
                <a:lstStyle/>
                <a:p>
                  <a:pPr>
                    <a:defRPr/>
                  </a:pPr>
                  <a:endParaRPr lang="en-US" sz="1800" b="1" dirty="0">
                    <a:cs typeface="Arial"/>
                  </a:endParaRPr>
                </a:p>
                <a:p>
                  <a:pPr marL="342900" indent="-342900">
                    <a:buFontTx/>
                    <a:buAutoNum type="arabicPeriod"/>
                    <a:defRPr/>
                  </a:pPr>
                  <a:r>
                    <a:rPr lang="en-US" sz="1800" dirty="0">
                      <a:cs typeface="Arial"/>
                    </a:rPr>
                    <a:t>Zucker</a:t>
                  </a:r>
                </a:p>
                <a:p>
                  <a:pPr>
                    <a:defRPr/>
                  </a:pPr>
                  <a:endParaRPr lang="en-US" sz="1800" dirty="0">
                    <a:cs typeface="Arial"/>
                  </a:endParaRPr>
                </a:p>
                <a:p>
                  <a:pPr marL="342900" indent="-342900">
                    <a:buFontTx/>
                    <a:buAutoNum type="arabicPeriod"/>
                    <a:defRPr/>
                  </a:pPr>
                  <a:r>
                    <a:rPr lang="en-US" sz="1800" dirty="0">
                      <a:cs typeface="Arial"/>
                    </a:rPr>
                    <a:t>Phosphat </a:t>
                  </a:r>
                </a:p>
                <a:p>
                  <a:pPr>
                    <a:defRPr/>
                  </a:pPr>
                  <a:endParaRPr lang="en-US" sz="1800" dirty="0">
                    <a:cs typeface="Arial"/>
                  </a:endParaRPr>
                </a:p>
                <a:p>
                  <a:pPr marL="342900" indent="-342900">
                    <a:buFontTx/>
                    <a:buAutoNum type="arabicPeriod"/>
                    <a:defRPr/>
                  </a:pPr>
                  <a:r>
                    <a:rPr lang="en-US" sz="1800" dirty="0">
                      <a:cs typeface="Arial"/>
                    </a:rPr>
                    <a:t>Vier Basen:  Adenin-Thymin</a:t>
                  </a:r>
                </a:p>
                <a:p>
                  <a:pPr>
                    <a:defRPr/>
                  </a:pPr>
                  <a:r>
                    <a:rPr lang="en-US" sz="1800" dirty="0">
                      <a:cs typeface="Arial"/>
                    </a:rPr>
                    <a:t>	           	    Cytosin-Guanin </a:t>
                  </a:r>
                </a:p>
                <a:p>
                  <a:pPr>
                    <a:defRPr/>
                  </a:pPr>
                  <a:endParaRPr lang="en-US" dirty="0">
                    <a:cs typeface="Arial"/>
                  </a:endParaRPr>
                </a:p>
              </p:txBody>
            </p:sp>
            <p:sp>
              <p:nvSpPr>
                <p:cNvPr id="36887" name="TextBox 22"/>
                <p:cNvSpPr txBox="1">
                  <a:spLocks noChangeArrowheads="1"/>
                </p:cNvSpPr>
                <p:nvPr/>
              </p:nvSpPr>
              <p:spPr bwMode="auto">
                <a:xfrm>
                  <a:off x="6012160" y="2195572"/>
                  <a:ext cx="144016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a:latin typeface="+mn-lt"/>
                      <a:cs typeface="Arial" charset="0"/>
                    </a:rPr>
                    <a:t>Rückgrat</a:t>
                  </a:r>
                </a:p>
              </p:txBody>
            </p:sp>
          </p:grpSp>
          <p:sp>
            <p:nvSpPr>
              <p:cNvPr id="36883" name="Right Brace 21"/>
              <p:cNvSpPr>
                <a:spLocks/>
              </p:cNvSpPr>
              <p:nvPr/>
            </p:nvSpPr>
            <p:spPr bwMode="auto">
              <a:xfrm>
                <a:off x="5832648" y="3020727"/>
                <a:ext cx="288032" cy="864096"/>
              </a:xfrm>
              <a:prstGeom prst="rightBrace">
                <a:avLst>
                  <a:gd name="adj1" fmla="val 8333"/>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de-DE" dirty="0"/>
              </a:p>
            </p:txBody>
          </p:sp>
          <p:sp>
            <p:nvSpPr>
              <p:cNvPr id="36884" name="Right Brace 24"/>
              <p:cNvSpPr>
                <a:spLocks/>
              </p:cNvSpPr>
              <p:nvPr/>
            </p:nvSpPr>
            <p:spPr bwMode="auto">
              <a:xfrm>
                <a:off x="7865131" y="4140161"/>
                <a:ext cx="288032" cy="633670"/>
              </a:xfrm>
              <a:prstGeom prst="rightBrace">
                <a:avLst>
                  <a:gd name="adj1" fmla="val 8331"/>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de-DE" dirty="0"/>
              </a:p>
            </p:txBody>
          </p:sp>
          <p:sp>
            <p:nvSpPr>
              <p:cNvPr id="36885" name="TextBox 25"/>
              <p:cNvSpPr txBox="1">
                <a:spLocks noChangeArrowheads="1"/>
              </p:cNvSpPr>
              <p:nvPr/>
            </p:nvSpPr>
            <p:spPr bwMode="auto">
              <a:xfrm>
                <a:off x="8188659" y="4226085"/>
                <a:ext cx="1440160" cy="4054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800" dirty="0">
                    <a:latin typeface="+mn-lt"/>
                    <a:cs typeface="Arial" charset="0"/>
                  </a:rPr>
                  <a:t>Sprossen</a:t>
                </a:r>
              </a:p>
            </p:txBody>
          </p:sp>
        </p:grpSp>
        <p:sp>
          <p:nvSpPr>
            <p:cNvPr id="36877" name="Text Box 22"/>
            <p:cNvSpPr txBox="1">
              <a:spLocks noChangeArrowheads="1"/>
            </p:cNvSpPr>
            <p:nvPr/>
          </p:nvSpPr>
          <p:spPr bwMode="auto">
            <a:xfrm>
              <a:off x="4140200" y="1486639"/>
              <a:ext cx="2952750" cy="4391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dirty="0">
                  <a:solidFill>
                    <a:srgbClr val="800000"/>
                  </a:solidFill>
                  <a:latin typeface="+mn-lt"/>
                  <a:cs typeface="Arial" charset="0"/>
                </a:rPr>
                <a:t>Aufbau der DNA</a:t>
              </a:r>
            </a:p>
          </p:txBody>
        </p:sp>
        <p:sp>
          <p:nvSpPr>
            <p:cNvPr id="2" name="Textfeld 1"/>
            <p:cNvSpPr txBox="1"/>
            <p:nvPr/>
          </p:nvSpPr>
          <p:spPr>
            <a:xfrm>
              <a:off x="3047098" y="4614052"/>
              <a:ext cx="6009979" cy="2229396"/>
            </a:xfrm>
            <a:prstGeom prst="rect">
              <a:avLst/>
            </a:prstGeom>
            <a:noFill/>
          </p:spPr>
          <p:txBody>
            <a:bodyPr wrap="square" rtlCol="0">
              <a:spAutoFit/>
            </a:bodyPr>
            <a:lstStyle/>
            <a:p>
              <a:r>
                <a:rPr lang="de-DE" b="1" dirty="0">
                  <a:solidFill>
                    <a:srgbClr val="FF0000"/>
                  </a:solidFill>
                </a:rPr>
                <a:t>Die genetische Information ist in der Abfolge der Basen enthalten, welche den genetischen Bauplan des Körpers darstellt. </a:t>
              </a:r>
            </a:p>
            <a:p>
              <a:endParaRPr lang="de-DE" b="1" dirty="0">
                <a:solidFill>
                  <a:srgbClr val="FF0000"/>
                </a:solidFill>
              </a:endParaRPr>
            </a:p>
            <a:p>
              <a:r>
                <a:rPr lang="de-DE" b="1" dirty="0">
                  <a:solidFill>
                    <a:srgbClr val="FF0000"/>
                  </a:solidFill>
                </a:rPr>
                <a:t>Manchmal können kleinste Fehler im Bauplan – sog. Mutationen – zu Krankheiten führen.</a:t>
              </a:r>
            </a:p>
            <a:p>
              <a:endParaRPr lang="de-DE" b="1" dirty="0">
                <a:solidFill>
                  <a:srgbClr val="FF0000"/>
                </a:solidFill>
              </a:endParaRPr>
            </a:p>
          </p:txBody>
        </p:sp>
      </p:grpSp>
      <p:grpSp>
        <p:nvGrpSpPr>
          <p:cNvPr id="22" name="Group 27"/>
          <p:cNvGrpSpPr>
            <a:grpSpLocks/>
          </p:cNvGrpSpPr>
          <p:nvPr/>
        </p:nvGrpSpPr>
        <p:grpSpPr bwMode="auto">
          <a:xfrm>
            <a:off x="0" y="0"/>
            <a:ext cx="9144000" cy="765175"/>
            <a:chOff x="0" y="0"/>
            <a:chExt cx="9144000" cy="764704"/>
          </a:xfrm>
        </p:grpSpPr>
        <p:sp>
          <p:nvSpPr>
            <p:cNvPr id="23"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24"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6" name="Titel 1"/>
          <p:cNvSpPr txBox="1">
            <a:spLocks/>
          </p:cNvSpPr>
          <p:nvPr/>
        </p:nvSpPr>
        <p:spPr>
          <a:xfrm>
            <a:off x="646902" y="499605"/>
            <a:ext cx="7772400"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de-DE" sz="2800" b="1" dirty="0">
                <a:solidFill>
                  <a:srgbClr val="800000"/>
                </a:solidFill>
              </a:rPr>
              <a:t>Gentests?</a:t>
            </a:r>
          </a:p>
          <a:p>
            <a:r>
              <a:rPr lang="de-DE" sz="2400" dirty="0">
                <a:solidFill>
                  <a:srgbClr val="800000"/>
                </a:solidFill>
              </a:rPr>
              <a:t>Was untersucht man, und wie?</a:t>
            </a:r>
          </a:p>
        </p:txBody>
      </p:sp>
    </p:spTree>
    <p:extLst>
      <p:ext uri="{BB962C8B-B14F-4D97-AF65-F5344CB8AC3E}">
        <p14:creationId xmlns:p14="http://schemas.microsoft.com/office/powerpoint/2010/main" val="23750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txBox="1">
            <a:spLocks/>
          </p:cNvSpPr>
          <p:nvPr/>
        </p:nvSpPr>
        <p:spPr>
          <a:xfrm>
            <a:off x="685800" y="1364621"/>
            <a:ext cx="7772400" cy="14700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de-DE" sz="2800" dirty="0">
                <a:solidFill>
                  <a:srgbClr val="800000"/>
                </a:solidFill>
              </a:rPr>
              <a:t>Gentests?</a:t>
            </a:r>
          </a:p>
          <a:p>
            <a:r>
              <a:rPr lang="de-DE" sz="2400" dirty="0">
                <a:solidFill>
                  <a:srgbClr val="800000"/>
                </a:solidFill>
              </a:rPr>
              <a:t>Wie kann man Mutationen ausfindig machen?</a:t>
            </a:r>
          </a:p>
        </p:txBody>
      </p:sp>
      <p:grpSp>
        <p:nvGrpSpPr>
          <p:cNvPr id="3" name="Group 27"/>
          <p:cNvGrpSpPr>
            <a:grpSpLocks/>
          </p:cNvGrpSpPr>
          <p:nvPr/>
        </p:nvGrpSpPr>
        <p:grpSpPr bwMode="auto">
          <a:xfrm>
            <a:off x="0" y="0"/>
            <a:ext cx="9144000" cy="765175"/>
            <a:chOff x="0" y="0"/>
            <a:chExt cx="9144000" cy="764704"/>
          </a:xfrm>
        </p:grpSpPr>
        <p:sp>
          <p:nvSpPr>
            <p:cNvPr id="4"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6" name="Picture 30" descr="uzh_eth_logo_d_po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 name="Oval 1"/>
          <p:cNvSpPr/>
          <p:nvPr/>
        </p:nvSpPr>
        <p:spPr>
          <a:xfrm>
            <a:off x="1393266" y="3624723"/>
            <a:ext cx="2367299" cy="1171254"/>
          </a:xfrm>
          <a:prstGeom prst="ellipse">
            <a:avLst/>
          </a:prstGeom>
          <a:solidFill>
            <a:srgbClr val="8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b="1" dirty="0"/>
              <a:t>DNA Sequenzierung</a:t>
            </a:r>
          </a:p>
        </p:txBody>
      </p:sp>
      <p:sp>
        <p:nvSpPr>
          <p:cNvPr id="7" name="Oval 6"/>
          <p:cNvSpPr/>
          <p:nvPr/>
        </p:nvSpPr>
        <p:spPr>
          <a:xfrm>
            <a:off x="5170580" y="3624723"/>
            <a:ext cx="2367299" cy="1171254"/>
          </a:xfrm>
          <a:prstGeom prst="ellipse">
            <a:avLst/>
          </a:prstGeom>
          <a:solidFill>
            <a:srgbClr val="8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t>RFLP</a:t>
            </a:r>
          </a:p>
          <a:p>
            <a:pPr algn="ctr"/>
            <a:r>
              <a:rPr lang="de-DE" dirty="0"/>
              <a:t>Analysen</a:t>
            </a:r>
          </a:p>
        </p:txBody>
      </p:sp>
    </p:spTree>
    <p:extLst>
      <p:ext uri="{BB962C8B-B14F-4D97-AF65-F5344CB8AC3E}">
        <p14:creationId xmlns:p14="http://schemas.microsoft.com/office/powerpoint/2010/main" val="1503971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27580"/>
            <a:ext cx="8229600" cy="1143000"/>
          </a:xfrm>
        </p:spPr>
        <p:txBody>
          <a:bodyPr>
            <a:normAutofit/>
          </a:bodyPr>
          <a:lstStyle/>
          <a:p>
            <a:r>
              <a:rPr lang="de-DE" sz="2400" b="1" dirty="0">
                <a:solidFill>
                  <a:srgbClr val="800000"/>
                </a:solidFill>
              </a:rPr>
              <a:t>1. Diagnostische Gentests mittels DNA Sequenzierung</a:t>
            </a:r>
          </a:p>
        </p:txBody>
      </p:sp>
      <p:pic>
        <p:nvPicPr>
          <p:cNvPr id="6" name="Bild 5"/>
          <p:cNvPicPr>
            <a:picLocks noChangeAspect="1"/>
          </p:cNvPicPr>
          <p:nvPr/>
        </p:nvPicPr>
        <p:blipFill>
          <a:blip r:embed="rId3"/>
          <a:stretch>
            <a:fillRect/>
          </a:stretch>
        </p:blipFill>
        <p:spPr>
          <a:xfrm>
            <a:off x="2170036" y="1189591"/>
            <a:ext cx="4877107" cy="4495295"/>
          </a:xfrm>
          <a:prstGeom prst="rect">
            <a:avLst/>
          </a:prstGeom>
        </p:spPr>
      </p:pic>
      <p:sp>
        <p:nvSpPr>
          <p:cNvPr id="7" name="Rechteck 6"/>
          <p:cNvSpPr/>
          <p:nvPr/>
        </p:nvSpPr>
        <p:spPr>
          <a:xfrm>
            <a:off x="752120" y="5934670"/>
            <a:ext cx="8149919" cy="923330"/>
          </a:xfrm>
          <a:prstGeom prst="rect">
            <a:avLst/>
          </a:prstGeom>
        </p:spPr>
        <p:txBody>
          <a:bodyPr wrap="square">
            <a:spAutoFit/>
          </a:bodyPr>
          <a:lstStyle/>
          <a:p>
            <a:r>
              <a:rPr lang="de-DE" dirty="0"/>
              <a:t>Mutation im  ceramide kinase-like (CERKL) Gen führt zu Erblindung.</a:t>
            </a:r>
          </a:p>
          <a:p>
            <a:r>
              <a:rPr lang="de-DE" dirty="0"/>
              <a:t>Einnahme von Vitamin A und Sauerstofftherapie kann den Verlauf verlangsamen.</a:t>
            </a:r>
          </a:p>
          <a:p>
            <a:r>
              <a:rPr lang="de-DE" dirty="0"/>
              <a:t> </a:t>
            </a:r>
          </a:p>
        </p:txBody>
      </p:sp>
      <p:grpSp>
        <p:nvGrpSpPr>
          <p:cNvPr id="5" name="Group 27"/>
          <p:cNvGrpSpPr>
            <a:grpSpLocks/>
          </p:cNvGrpSpPr>
          <p:nvPr/>
        </p:nvGrpSpPr>
        <p:grpSpPr bwMode="auto">
          <a:xfrm>
            <a:off x="0" y="0"/>
            <a:ext cx="9144000" cy="765175"/>
            <a:chOff x="0" y="0"/>
            <a:chExt cx="9144000" cy="764704"/>
          </a:xfrm>
        </p:grpSpPr>
        <p:sp>
          <p:nvSpPr>
            <p:cNvPr id="8"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9" name="Picture 30" descr="uzh_eth_logo_d_pos.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Textfeld 2"/>
          <p:cNvSpPr txBox="1"/>
          <p:nvPr/>
        </p:nvSpPr>
        <p:spPr>
          <a:xfrm>
            <a:off x="4474111" y="1874544"/>
            <a:ext cx="419209" cy="400110"/>
          </a:xfrm>
          <a:prstGeom prst="rect">
            <a:avLst/>
          </a:prstGeom>
          <a:noFill/>
        </p:spPr>
        <p:txBody>
          <a:bodyPr wrap="square" rtlCol="0">
            <a:spAutoFit/>
          </a:bodyPr>
          <a:lstStyle/>
          <a:p>
            <a:r>
              <a:rPr lang="de-DE" sz="2000" b="1" dirty="0">
                <a:solidFill>
                  <a:srgbClr val="3366FF"/>
                </a:solidFill>
              </a:rPr>
              <a:t>C</a:t>
            </a:r>
          </a:p>
        </p:txBody>
      </p:sp>
      <p:sp>
        <p:nvSpPr>
          <p:cNvPr id="10" name="Textfeld 9"/>
          <p:cNvSpPr txBox="1"/>
          <p:nvPr/>
        </p:nvSpPr>
        <p:spPr>
          <a:xfrm>
            <a:off x="4478556" y="3543410"/>
            <a:ext cx="419209" cy="400110"/>
          </a:xfrm>
          <a:prstGeom prst="rect">
            <a:avLst/>
          </a:prstGeom>
          <a:noFill/>
        </p:spPr>
        <p:txBody>
          <a:bodyPr wrap="square" rtlCol="0">
            <a:spAutoFit/>
          </a:bodyPr>
          <a:lstStyle/>
          <a:p>
            <a:r>
              <a:rPr lang="de-DE" sz="2000" b="1" dirty="0">
                <a:solidFill>
                  <a:srgbClr val="138948"/>
                </a:solidFill>
              </a:rPr>
              <a:t>A</a:t>
            </a:r>
          </a:p>
        </p:txBody>
      </p:sp>
    </p:spTree>
    <p:extLst>
      <p:ext uri="{BB962C8B-B14F-4D97-AF65-F5344CB8AC3E}">
        <p14:creationId xmlns:p14="http://schemas.microsoft.com/office/powerpoint/2010/main" val="7210193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ihandform 12"/>
          <p:cNvSpPr/>
          <p:nvPr/>
        </p:nvSpPr>
        <p:spPr>
          <a:xfrm>
            <a:off x="6638279" y="2265225"/>
            <a:ext cx="2042548" cy="248830"/>
          </a:xfrm>
          <a:custGeom>
            <a:avLst/>
            <a:gdLst>
              <a:gd name="connsiteX0" fmla="*/ 0 w 2042548"/>
              <a:gd name="connsiteY0" fmla="*/ 157172 h 314692"/>
              <a:gd name="connsiteX1" fmla="*/ 301145 w 2042548"/>
              <a:gd name="connsiteY1" fmla="*/ 43 h 314692"/>
              <a:gd name="connsiteX2" fmla="*/ 628476 w 2042548"/>
              <a:gd name="connsiteY2" fmla="*/ 170266 h 314692"/>
              <a:gd name="connsiteX3" fmla="*/ 942715 w 2042548"/>
              <a:gd name="connsiteY3" fmla="*/ 39325 h 314692"/>
              <a:gd name="connsiteX4" fmla="*/ 1256953 w 2042548"/>
              <a:gd name="connsiteY4" fmla="*/ 117890 h 314692"/>
              <a:gd name="connsiteX5" fmla="*/ 1584284 w 2042548"/>
              <a:gd name="connsiteY5" fmla="*/ 39325 h 314692"/>
              <a:gd name="connsiteX6" fmla="*/ 1819962 w 2042548"/>
              <a:gd name="connsiteY6" fmla="*/ 314300 h 314692"/>
              <a:gd name="connsiteX7" fmla="*/ 2042548 w 2042548"/>
              <a:gd name="connsiteY7" fmla="*/ 104796 h 314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2548" h="314692">
                <a:moveTo>
                  <a:pt x="0" y="157172"/>
                </a:moveTo>
                <a:cubicBezTo>
                  <a:pt x="98199" y="77516"/>
                  <a:pt x="196399" y="-2139"/>
                  <a:pt x="301145" y="43"/>
                </a:cubicBezTo>
                <a:cubicBezTo>
                  <a:pt x="405891" y="2225"/>
                  <a:pt x="521548" y="163719"/>
                  <a:pt x="628476" y="170266"/>
                </a:cubicBezTo>
                <a:cubicBezTo>
                  <a:pt x="735404" y="176813"/>
                  <a:pt x="837969" y="48054"/>
                  <a:pt x="942715" y="39325"/>
                </a:cubicBezTo>
                <a:cubicBezTo>
                  <a:pt x="1047461" y="30596"/>
                  <a:pt x="1150025" y="117890"/>
                  <a:pt x="1256953" y="117890"/>
                </a:cubicBezTo>
                <a:cubicBezTo>
                  <a:pt x="1363881" y="117890"/>
                  <a:pt x="1490449" y="6590"/>
                  <a:pt x="1584284" y="39325"/>
                </a:cubicBezTo>
                <a:cubicBezTo>
                  <a:pt x="1678119" y="72060"/>
                  <a:pt x="1743585" y="303388"/>
                  <a:pt x="1819962" y="314300"/>
                </a:cubicBezTo>
                <a:cubicBezTo>
                  <a:pt x="1896339" y="325212"/>
                  <a:pt x="2042548" y="104796"/>
                  <a:pt x="2042548" y="104796"/>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dirty="0"/>
          </a:p>
        </p:txBody>
      </p:sp>
      <p:sp>
        <p:nvSpPr>
          <p:cNvPr id="11" name="Freihandform 10"/>
          <p:cNvSpPr/>
          <p:nvPr/>
        </p:nvSpPr>
        <p:spPr>
          <a:xfrm>
            <a:off x="759407" y="2295158"/>
            <a:ext cx="2114560" cy="201914"/>
          </a:xfrm>
          <a:custGeom>
            <a:avLst/>
            <a:gdLst>
              <a:gd name="connsiteX0" fmla="*/ 0 w 2114560"/>
              <a:gd name="connsiteY0" fmla="*/ 118061 h 183558"/>
              <a:gd name="connsiteX1" fmla="*/ 458264 w 2114560"/>
              <a:gd name="connsiteY1" fmla="*/ 26403 h 183558"/>
              <a:gd name="connsiteX2" fmla="*/ 667756 w 2114560"/>
              <a:gd name="connsiteY2" fmla="*/ 183531 h 183558"/>
              <a:gd name="connsiteX3" fmla="*/ 995088 w 2114560"/>
              <a:gd name="connsiteY3" fmla="*/ 39497 h 183558"/>
              <a:gd name="connsiteX4" fmla="*/ 1335512 w 2114560"/>
              <a:gd name="connsiteY4" fmla="*/ 65685 h 183558"/>
              <a:gd name="connsiteX5" fmla="*/ 1623564 w 2114560"/>
              <a:gd name="connsiteY5" fmla="*/ 215 h 183558"/>
              <a:gd name="connsiteX6" fmla="*/ 1793776 w 2114560"/>
              <a:gd name="connsiteY6" fmla="*/ 91873 h 183558"/>
              <a:gd name="connsiteX7" fmla="*/ 2081827 w 2114560"/>
              <a:gd name="connsiteY7" fmla="*/ 91873 h 183558"/>
              <a:gd name="connsiteX8" fmla="*/ 2108014 w 2114560"/>
              <a:gd name="connsiteY8" fmla="*/ 13309 h 183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4560" h="183558">
                <a:moveTo>
                  <a:pt x="0" y="118061"/>
                </a:moveTo>
                <a:cubicBezTo>
                  <a:pt x="173485" y="66776"/>
                  <a:pt x="346971" y="15491"/>
                  <a:pt x="458264" y="26403"/>
                </a:cubicBezTo>
                <a:cubicBezTo>
                  <a:pt x="569557" y="37315"/>
                  <a:pt x="578285" y="181349"/>
                  <a:pt x="667756" y="183531"/>
                </a:cubicBezTo>
                <a:cubicBezTo>
                  <a:pt x="757227" y="185713"/>
                  <a:pt x="883795" y="59138"/>
                  <a:pt x="995088" y="39497"/>
                </a:cubicBezTo>
                <a:cubicBezTo>
                  <a:pt x="1106381" y="19856"/>
                  <a:pt x="1230766" y="72232"/>
                  <a:pt x="1335512" y="65685"/>
                </a:cubicBezTo>
                <a:cubicBezTo>
                  <a:pt x="1440258" y="59138"/>
                  <a:pt x="1547187" y="-4150"/>
                  <a:pt x="1623564" y="215"/>
                </a:cubicBezTo>
                <a:cubicBezTo>
                  <a:pt x="1699941" y="4580"/>
                  <a:pt x="1717399" y="76597"/>
                  <a:pt x="1793776" y="91873"/>
                </a:cubicBezTo>
                <a:cubicBezTo>
                  <a:pt x="1870153" y="107149"/>
                  <a:pt x="2029454" y="104967"/>
                  <a:pt x="2081827" y="91873"/>
                </a:cubicBezTo>
                <a:cubicBezTo>
                  <a:pt x="2134200" y="78779"/>
                  <a:pt x="2108014" y="13309"/>
                  <a:pt x="2108014" y="13309"/>
                </a:cubicBez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dirty="0"/>
          </a:p>
        </p:txBody>
      </p:sp>
      <p:sp>
        <p:nvSpPr>
          <p:cNvPr id="2" name="Titel 1"/>
          <p:cNvSpPr>
            <a:spLocks noGrp="1"/>
          </p:cNvSpPr>
          <p:nvPr>
            <p:ph type="title"/>
          </p:nvPr>
        </p:nvSpPr>
        <p:spPr>
          <a:xfrm>
            <a:off x="457200" y="623042"/>
            <a:ext cx="8472398" cy="1143000"/>
          </a:xfrm>
        </p:spPr>
        <p:txBody>
          <a:bodyPr>
            <a:normAutofit/>
          </a:bodyPr>
          <a:lstStyle/>
          <a:p>
            <a:r>
              <a:rPr lang="de-DE" sz="2400" b="1" dirty="0">
                <a:solidFill>
                  <a:srgbClr val="800000"/>
                </a:solidFill>
              </a:rPr>
              <a:t>2. Diagnostische Gentests mittels </a:t>
            </a:r>
            <a:br>
              <a:rPr lang="de-DE" sz="2400" b="1" dirty="0">
                <a:solidFill>
                  <a:srgbClr val="800000"/>
                </a:solidFill>
              </a:rPr>
            </a:br>
            <a:r>
              <a:rPr lang="de-DE" sz="2400" b="1" dirty="0">
                <a:solidFill>
                  <a:srgbClr val="FF0000"/>
                </a:solidFill>
              </a:rPr>
              <a:t>R</a:t>
            </a:r>
            <a:r>
              <a:rPr lang="de-DE" sz="2400" dirty="0"/>
              <a:t>estriktions</a:t>
            </a:r>
            <a:r>
              <a:rPr lang="de-DE" sz="2400" b="1" dirty="0">
                <a:solidFill>
                  <a:srgbClr val="FF0000"/>
                </a:solidFill>
              </a:rPr>
              <a:t> F</a:t>
            </a:r>
            <a:r>
              <a:rPr lang="de-DE" sz="2400" dirty="0"/>
              <a:t>ragment </a:t>
            </a:r>
            <a:r>
              <a:rPr lang="de-DE" sz="2400" b="1" dirty="0">
                <a:solidFill>
                  <a:srgbClr val="FF0000"/>
                </a:solidFill>
              </a:rPr>
              <a:t>L</a:t>
            </a:r>
            <a:r>
              <a:rPr lang="de-DE" sz="2400" dirty="0"/>
              <a:t>ängen </a:t>
            </a:r>
            <a:r>
              <a:rPr lang="de-DE" sz="2400" b="1" dirty="0">
                <a:solidFill>
                  <a:srgbClr val="FF0000"/>
                </a:solidFill>
              </a:rPr>
              <a:t>P</a:t>
            </a:r>
            <a:r>
              <a:rPr lang="de-DE" sz="2400" dirty="0"/>
              <a:t>olymorphismus (RFLP )Analyse</a:t>
            </a:r>
          </a:p>
        </p:txBody>
      </p:sp>
      <p:sp>
        <p:nvSpPr>
          <p:cNvPr id="3" name="Rechteck 2"/>
          <p:cNvSpPr/>
          <p:nvPr/>
        </p:nvSpPr>
        <p:spPr>
          <a:xfrm>
            <a:off x="2867422" y="2199798"/>
            <a:ext cx="3783950" cy="366633"/>
          </a:xfrm>
          <a:prstGeom prst="rect">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de-DE" dirty="0"/>
              <a:t>DNA Abschnitt</a:t>
            </a:r>
          </a:p>
        </p:txBody>
      </p:sp>
      <p:sp>
        <p:nvSpPr>
          <p:cNvPr id="14" name="Stern mit 5 Zacken 13"/>
          <p:cNvSpPr/>
          <p:nvPr/>
        </p:nvSpPr>
        <p:spPr>
          <a:xfrm>
            <a:off x="5830335" y="2242782"/>
            <a:ext cx="301144" cy="271273"/>
          </a:xfrm>
          <a:prstGeom prst="star5">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nvGrpSpPr>
          <p:cNvPr id="19" name="Gruppierung 18"/>
          <p:cNvGrpSpPr/>
          <p:nvPr/>
        </p:nvGrpSpPr>
        <p:grpSpPr>
          <a:xfrm>
            <a:off x="5080182" y="1951012"/>
            <a:ext cx="379704" cy="104752"/>
            <a:chOff x="5080182" y="2186704"/>
            <a:chExt cx="379704" cy="104752"/>
          </a:xfrm>
        </p:grpSpPr>
        <p:cxnSp>
          <p:nvCxnSpPr>
            <p:cNvPr id="16" name="Gerade Verbindung 15"/>
            <p:cNvCxnSpPr/>
            <p:nvPr/>
          </p:nvCxnSpPr>
          <p:spPr>
            <a:xfrm>
              <a:off x="5080182" y="2291456"/>
              <a:ext cx="379704"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8" name="Gerade Verbindung 17"/>
            <p:cNvCxnSpPr/>
            <p:nvPr/>
          </p:nvCxnSpPr>
          <p:spPr>
            <a:xfrm flipH="1" flipV="1">
              <a:off x="5315861" y="2186704"/>
              <a:ext cx="117839" cy="9165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0" name="Gruppierung 19"/>
          <p:cNvGrpSpPr/>
          <p:nvPr/>
        </p:nvGrpSpPr>
        <p:grpSpPr>
          <a:xfrm>
            <a:off x="6227671" y="2705738"/>
            <a:ext cx="379704" cy="104752"/>
            <a:chOff x="5080182" y="2186704"/>
            <a:chExt cx="379704" cy="104752"/>
          </a:xfrm>
          <a:scene3d>
            <a:camera prst="orthographicFront">
              <a:rot lat="0" lon="0" rev="10800000"/>
            </a:camera>
            <a:lightRig rig="threePt" dir="t"/>
          </a:scene3d>
        </p:grpSpPr>
        <p:cxnSp>
          <p:nvCxnSpPr>
            <p:cNvPr id="21" name="Gerade Verbindung 20"/>
            <p:cNvCxnSpPr/>
            <p:nvPr/>
          </p:nvCxnSpPr>
          <p:spPr>
            <a:xfrm>
              <a:off x="5080182" y="2291456"/>
              <a:ext cx="379704"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2" name="Gerade Verbindung 21"/>
            <p:cNvCxnSpPr/>
            <p:nvPr/>
          </p:nvCxnSpPr>
          <p:spPr>
            <a:xfrm flipH="1" flipV="1">
              <a:off x="5315861" y="2186704"/>
              <a:ext cx="117839" cy="9165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3" name="Textfeld 22"/>
          <p:cNvSpPr txBox="1"/>
          <p:nvPr/>
        </p:nvSpPr>
        <p:spPr>
          <a:xfrm>
            <a:off x="4818319" y="1662942"/>
            <a:ext cx="995078" cy="307777"/>
          </a:xfrm>
          <a:prstGeom prst="rect">
            <a:avLst/>
          </a:prstGeom>
          <a:noFill/>
        </p:spPr>
        <p:txBody>
          <a:bodyPr wrap="square" rtlCol="0">
            <a:spAutoFit/>
          </a:bodyPr>
          <a:lstStyle/>
          <a:p>
            <a:r>
              <a:rPr lang="de-DE" sz="1400" dirty="0"/>
              <a:t>For Primer</a:t>
            </a:r>
          </a:p>
        </p:txBody>
      </p:sp>
      <p:sp>
        <p:nvSpPr>
          <p:cNvPr id="24" name="Textfeld 23"/>
          <p:cNvSpPr txBox="1"/>
          <p:nvPr/>
        </p:nvSpPr>
        <p:spPr>
          <a:xfrm>
            <a:off x="5944327" y="2845043"/>
            <a:ext cx="995078" cy="307777"/>
          </a:xfrm>
          <a:prstGeom prst="rect">
            <a:avLst/>
          </a:prstGeom>
          <a:noFill/>
        </p:spPr>
        <p:txBody>
          <a:bodyPr wrap="square" rtlCol="0">
            <a:spAutoFit/>
          </a:bodyPr>
          <a:lstStyle/>
          <a:p>
            <a:r>
              <a:rPr lang="de-DE" sz="1400" dirty="0"/>
              <a:t>Rev Primer</a:t>
            </a:r>
          </a:p>
        </p:txBody>
      </p:sp>
      <p:grpSp>
        <p:nvGrpSpPr>
          <p:cNvPr id="4" name="Gruppierung 3"/>
          <p:cNvGrpSpPr/>
          <p:nvPr/>
        </p:nvGrpSpPr>
        <p:grpSpPr>
          <a:xfrm>
            <a:off x="1755971" y="3104171"/>
            <a:ext cx="6123278" cy="748174"/>
            <a:chOff x="1755971" y="3104171"/>
            <a:chExt cx="6123278" cy="748174"/>
          </a:xfrm>
        </p:grpSpPr>
        <p:sp>
          <p:nvSpPr>
            <p:cNvPr id="25" name="Textfeld 24"/>
            <p:cNvSpPr txBox="1"/>
            <p:nvPr/>
          </p:nvSpPr>
          <p:spPr>
            <a:xfrm>
              <a:off x="4359503" y="3104171"/>
              <a:ext cx="822183" cy="369332"/>
            </a:xfrm>
            <a:prstGeom prst="rect">
              <a:avLst/>
            </a:prstGeom>
            <a:noFill/>
            <a:ln>
              <a:noFill/>
            </a:ln>
          </p:spPr>
          <p:txBody>
            <a:bodyPr wrap="square" rtlCol="0">
              <a:spAutoFit/>
            </a:bodyPr>
            <a:lstStyle/>
            <a:p>
              <a:r>
                <a:rPr lang="de-DE" b="1" dirty="0">
                  <a:solidFill>
                    <a:schemeClr val="tx2">
                      <a:lumMod val="75000"/>
                    </a:schemeClr>
                  </a:solidFill>
                </a:rPr>
                <a:t>1. PCR</a:t>
              </a:r>
            </a:p>
          </p:txBody>
        </p:sp>
        <p:cxnSp>
          <p:nvCxnSpPr>
            <p:cNvPr id="27" name="Gerade Verbindung 26"/>
            <p:cNvCxnSpPr/>
            <p:nvPr/>
          </p:nvCxnSpPr>
          <p:spPr>
            <a:xfrm>
              <a:off x="1755971" y="3668723"/>
              <a:ext cx="1415233" cy="10316"/>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Gerade Verbindung 27"/>
            <p:cNvCxnSpPr/>
            <p:nvPr/>
          </p:nvCxnSpPr>
          <p:spPr>
            <a:xfrm>
              <a:off x="1755971" y="3821398"/>
              <a:ext cx="1415233" cy="10316"/>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Gerade Verbindung 28"/>
            <p:cNvCxnSpPr/>
            <p:nvPr/>
          </p:nvCxnSpPr>
          <p:spPr>
            <a:xfrm>
              <a:off x="6464013" y="3683165"/>
              <a:ext cx="1415236" cy="10316"/>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Gerade Verbindung 29"/>
            <p:cNvCxnSpPr/>
            <p:nvPr/>
          </p:nvCxnSpPr>
          <p:spPr>
            <a:xfrm>
              <a:off x="6464013" y="3835840"/>
              <a:ext cx="1415236" cy="10316"/>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sp>
          <p:nvSpPr>
            <p:cNvPr id="31" name="Stern mit 5 Zacken 30"/>
            <p:cNvSpPr/>
            <p:nvPr/>
          </p:nvSpPr>
          <p:spPr>
            <a:xfrm>
              <a:off x="7315235" y="3643014"/>
              <a:ext cx="259190" cy="209331"/>
            </a:xfrm>
            <a:prstGeom prst="star5">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grpSp>
        <p:nvGrpSpPr>
          <p:cNvPr id="7" name="Gruppierung 6"/>
          <p:cNvGrpSpPr/>
          <p:nvPr/>
        </p:nvGrpSpPr>
        <p:grpSpPr>
          <a:xfrm>
            <a:off x="1537368" y="4107137"/>
            <a:ext cx="6357995" cy="842789"/>
            <a:chOff x="1537368" y="4107137"/>
            <a:chExt cx="6357995" cy="842789"/>
          </a:xfrm>
        </p:grpSpPr>
        <p:sp>
          <p:nvSpPr>
            <p:cNvPr id="34" name="Multiplizieren 33"/>
            <p:cNvSpPr/>
            <p:nvPr/>
          </p:nvSpPr>
          <p:spPr>
            <a:xfrm>
              <a:off x="6985013" y="4191975"/>
              <a:ext cx="496380" cy="294560"/>
            </a:xfrm>
            <a:prstGeom prst="mathMultiply">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nvGrpSpPr>
            <p:cNvPr id="5" name="Gruppierung 4"/>
            <p:cNvGrpSpPr/>
            <p:nvPr/>
          </p:nvGrpSpPr>
          <p:grpSpPr>
            <a:xfrm>
              <a:off x="1537368" y="4107137"/>
              <a:ext cx="6357995" cy="842789"/>
              <a:chOff x="1537368" y="4107137"/>
              <a:chExt cx="6357995" cy="842789"/>
            </a:xfrm>
          </p:grpSpPr>
          <p:sp>
            <p:nvSpPr>
              <p:cNvPr id="32" name="Textfeld 31"/>
              <p:cNvSpPr txBox="1"/>
              <p:nvPr/>
            </p:nvSpPr>
            <p:spPr>
              <a:xfrm>
                <a:off x="2766836" y="4107137"/>
                <a:ext cx="4097554" cy="369332"/>
              </a:xfrm>
              <a:prstGeom prst="rect">
                <a:avLst/>
              </a:prstGeom>
              <a:noFill/>
              <a:ln>
                <a:noFill/>
              </a:ln>
            </p:spPr>
            <p:txBody>
              <a:bodyPr wrap="square" rtlCol="0">
                <a:spAutoFit/>
              </a:bodyPr>
              <a:lstStyle/>
              <a:p>
                <a:pPr algn="ctr"/>
                <a:r>
                  <a:rPr lang="de-DE" b="1" dirty="0">
                    <a:solidFill>
                      <a:schemeClr val="tx2">
                        <a:lumMod val="75000"/>
                      </a:schemeClr>
                    </a:solidFill>
                  </a:rPr>
                  <a:t>2. Schneiden mit Restriktionsenzym            </a:t>
                </a:r>
              </a:p>
            </p:txBody>
          </p:sp>
          <p:cxnSp>
            <p:nvCxnSpPr>
              <p:cNvPr id="35" name="Gerade Verbindung 34"/>
              <p:cNvCxnSpPr/>
              <p:nvPr/>
            </p:nvCxnSpPr>
            <p:spPr>
              <a:xfrm>
                <a:off x="6480127" y="4780746"/>
                <a:ext cx="1415236" cy="10316"/>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Gerade Verbindung 35"/>
              <p:cNvCxnSpPr/>
              <p:nvPr/>
            </p:nvCxnSpPr>
            <p:spPr>
              <a:xfrm>
                <a:off x="6480124" y="4933421"/>
                <a:ext cx="1415236" cy="10316"/>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Stern mit 5 Zacken 36"/>
              <p:cNvSpPr/>
              <p:nvPr/>
            </p:nvSpPr>
            <p:spPr>
              <a:xfrm>
                <a:off x="7331343" y="4740595"/>
                <a:ext cx="259190" cy="209331"/>
              </a:xfrm>
              <a:prstGeom prst="star5">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38" name="Pfeil nach unten 37"/>
              <p:cNvSpPr/>
              <p:nvPr/>
            </p:nvSpPr>
            <p:spPr>
              <a:xfrm>
                <a:off x="2296749" y="4118513"/>
                <a:ext cx="287649" cy="460862"/>
              </a:xfrm>
              <a:prstGeom prst="downArrow">
                <a:avLst/>
              </a:prstGeom>
              <a:solidFill>
                <a:srgbClr val="138948"/>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cxnSp>
            <p:nvCxnSpPr>
              <p:cNvPr id="39" name="Gerade Verbindung 38"/>
              <p:cNvCxnSpPr/>
              <p:nvPr/>
            </p:nvCxnSpPr>
            <p:spPr>
              <a:xfrm>
                <a:off x="1537368" y="4732045"/>
                <a:ext cx="828428" cy="10316"/>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0" name="Gerade Verbindung 49"/>
              <p:cNvCxnSpPr/>
              <p:nvPr/>
            </p:nvCxnSpPr>
            <p:spPr>
              <a:xfrm>
                <a:off x="1541974" y="4859962"/>
                <a:ext cx="828428" cy="10316"/>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Gerade Verbindung 50"/>
              <p:cNvCxnSpPr/>
              <p:nvPr/>
            </p:nvCxnSpPr>
            <p:spPr>
              <a:xfrm>
                <a:off x="2756995" y="4880593"/>
                <a:ext cx="411918" cy="0"/>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 name="Gerade Verbindung 52"/>
              <p:cNvCxnSpPr/>
              <p:nvPr/>
            </p:nvCxnSpPr>
            <p:spPr>
              <a:xfrm>
                <a:off x="2756995" y="4750911"/>
                <a:ext cx="411918" cy="0"/>
              </a:xfrm>
              <a:prstGeom prst="line">
                <a:avLst/>
              </a:prstGeom>
              <a:ln w="50800">
                <a:solidFill>
                  <a:schemeClr val="tx1"/>
                </a:solidFill>
              </a:ln>
            </p:spPr>
            <p:style>
              <a:lnRef idx="2">
                <a:schemeClr val="accent1"/>
              </a:lnRef>
              <a:fillRef idx="0">
                <a:schemeClr val="accent1"/>
              </a:fillRef>
              <a:effectRef idx="1">
                <a:schemeClr val="accent1"/>
              </a:effectRef>
              <a:fontRef idx="minor">
                <a:schemeClr val="tx1"/>
              </a:fontRef>
            </p:style>
          </p:cxnSp>
        </p:grpSp>
      </p:grpSp>
      <p:grpSp>
        <p:nvGrpSpPr>
          <p:cNvPr id="6" name="Gruppierung 5"/>
          <p:cNvGrpSpPr/>
          <p:nvPr/>
        </p:nvGrpSpPr>
        <p:grpSpPr>
          <a:xfrm>
            <a:off x="3734601" y="5015813"/>
            <a:ext cx="2493070" cy="1628295"/>
            <a:chOff x="3734601" y="5015813"/>
            <a:chExt cx="2493070" cy="1628295"/>
          </a:xfrm>
        </p:grpSpPr>
        <p:sp>
          <p:nvSpPr>
            <p:cNvPr id="56" name="Textfeld 55"/>
            <p:cNvSpPr txBox="1"/>
            <p:nvPr/>
          </p:nvSpPr>
          <p:spPr>
            <a:xfrm>
              <a:off x="3734601" y="5015813"/>
              <a:ext cx="2493070" cy="369332"/>
            </a:xfrm>
            <a:prstGeom prst="rect">
              <a:avLst/>
            </a:prstGeom>
            <a:noFill/>
            <a:ln>
              <a:noFill/>
            </a:ln>
          </p:spPr>
          <p:txBody>
            <a:bodyPr wrap="square" rtlCol="0">
              <a:spAutoFit/>
            </a:bodyPr>
            <a:lstStyle/>
            <a:p>
              <a:r>
                <a:rPr lang="de-DE" b="1" dirty="0">
                  <a:solidFill>
                    <a:srgbClr val="17375E"/>
                  </a:solidFill>
                </a:rPr>
                <a:t>3. Gelektrophorese</a:t>
              </a:r>
            </a:p>
          </p:txBody>
        </p:sp>
        <p:grpSp>
          <p:nvGrpSpPr>
            <p:cNvPr id="64" name="Gruppierung 63"/>
            <p:cNvGrpSpPr/>
            <p:nvPr/>
          </p:nvGrpSpPr>
          <p:grpSpPr>
            <a:xfrm>
              <a:off x="3943620" y="5628109"/>
              <a:ext cx="1749397" cy="1015999"/>
              <a:chOff x="3943620" y="5708317"/>
              <a:chExt cx="1749397" cy="1015999"/>
            </a:xfrm>
          </p:grpSpPr>
          <p:sp>
            <p:nvSpPr>
              <p:cNvPr id="57" name="Rechteck 56"/>
              <p:cNvSpPr/>
              <p:nvPr/>
            </p:nvSpPr>
            <p:spPr>
              <a:xfrm>
                <a:off x="3943620" y="5708317"/>
                <a:ext cx="1749397" cy="1015999"/>
              </a:xfrm>
              <a:prstGeom prst="rect">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cxnSp>
            <p:nvCxnSpPr>
              <p:cNvPr id="58" name="Gerade Verbindung 57"/>
              <p:cNvCxnSpPr/>
              <p:nvPr/>
            </p:nvCxnSpPr>
            <p:spPr>
              <a:xfrm>
                <a:off x="4225824" y="5865838"/>
                <a:ext cx="411918" cy="0"/>
              </a:xfrm>
              <a:prstGeom prst="line">
                <a:avLst/>
              </a:prstGeom>
              <a:ln w="762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cxnSp>
            <p:nvCxnSpPr>
              <p:cNvPr id="59" name="Gerade Verbindung 58"/>
              <p:cNvCxnSpPr/>
              <p:nvPr/>
            </p:nvCxnSpPr>
            <p:spPr>
              <a:xfrm>
                <a:off x="4981167" y="5865838"/>
                <a:ext cx="411918" cy="0"/>
              </a:xfrm>
              <a:prstGeom prst="line">
                <a:avLst/>
              </a:prstGeom>
              <a:ln w="762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61" name="Rechteck 60"/>
              <p:cNvSpPr/>
              <p:nvPr/>
            </p:nvSpPr>
            <p:spPr>
              <a:xfrm>
                <a:off x="4239192" y="6563882"/>
                <a:ext cx="411918" cy="93579"/>
              </a:xfrm>
              <a:prstGeom prst="rect">
                <a:avLst/>
              </a:prstGeom>
              <a:solidFill>
                <a:schemeClr val="tx1">
                  <a:lumMod val="75000"/>
                  <a:lumOff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62" name="Rechteck 61"/>
              <p:cNvSpPr/>
              <p:nvPr/>
            </p:nvSpPr>
            <p:spPr>
              <a:xfrm>
                <a:off x="4244544" y="6328610"/>
                <a:ext cx="411918" cy="93579"/>
              </a:xfrm>
              <a:prstGeom prst="rect">
                <a:avLst/>
              </a:prstGeom>
              <a:solidFill>
                <a:schemeClr val="tx1">
                  <a:lumMod val="75000"/>
                  <a:lumOff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63" name="Rechteck 62"/>
              <p:cNvSpPr/>
              <p:nvPr/>
            </p:nvSpPr>
            <p:spPr>
              <a:xfrm>
                <a:off x="4981167" y="6079957"/>
                <a:ext cx="411918" cy="93579"/>
              </a:xfrm>
              <a:prstGeom prst="rect">
                <a:avLst/>
              </a:prstGeom>
              <a:solidFill>
                <a:schemeClr val="tx1">
                  <a:lumMod val="75000"/>
                  <a:lumOff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grpSp>
      <p:grpSp>
        <p:nvGrpSpPr>
          <p:cNvPr id="44" name="Group 27"/>
          <p:cNvGrpSpPr>
            <a:grpSpLocks/>
          </p:cNvGrpSpPr>
          <p:nvPr/>
        </p:nvGrpSpPr>
        <p:grpSpPr bwMode="auto">
          <a:xfrm>
            <a:off x="0" y="0"/>
            <a:ext cx="9144000" cy="765175"/>
            <a:chOff x="0" y="0"/>
            <a:chExt cx="9144000" cy="764704"/>
          </a:xfrm>
        </p:grpSpPr>
        <p:sp>
          <p:nvSpPr>
            <p:cNvPr id="45"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46"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703137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779" y="613023"/>
            <a:ext cx="8229600" cy="1143000"/>
          </a:xfrm>
        </p:spPr>
        <p:txBody>
          <a:bodyPr>
            <a:normAutofit/>
          </a:bodyPr>
          <a:lstStyle/>
          <a:p>
            <a:r>
              <a:rPr lang="de-DE" sz="2800" b="1" dirty="0">
                <a:solidFill>
                  <a:srgbClr val="800000"/>
                </a:solidFill>
              </a:rPr>
              <a:t>Prävention - am Beispiel von ApoE </a:t>
            </a:r>
          </a:p>
        </p:txBody>
      </p:sp>
      <p:sp>
        <p:nvSpPr>
          <p:cNvPr id="3" name="Titel 1"/>
          <p:cNvSpPr txBox="1">
            <a:spLocks/>
          </p:cNvSpPr>
          <p:nvPr/>
        </p:nvSpPr>
        <p:spPr>
          <a:xfrm>
            <a:off x="449179" y="1490830"/>
            <a:ext cx="8229600" cy="2754764"/>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de-DE" sz="2600" dirty="0">
                <a:solidFill>
                  <a:srgbClr val="800000"/>
                </a:solidFill>
              </a:rPr>
              <a:t>ApoE in Kürze:</a:t>
            </a:r>
          </a:p>
          <a:p>
            <a:pPr algn="l"/>
            <a:endParaRPr lang="de-DE" sz="2400" dirty="0"/>
          </a:p>
          <a:p>
            <a:pPr marL="342900" indent="-342900" algn="l">
              <a:buFont typeface="Arial"/>
              <a:buChar char="•"/>
            </a:pPr>
            <a:r>
              <a:rPr lang="de-DE" sz="2400" dirty="0"/>
              <a:t>3597 Basen langes Gen auf Chromosom 19. </a:t>
            </a:r>
          </a:p>
          <a:p>
            <a:pPr algn="l"/>
            <a:endParaRPr lang="de-DE" sz="2400" dirty="0"/>
          </a:p>
          <a:p>
            <a:pPr marL="342900" indent="-342900" algn="l">
              <a:buFont typeface="Arial"/>
              <a:buChar char="•"/>
            </a:pPr>
            <a:r>
              <a:rPr lang="de-DE" sz="2400" dirty="0"/>
              <a:t>Es gibt 3 verschiedene ApoE Allele, die sich nur in 1 - 2 Basen im 4‘ten Exon des Gens unterscheiden: ApoE2, ApoE3 und ApoE4</a:t>
            </a:r>
          </a:p>
          <a:p>
            <a:pPr marL="342900" indent="-342900" algn="l">
              <a:buFont typeface="Arial"/>
              <a:buChar char="•"/>
            </a:pPr>
            <a:endParaRPr lang="de-DE" sz="2400" dirty="0"/>
          </a:p>
          <a:p>
            <a:pPr algn="l"/>
            <a:endParaRPr lang="de-DE" sz="2400" dirty="0"/>
          </a:p>
          <a:p>
            <a:pPr algn="l"/>
            <a:r>
              <a:rPr lang="de-DE" sz="2400" dirty="0"/>
              <a:t> </a:t>
            </a:r>
          </a:p>
        </p:txBody>
      </p:sp>
      <p:sp>
        <p:nvSpPr>
          <p:cNvPr id="4" name="Rechteck 3"/>
          <p:cNvSpPr/>
          <p:nvPr/>
        </p:nvSpPr>
        <p:spPr>
          <a:xfrm>
            <a:off x="-1994333" y="6833851"/>
            <a:ext cx="7753684" cy="646331"/>
          </a:xfrm>
          <a:prstGeom prst="rect">
            <a:avLst/>
          </a:prstGeom>
        </p:spPr>
        <p:txBody>
          <a:bodyPr wrap="square">
            <a:spAutoFit/>
          </a:bodyPr>
          <a:lstStyle/>
          <a:p>
            <a:r>
              <a:rPr lang="de-DE" dirty="0"/>
              <a:t>http://www.aerztezeitung.de/medizin/krankheiten/demenz/article/494985/apoe4-erhoeht-nicht-nur-alzheimerrisiko.html</a:t>
            </a:r>
          </a:p>
        </p:txBody>
      </p:sp>
      <p:grpSp>
        <p:nvGrpSpPr>
          <p:cNvPr id="8" name="Gruppierung 7"/>
          <p:cNvGrpSpPr/>
          <p:nvPr/>
        </p:nvGrpSpPr>
        <p:grpSpPr>
          <a:xfrm>
            <a:off x="1062320" y="3762395"/>
            <a:ext cx="6718459" cy="1175594"/>
            <a:chOff x="1078777" y="5034636"/>
            <a:chExt cx="6718459" cy="1175594"/>
          </a:xfrm>
        </p:grpSpPr>
        <p:grpSp>
          <p:nvGrpSpPr>
            <p:cNvPr id="11" name="Gruppierung 10"/>
            <p:cNvGrpSpPr/>
            <p:nvPr/>
          </p:nvGrpSpPr>
          <p:grpSpPr>
            <a:xfrm>
              <a:off x="1078777" y="5366258"/>
              <a:ext cx="6718459" cy="843972"/>
              <a:chOff x="1078777" y="4833713"/>
              <a:chExt cx="6718459" cy="843972"/>
            </a:xfrm>
          </p:grpSpPr>
          <p:cxnSp>
            <p:nvCxnSpPr>
              <p:cNvPr id="14" name="Gerade Verbindung 13"/>
              <p:cNvCxnSpPr/>
              <p:nvPr/>
            </p:nvCxnSpPr>
            <p:spPr>
              <a:xfrm flipV="1">
                <a:off x="1078777" y="5243349"/>
                <a:ext cx="6718459" cy="13654"/>
              </a:xfrm>
              <a:prstGeom prst="line">
                <a:avLst/>
              </a:prstGeom>
              <a:ln w="76200">
                <a:solidFill>
                  <a:srgbClr val="138948"/>
                </a:solidFill>
              </a:ln>
            </p:spPr>
            <p:style>
              <a:lnRef idx="2">
                <a:schemeClr val="accent1"/>
              </a:lnRef>
              <a:fillRef idx="0">
                <a:schemeClr val="accent1"/>
              </a:fillRef>
              <a:effectRef idx="1">
                <a:schemeClr val="accent1"/>
              </a:effectRef>
              <a:fontRef idx="minor">
                <a:schemeClr val="tx1"/>
              </a:fontRef>
            </p:style>
          </p:cxnSp>
          <p:sp>
            <p:nvSpPr>
              <p:cNvPr id="15" name="Rechteck 14"/>
              <p:cNvSpPr/>
              <p:nvPr/>
            </p:nvSpPr>
            <p:spPr>
              <a:xfrm>
                <a:off x="1447474" y="5093153"/>
                <a:ext cx="81932" cy="327600"/>
              </a:xfrm>
              <a:prstGeom prst="rect">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16" name="Rechteck 15"/>
              <p:cNvSpPr/>
              <p:nvPr/>
            </p:nvSpPr>
            <p:spPr>
              <a:xfrm>
                <a:off x="2787889" y="5093203"/>
                <a:ext cx="81932" cy="327600"/>
              </a:xfrm>
              <a:prstGeom prst="rect">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17" name="Rechteck 16"/>
              <p:cNvSpPr/>
              <p:nvPr/>
            </p:nvSpPr>
            <p:spPr>
              <a:xfrm>
                <a:off x="2874198" y="5093203"/>
                <a:ext cx="81932" cy="327600"/>
              </a:xfrm>
              <a:prstGeom prst="rect">
                <a:avLst/>
              </a:prstGeom>
              <a:gradFill flip="none" rotWithShape="1">
                <a:gsLst>
                  <a:gs pos="0">
                    <a:srgbClr val="000090"/>
                  </a:gs>
                  <a:gs pos="91000">
                    <a:srgbClr val="0000FF"/>
                  </a:gs>
                  <a:gs pos="23000">
                    <a:srgbClr val="000090"/>
                  </a:gs>
                </a:gsLst>
                <a:lin ang="16200000" scaled="0"/>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18" name="Rechteck 17"/>
              <p:cNvSpPr/>
              <p:nvPr/>
            </p:nvSpPr>
            <p:spPr>
              <a:xfrm>
                <a:off x="4733471" y="5093203"/>
                <a:ext cx="291665" cy="327550"/>
              </a:xfrm>
              <a:prstGeom prst="rect">
                <a:avLst/>
              </a:prstGeom>
              <a:gradFill flip="none" rotWithShape="1">
                <a:gsLst>
                  <a:gs pos="0">
                    <a:srgbClr val="000090"/>
                  </a:gs>
                  <a:gs pos="91000">
                    <a:srgbClr val="0000FF"/>
                  </a:gs>
                  <a:gs pos="23000">
                    <a:srgbClr val="000090"/>
                  </a:gs>
                </a:gsLst>
                <a:lin ang="16200000" scaled="0"/>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19" name="Rechteck 18"/>
              <p:cNvSpPr/>
              <p:nvPr/>
            </p:nvSpPr>
            <p:spPr>
              <a:xfrm>
                <a:off x="6001208" y="5093253"/>
                <a:ext cx="1181506" cy="327550"/>
              </a:xfrm>
              <a:prstGeom prst="rect">
                <a:avLst/>
              </a:prstGeom>
              <a:gradFill flip="none" rotWithShape="1">
                <a:gsLst>
                  <a:gs pos="0">
                    <a:srgbClr val="000090"/>
                  </a:gs>
                  <a:gs pos="91000">
                    <a:srgbClr val="0000FF"/>
                  </a:gs>
                  <a:gs pos="23000">
                    <a:srgbClr val="000090"/>
                  </a:gs>
                </a:gsLst>
                <a:lin ang="16200000" scaled="0"/>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0" name="Rechteck 19"/>
              <p:cNvSpPr/>
              <p:nvPr/>
            </p:nvSpPr>
            <p:spPr>
              <a:xfrm>
                <a:off x="7182713" y="5085184"/>
                <a:ext cx="197599" cy="335669"/>
              </a:xfrm>
              <a:prstGeom prst="rect">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1" name="Textfeld 20"/>
              <p:cNvSpPr txBox="1"/>
              <p:nvPr/>
            </p:nvSpPr>
            <p:spPr>
              <a:xfrm>
                <a:off x="1215331" y="5352570"/>
                <a:ext cx="628149" cy="307777"/>
              </a:xfrm>
              <a:prstGeom prst="rect">
                <a:avLst/>
              </a:prstGeom>
              <a:noFill/>
            </p:spPr>
            <p:txBody>
              <a:bodyPr wrap="square" rtlCol="0">
                <a:spAutoFit/>
              </a:bodyPr>
              <a:lstStyle/>
              <a:p>
                <a:r>
                  <a:rPr lang="de-DE" sz="1400" dirty="0"/>
                  <a:t>Exon1</a:t>
                </a:r>
              </a:p>
            </p:txBody>
          </p:sp>
          <p:sp>
            <p:nvSpPr>
              <p:cNvPr id="22" name="Textfeld 21"/>
              <p:cNvSpPr txBox="1"/>
              <p:nvPr/>
            </p:nvSpPr>
            <p:spPr>
              <a:xfrm>
                <a:off x="2594494" y="5354649"/>
                <a:ext cx="628149" cy="307777"/>
              </a:xfrm>
              <a:prstGeom prst="rect">
                <a:avLst/>
              </a:prstGeom>
              <a:noFill/>
            </p:spPr>
            <p:txBody>
              <a:bodyPr wrap="square" rtlCol="0">
                <a:spAutoFit/>
              </a:bodyPr>
              <a:lstStyle/>
              <a:p>
                <a:r>
                  <a:rPr lang="de-DE" sz="1400" dirty="0"/>
                  <a:t>Exon2</a:t>
                </a:r>
              </a:p>
            </p:txBody>
          </p:sp>
          <p:sp>
            <p:nvSpPr>
              <p:cNvPr id="23" name="Textfeld 22"/>
              <p:cNvSpPr txBox="1"/>
              <p:nvPr/>
            </p:nvSpPr>
            <p:spPr>
              <a:xfrm>
                <a:off x="4590372" y="5369908"/>
                <a:ext cx="628149" cy="307777"/>
              </a:xfrm>
              <a:prstGeom prst="rect">
                <a:avLst/>
              </a:prstGeom>
              <a:noFill/>
            </p:spPr>
            <p:txBody>
              <a:bodyPr wrap="square" rtlCol="0">
                <a:spAutoFit/>
              </a:bodyPr>
              <a:lstStyle/>
              <a:p>
                <a:r>
                  <a:rPr lang="de-DE" sz="1400" dirty="0"/>
                  <a:t>Exon3</a:t>
                </a:r>
              </a:p>
            </p:txBody>
          </p:sp>
          <p:sp>
            <p:nvSpPr>
              <p:cNvPr id="24" name="Textfeld 23"/>
              <p:cNvSpPr txBox="1"/>
              <p:nvPr/>
            </p:nvSpPr>
            <p:spPr>
              <a:xfrm>
                <a:off x="6272178" y="5369908"/>
                <a:ext cx="628149" cy="307777"/>
              </a:xfrm>
              <a:prstGeom prst="rect">
                <a:avLst/>
              </a:prstGeom>
              <a:noFill/>
            </p:spPr>
            <p:txBody>
              <a:bodyPr wrap="square" rtlCol="0">
                <a:spAutoFit/>
              </a:bodyPr>
              <a:lstStyle/>
              <a:p>
                <a:r>
                  <a:rPr lang="de-DE" sz="1400" dirty="0"/>
                  <a:t>Exon4</a:t>
                </a:r>
              </a:p>
            </p:txBody>
          </p:sp>
          <p:cxnSp>
            <p:nvCxnSpPr>
              <p:cNvPr id="25" name="Gerade Verbindung 24"/>
              <p:cNvCxnSpPr/>
              <p:nvPr/>
            </p:nvCxnSpPr>
            <p:spPr>
              <a:xfrm>
                <a:off x="6213206" y="4833713"/>
                <a:ext cx="0" cy="245785"/>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Gerade Verbindung 25"/>
              <p:cNvCxnSpPr/>
              <p:nvPr/>
            </p:nvCxnSpPr>
            <p:spPr>
              <a:xfrm>
                <a:off x="6870841" y="4835908"/>
                <a:ext cx="0" cy="245785"/>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2" name="Rechteck 11"/>
            <p:cNvSpPr/>
            <p:nvPr/>
          </p:nvSpPr>
          <p:spPr>
            <a:xfrm>
              <a:off x="5823309" y="5034636"/>
              <a:ext cx="785291" cy="338554"/>
            </a:xfrm>
            <a:prstGeom prst="rect">
              <a:avLst/>
            </a:prstGeom>
          </p:spPr>
          <p:txBody>
            <a:bodyPr wrap="none">
              <a:spAutoFit/>
            </a:bodyPr>
            <a:lstStyle/>
            <a:p>
              <a:r>
                <a:rPr lang="de-DE" sz="1600" dirty="0"/>
                <a:t>C/T112</a:t>
              </a:r>
            </a:p>
          </p:txBody>
        </p:sp>
        <p:sp>
          <p:nvSpPr>
            <p:cNvPr id="13" name="Rechteck 12"/>
            <p:cNvSpPr/>
            <p:nvPr/>
          </p:nvSpPr>
          <p:spPr>
            <a:xfrm>
              <a:off x="6637180" y="5034636"/>
              <a:ext cx="787395" cy="338554"/>
            </a:xfrm>
            <a:prstGeom prst="rect">
              <a:avLst/>
            </a:prstGeom>
          </p:spPr>
          <p:txBody>
            <a:bodyPr wrap="none">
              <a:spAutoFit/>
            </a:bodyPr>
            <a:lstStyle/>
            <a:p>
              <a:r>
                <a:rPr lang="de-DE" sz="1600" dirty="0"/>
                <a:t>C/T158</a:t>
              </a:r>
            </a:p>
          </p:txBody>
        </p:sp>
      </p:grpSp>
      <p:sp>
        <p:nvSpPr>
          <p:cNvPr id="27" name="Rechteck 26"/>
          <p:cNvSpPr/>
          <p:nvPr/>
        </p:nvSpPr>
        <p:spPr>
          <a:xfrm>
            <a:off x="495198" y="5447511"/>
            <a:ext cx="8658720" cy="400110"/>
          </a:xfrm>
          <a:prstGeom prst="rect">
            <a:avLst/>
          </a:prstGeom>
        </p:spPr>
        <p:txBody>
          <a:bodyPr wrap="square">
            <a:spAutoFit/>
          </a:bodyPr>
          <a:lstStyle/>
          <a:p>
            <a:pPr marL="342900" indent="-342900">
              <a:buFont typeface="Arial"/>
              <a:buChar char="•"/>
            </a:pPr>
            <a:r>
              <a:rPr lang="de-DE" sz="2000" dirty="0"/>
              <a:t>ApoE4 ist einer der wichtigsten genetischen Risikofaktoren für Alzheimer</a:t>
            </a:r>
          </a:p>
        </p:txBody>
      </p:sp>
      <p:grpSp>
        <p:nvGrpSpPr>
          <p:cNvPr id="28" name="Group 27"/>
          <p:cNvGrpSpPr>
            <a:grpSpLocks/>
          </p:cNvGrpSpPr>
          <p:nvPr/>
        </p:nvGrpSpPr>
        <p:grpSpPr bwMode="auto">
          <a:xfrm>
            <a:off x="0" y="0"/>
            <a:ext cx="9144000" cy="765175"/>
            <a:chOff x="0" y="0"/>
            <a:chExt cx="9144000" cy="764704"/>
          </a:xfrm>
        </p:grpSpPr>
        <p:sp>
          <p:nvSpPr>
            <p:cNvPr id="29"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30" name="Picture 30" descr="uzh_eth_logo_d_po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833791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Bildschirmfoto 2014-10-02 um 16.38.58.png"/>
          <p:cNvPicPr>
            <a:picLocks noChangeAspect="1"/>
          </p:cNvPicPr>
          <p:nvPr/>
        </p:nvPicPr>
        <p:blipFill rotWithShape="1">
          <a:blip r:embed="rId3">
            <a:alphaModFix amt="22000"/>
            <a:extLst>
              <a:ext uri="{28A0092B-C50C-407E-A947-70E740481C1C}">
                <a14:useLocalDpi xmlns:a14="http://schemas.microsoft.com/office/drawing/2010/main" val="0"/>
              </a:ext>
            </a:extLst>
          </a:blip>
          <a:srcRect t="3224" b="7309"/>
          <a:stretch/>
        </p:blipFill>
        <p:spPr>
          <a:xfrm>
            <a:off x="106848" y="1285522"/>
            <a:ext cx="8903472" cy="5572478"/>
          </a:xfrm>
          <a:prstGeom prst="rect">
            <a:avLst/>
          </a:prstGeom>
        </p:spPr>
      </p:pic>
      <p:sp>
        <p:nvSpPr>
          <p:cNvPr id="2" name="Textfeld 1"/>
          <p:cNvSpPr txBox="1"/>
          <p:nvPr/>
        </p:nvSpPr>
        <p:spPr>
          <a:xfrm>
            <a:off x="655052" y="2212364"/>
            <a:ext cx="7994315" cy="3539430"/>
          </a:xfrm>
          <a:prstGeom prst="rect">
            <a:avLst/>
          </a:prstGeom>
          <a:noFill/>
        </p:spPr>
        <p:txBody>
          <a:bodyPr wrap="square" rtlCol="0">
            <a:spAutoFit/>
          </a:bodyPr>
          <a:lstStyle/>
          <a:p>
            <a:r>
              <a:rPr lang="de-DE" sz="2400" dirty="0">
                <a:solidFill>
                  <a:srgbClr val="800000"/>
                </a:solidFill>
              </a:rPr>
              <a:t>Vorgehensweise: RFLPs</a:t>
            </a:r>
          </a:p>
          <a:p>
            <a:endParaRPr lang="de-DE" sz="2000" b="1" dirty="0"/>
          </a:p>
          <a:p>
            <a:pPr marL="342900" indent="-342900">
              <a:buFont typeface="Arial"/>
              <a:buChar char="•"/>
            </a:pPr>
            <a:r>
              <a:rPr lang="de-DE" sz="2000" b="1" dirty="0"/>
              <a:t>Jede Zweiergruppe erhält 2 DNA Proben zur Analyse</a:t>
            </a:r>
          </a:p>
          <a:p>
            <a:endParaRPr lang="de-DE" sz="2000" dirty="0"/>
          </a:p>
          <a:p>
            <a:pPr marL="342900" indent="-342900">
              <a:buFont typeface="Arial"/>
              <a:buChar char="•"/>
            </a:pPr>
            <a:r>
              <a:rPr lang="de-DE" sz="2000" b="1" dirty="0"/>
              <a:t>Mittels PCR amplifizieren wir den Abschnitt des ApoE Gens, in welchem sich die drei ApoE Allele voneinander unterscheiden</a:t>
            </a:r>
          </a:p>
          <a:p>
            <a:endParaRPr lang="de-DE" sz="2000" dirty="0"/>
          </a:p>
          <a:p>
            <a:pPr marL="342900" indent="-342900">
              <a:buFont typeface="Arial"/>
              <a:buChar char="•"/>
            </a:pPr>
            <a:r>
              <a:rPr lang="de-DE" sz="2000" dirty="0"/>
              <a:t>Die PCR Produkte werden anschließend mit dem </a:t>
            </a:r>
            <a:r>
              <a:rPr lang="de-DE" sz="2000" i="1" dirty="0"/>
              <a:t>AlfIII</a:t>
            </a:r>
            <a:r>
              <a:rPr lang="de-DE" sz="2000" dirty="0"/>
              <a:t> Enzym geschnitten</a:t>
            </a:r>
          </a:p>
          <a:p>
            <a:endParaRPr lang="de-DE" sz="2000" dirty="0"/>
          </a:p>
          <a:p>
            <a:pPr marL="342900" indent="-342900">
              <a:buFont typeface="Arial"/>
              <a:buChar char="•"/>
            </a:pPr>
            <a:r>
              <a:rPr lang="de-DE" sz="2000" dirty="0"/>
              <a:t>Analyse mittels DNA-Gelelektrophorese</a:t>
            </a:r>
          </a:p>
        </p:txBody>
      </p:sp>
      <p:sp>
        <p:nvSpPr>
          <p:cNvPr id="5" name="Rechteck 4"/>
          <p:cNvSpPr/>
          <p:nvPr/>
        </p:nvSpPr>
        <p:spPr>
          <a:xfrm>
            <a:off x="574836" y="823590"/>
            <a:ext cx="8074531" cy="954107"/>
          </a:xfrm>
          <a:prstGeom prst="rect">
            <a:avLst/>
          </a:prstGeom>
        </p:spPr>
        <p:txBody>
          <a:bodyPr wrap="square">
            <a:spAutoFit/>
          </a:bodyPr>
          <a:lstStyle/>
          <a:p>
            <a:pPr algn="ctr"/>
            <a:r>
              <a:rPr lang="de-DE" sz="2800" b="1" dirty="0">
                <a:solidFill>
                  <a:schemeClr val="accent2">
                    <a:lumMod val="75000"/>
                  </a:schemeClr>
                </a:solidFill>
              </a:rPr>
              <a:t>Untersuchung der DNA von 10 Probanden auf das Vorhandensein des ApoE4 Allels</a:t>
            </a:r>
          </a:p>
        </p:txBody>
      </p:sp>
      <p:grpSp>
        <p:nvGrpSpPr>
          <p:cNvPr id="7" name="Group 27"/>
          <p:cNvGrpSpPr>
            <a:grpSpLocks/>
          </p:cNvGrpSpPr>
          <p:nvPr/>
        </p:nvGrpSpPr>
        <p:grpSpPr bwMode="auto">
          <a:xfrm>
            <a:off x="0" y="0"/>
            <a:ext cx="9144000" cy="765175"/>
            <a:chOff x="0" y="0"/>
            <a:chExt cx="9144000" cy="764704"/>
          </a:xfrm>
        </p:grpSpPr>
        <p:sp>
          <p:nvSpPr>
            <p:cNvPr id="8"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9" name="Picture 30" descr="uzh_eth_logo_d_pos.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012757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32435" y="2288895"/>
            <a:ext cx="8611565" cy="4401205"/>
          </a:xfrm>
          <a:prstGeom prst="rect">
            <a:avLst/>
          </a:prstGeom>
        </p:spPr>
        <p:txBody>
          <a:bodyPr wrap="square">
            <a:spAutoFit/>
          </a:bodyPr>
          <a:lstStyle/>
          <a:p>
            <a:pPr marL="285750" lvl="0" indent="-285750">
              <a:buFont typeface="Arial"/>
              <a:buChar char="•"/>
            </a:pPr>
            <a:r>
              <a:rPr lang="de-DE" sz="2000" dirty="0"/>
              <a:t>Was ist Personalisierte Medizin? </a:t>
            </a:r>
          </a:p>
          <a:p>
            <a:pPr marL="285750" lvl="0" indent="-285750">
              <a:buFont typeface="Arial"/>
              <a:buChar char="•"/>
            </a:pPr>
            <a:endParaRPr lang="de-DE" sz="2000" dirty="0"/>
          </a:p>
          <a:p>
            <a:pPr marL="285750" lvl="0" indent="-285750">
              <a:buFont typeface="Arial"/>
              <a:buChar char="•"/>
            </a:pPr>
            <a:r>
              <a:rPr lang="de-DE" sz="2000" dirty="0"/>
              <a:t>Möglichkeiten und Limitierungen der </a:t>
            </a:r>
            <a:r>
              <a:rPr lang="de-DE" sz="2000" b="1" dirty="0">
                <a:solidFill>
                  <a:srgbClr val="953735"/>
                </a:solidFill>
              </a:rPr>
              <a:t>Personalisierten Medizin.</a:t>
            </a:r>
          </a:p>
          <a:p>
            <a:pPr lvl="0"/>
            <a:endParaRPr lang="de-DE" sz="2000" dirty="0"/>
          </a:p>
          <a:p>
            <a:pPr marL="285750" indent="-285750">
              <a:buFont typeface="Arial"/>
              <a:buChar char="•"/>
            </a:pPr>
            <a:r>
              <a:rPr lang="de-DE" sz="2000" dirty="0"/>
              <a:t>Vertiefung des Verständnisses </a:t>
            </a:r>
            <a:r>
              <a:rPr lang="de-DE" sz="2000" b="1" dirty="0">
                <a:solidFill>
                  <a:srgbClr val="953735"/>
                </a:solidFill>
              </a:rPr>
              <a:t>molekularer Methoden </a:t>
            </a:r>
            <a:r>
              <a:rPr lang="de-DE" sz="2000" dirty="0"/>
              <a:t>im Zusammenhang mit der </a:t>
            </a:r>
            <a:r>
              <a:rPr lang="de-DE" sz="2000" b="1" dirty="0">
                <a:solidFill>
                  <a:srgbClr val="953735"/>
                </a:solidFill>
              </a:rPr>
              <a:t>Untersuchung genetischen Materials.</a:t>
            </a:r>
          </a:p>
          <a:p>
            <a:pPr marL="285750" indent="-285750">
              <a:buFont typeface="Arial"/>
              <a:buChar char="•"/>
            </a:pPr>
            <a:endParaRPr lang="de-DE" sz="2000" b="1" dirty="0"/>
          </a:p>
          <a:p>
            <a:pPr marL="285750" lvl="0" indent="-285750">
              <a:buFont typeface="Arial"/>
              <a:buChar char="•"/>
            </a:pPr>
            <a:r>
              <a:rPr lang="de-DE" sz="2000" dirty="0"/>
              <a:t>Anwendung einiger der wichtigsten </a:t>
            </a:r>
            <a:r>
              <a:rPr lang="de-DE" sz="2000" b="1" dirty="0">
                <a:solidFill>
                  <a:srgbClr val="800000"/>
                </a:solidFill>
              </a:rPr>
              <a:t>molekularen Techniken.</a:t>
            </a:r>
          </a:p>
          <a:p>
            <a:pPr marL="285750" lvl="0" indent="-285750">
              <a:buFont typeface="Arial"/>
              <a:buChar char="•"/>
            </a:pPr>
            <a:endParaRPr lang="de-DE" sz="2000" b="1" dirty="0">
              <a:solidFill>
                <a:srgbClr val="800000"/>
              </a:solidFill>
            </a:endParaRPr>
          </a:p>
          <a:p>
            <a:pPr marL="285750" lvl="0" indent="-285750">
              <a:buFont typeface="Arial"/>
              <a:buChar char="•"/>
            </a:pPr>
            <a:r>
              <a:rPr lang="de-DE" sz="2000" dirty="0"/>
              <a:t>Vermittlung der </a:t>
            </a:r>
            <a:r>
              <a:rPr lang="de-DE" sz="2000" b="1" dirty="0">
                <a:solidFill>
                  <a:srgbClr val="800000"/>
                </a:solidFill>
              </a:rPr>
              <a:t>Grundlagen</a:t>
            </a:r>
            <a:r>
              <a:rPr lang="de-DE" sz="2000" dirty="0"/>
              <a:t> zur Entstehung und dem Verlauf der </a:t>
            </a:r>
            <a:r>
              <a:rPr lang="de-DE" sz="2000" b="1" dirty="0">
                <a:solidFill>
                  <a:srgbClr val="800000"/>
                </a:solidFill>
              </a:rPr>
              <a:t>Alzheimer Krankheit</a:t>
            </a:r>
          </a:p>
          <a:p>
            <a:pPr marL="285750" indent="-285750">
              <a:buFont typeface="Arial"/>
              <a:buChar char="•"/>
            </a:pPr>
            <a:endParaRPr lang="de-DE" sz="2000" b="1" dirty="0">
              <a:solidFill>
                <a:srgbClr val="000000"/>
              </a:solidFill>
            </a:endParaRPr>
          </a:p>
          <a:p>
            <a:pPr marL="285750" indent="-285750">
              <a:buFont typeface="Arial"/>
              <a:buChar char="•"/>
            </a:pPr>
            <a:endParaRPr lang="de-DE" sz="2000" b="1" dirty="0">
              <a:solidFill>
                <a:srgbClr val="953735"/>
              </a:solidFill>
            </a:endParaRPr>
          </a:p>
          <a:p>
            <a:pPr marL="285750" lvl="0" indent="-285750">
              <a:buFont typeface="Arial"/>
              <a:buChar char="•"/>
            </a:pPr>
            <a:endParaRPr lang="de-DE" sz="2000" b="1" dirty="0">
              <a:solidFill>
                <a:srgbClr val="953735"/>
              </a:solidFill>
            </a:endParaRPr>
          </a:p>
        </p:txBody>
      </p:sp>
      <p:grpSp>
        <p:nvGrpSpPr>
          <p:cNvPr id="5" name="Group 27"/>
          <p:cNvGrpSpPr>
            <a:grpSpLocks/>
          </p:cNvGrpSpPr>
          <p:nvPr/>
        </p:nvGrpSpPr>
        <p:grpSpPr bwMode="auto">
          <a:xfrm>
            <a:off x="0" y="0"/>
            <a:ext cx="9144000" cy="765175"/>
            <a:chOff x="0" y="0"/>
            <a:chExt cx="9144000" cy="764704"/>
          </a:xfrm>
        </p:grpSpPr>
        <p:sp>
          <p:nvSpPr>
            <p:cNvPr id="6"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7" name="Picture 30" descr="uzh_eth_logo_d_po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8" name="Titel 1"/>
          <p:cNvSpPr>
            <a:spLocks noGrp="1"/>
          </p:cNvSpPr>
          <p:nvPr>
            <p:ph type="ctrTitle"/>
          </p:nvPr>
        </p:nvSpPr>
        <p:spPr>
          <a:xfrm>
            <a:off x="685800" y="683956"/>
            <a:ext cx="7772400" cy="1470025"/>
          </a:xfrm>
        </p:spPr>
        <p:txBody>
          <a:bodyPr>
            <a:normAutofit/>
          </a:bodyPr>
          <a:lstStyle/>
          <a:p>
            <a:r>
              <a:rPr lang="de-DE" sz="2800" b="1" dirty="0">
                <a:solidFill>
                  <a:schemeClr val="accent2">
                    <a:lumMod val="75000"/>
                  </a:schemeClr>
                </a:solidFill>
              </a:rPr>
              <a:t>Ziele des Praktikums</a:t>
            </a:r>
            <a:br>
              <a:rPr lang="de-DE" sz="2800" b="1" dirty="0">
                <a:solidFill>
                  <a:schemeClr val="accent2">
                    <a:lumMod val="75000"/>
                  </a:schemeClr>
                </a:solidFill>
              </a:rPr>
            </a:br>
            <a:r>
              <a:rPr lang="de-DE" sz="2800" b="1" dirty="0">
                <a:solidFill>
                  <a:schemeClr val="accent2">
                    <a:lumMod val="75000"/>
                  </a:schemeClr>
                </a:solidFill>
              </a:rPr>
              <a:t>„Personalisierte Medizin“</a:t>
            </a:r>
          </a:p>
        </p:txBody>
      </p:sp>
    </p:spTree>
    <p:extLst>
      <p:ext uri="{BB962C8B-B14F-4D97-AF65-F5344CB8AC3E}">
        <p14:creationId xmlns:p14="http://schemas.microsoft.com/office/powerpoint/2010/main" val="325502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581478" y="1794159"/>
            <a:ext cx="3255974" cy="4683146"/>
          </a:xfrm>
          <a:prstGeom prst="rect">
            <a:avLst/>
          </a:prstGeom>
        </p:spPr>
      </p:pic>
      <p:grpSp>
        <p:nvGrpSpPr>
          <p:cNvPr id="4" name="Group 3"/>
          <p:cNvGrpSpPr/>
          <p:nvPr/>
        </p:nvGrpSpPr>
        <p:grpSpPr>
          <a:xfrm>
            <a:off x="3837452" y="2045655"/>
            <a:ext cx="4380566" cy="615553"/>
            <a:chOff x="3837452" y="1704713"/>
            <a:chExt cx="4380566" cy="512960"/>
          </a:xfrm>
        </p:grpSpPr>
        <p:sp>
          <p:nvSpPr>
            <p:cNvPr id="16" name="Rectangle 15"/>
            <p:cNvSpPr/>
            <p:nvPr/>
          </p:nvSpPr>
          <p:spPr>
            <a:xfrm>
              <a:off x="5519802" y="1704713"/>
              <a:ext cx="2698216" cy="512960"/>
            </a:xfrm>
            <a:prstGeom prst="rect">
              <a:avLst/>
            </a:prstGeom>
          </p:spPr>
          <p:txBody>
            <a:bodyPr wrap="square">
              <a:spAutoFit/>
            </a:bodyPr>
            <a:lstStyle/>
            <a:p>
              <a:pPr defTabSz="914400" fontAlgn="base">
                <a:spcBef>
                  <a:spcPct val="0"/>
                </a:spcBef>
                <a:spcAft>
                  <a:spcPct val="0"/>
                </a:spcAft>
              </a:pPr>
              <a:r>
                <a:rPr lang="en-US" sz="1700" b="1" dirty="0" err="1">
                  <a:solidFill>
                    <a:srgbClr val="000000"/>
                  </a:solidFill>
                  <a:latin typeface="Arial" charset="0"/>
                  <a:ea typeface="ＭＳ Ｐゴシック" charset="0"/>
                  <a:cs typeface="Arial" charset="0"/>
                </a:rPr>
                <a:t>Aufsaugeknopf</a:t>
              </a:r>
              <a:r>
                <a:rPr lang="en-US" sz="1700" b="1" dirty="0">
                  <a:solidFill>
                    <a:srgbClr val="000000"/>
                  </a:solidFill>
                  <a:latin typeface="Arial" charset="0"/>
                  <a:ea typeface="ＭＳ Ｐゴシック" charset="0"/>
                  <a:cs typeface="Arial" charset="0"/>
                </a:rPr>
                <a:t> </a:t>
              </a:r>
            </a:p>
            <a:p>
              <a:pPr defTabSz="914400" fontAlgn="base">
                <a:spcBef>
                  <a:spcPct val="0"/>
                </a:spcBef>
                <a:spcAft>
                  <a:spcPct val="0"/>
                </a:spcAft>
              </a:pPr>
              <a:r>
                <a:rPr lang="en-US" sz="1700" dirty="0">
                  <a:solidFill>
                    <a:srgbClr val="000000"/>
                  </a:solidFill>
                  <a:latin typeface="Arial" charset="0"/>
                  <a:ea typeface="ＭＳ Ｐゴシック" charset="0"/>
                  <a:cs typeface="Arial" charset="0"/>
                </a:rPr>
                <a:t>(2 </a:t>
              </a:r>
              <a:r>
                <a:rPr lang="en-US" sz="1700" dirty="0" err="1">
                  <a:solidFill>
                    <a:srgbClr val="000000"/>
                  </a:solidFill>
                  <a:latin typeface="Arial" charset="0"/>
                  <a:ea typeface="ＭＳ Ｐゴシック" charset="0"/>
                  <a:cs typeface="Arial" charset="0"/>
                </a:rPr>
                <a:t>Widerstandspunkte</a:t>
              </a:r>
              <a:r>
                <a:rPr lang="en-US" sz="1700" dirty="0">
                  <a:solidFill>
                    <a:srgbClr val="000000"/>
                  </a:solidFill>
                  <a:latin typeface="Arial" charset="0"/>
                  <a:ea typeface="ＭＳ Ｐゴシック" charset="0"/>
                  <a:cs typeface="Arial" charset="0"/>
                </a:rPr>
                <a:t>)</a:t>
              </a:r>
            </a:p>
          </p:txBody>
        </p:sp>
        <p:cxnSp>
          <p:nvCxnSpPr>
            <p:cNvPr id="20" name="Straight Arrow Connector 19"/>
            <p:cNvCxnSpPr/>
            <p:nvPr/>
          </p:nvCxnSpPr>
          <p:spPr bwMode="auto">
            <a:xfrm flipH="1" flipV="1">
              <a:off x="3837452" y="1704714"/>
              <a:ext cx="1594983" cy="139095"/>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grpSp>
      <p:grpSp>
        <p:nvGrpSpPr>
          <p:cNvPr id="5" name="Group 4"/>
          <p:cNvGrpSpPr/>
          <p:nvPr/>
        </p:nvGrpSpPr>
        <p:grpSpPr>
          <a:xfrm>
            <a:off x="3545880" y="2819095"/>
            <a:ext cx="3007320" cy="353944"/>
            <a:chOff x="3545880" y="2349240"/>
            <a:chExt cx="3007320" cy="294951"/>
          </a:xfrm>
        </p:grpSpPr>
        <p:sp>
          <p:nvSpPr>
            <p:cNvPr id="17" name="Rectangle 16"/>
            <p:cNvSpPr/>
            <p:nvPr/>
          </p:nvSpPr>
          <p:spPr>
            <a:xfrm>
              <a:off x="4746732" y="2349240"/>
              <a:ext cx="1806468" cy="294951"/>
            </a:xfrm>
            <a:prstGeom prst="rect">
              <a:avLst/>
            </a:prstGeom>
          </p:spPr>
          <p:txBody>
            <a:bodyPr wrap="square">
              <a:spAutoFit/>
            </a:bodyPr>
            <a:lstStyle/>
            <a:p>
              <a:pPr defTabSz="914400" fontAlgn="base">
                <a:spcBef>
                  <a:spcPct val="0"/>
                </a:spcBef>
                <a:spcAft>
                  <a:spcPct val="0"/>
                </a:spcAft>
              </a:pPr>
              <a:r>
                <a:rPr lang="en-US" sz="1700" b="1" dirty="0" err="1">
                  <a:solidFill>
                    <a:srgbClr val="000000"/>
                  </a:solidFill>
                  <a:latin typeface="Arial" charset="0"/>
                  <a:ea typeface="ＭＳ Ｐゴシック" charset="0"/>
                  <a:cs typeface="Arial" charset="0"/>
                </a:rPr>
                <a:t>Spitzenabwurf</a:t>
              </a:r>
              <a:endParaRPr lang="en-US" sz="1700" b="1" dirty="0">
                <a:solidFill>
                  <a:srgbClr val="000000"/>
                </a:solidFill>
                <a:latin typeface="Arial" charset="0"/>
                <a:ea typeface="ＭＳ Ｐゴシック" charset="0"/>
                <a:cs typeface="Arial" charset="0"/>
              </a:endParaRPr>
            </a:p>
          </p:txBody>
        </p:sp>
        <p:cxnSp>
          <p:nvCxnSpPr>
            <p:cNvPr id="21" name="Straight Arrow Connector 20"/>
            <p:cNvCxnSpPr>
              <a:stCxn id="17" idx="1"/>
            </p:cNvCxnSpPr>
            <p:nvPr/>
          </p:nvCxnSpPr>
          <p:spPr bwMode="auto">
            <a:xfrm flipH="1" flipV="1">
              <a:off x="3545880" y="2349249"/>
              <a:ext cx="1200852" cy="14746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grpSp>
      <p:grpSp>
        <p:nvGrpSpPr>
          <p:cNvPr id="3" name="Group 2"/>
          <p:cNvGrpSpPr/>
          <p:nvPr/>
        </p:nvGrpSpPr>
        <p:grpSpPr>
          <a:xfrm>
            <a:off x="3059541" y="2819099"/>
            <a:ext cx="4237516" cy="1127370"/>
            <a:chOff x="3059541" y="2349245"/>
            <a:chExt cx="4237516" cy="939474"/>
          </a:xfrm>
        </p:grpSpPr>
        <p:sp>
          <p:nvSpPr>
            <p:cNvPr id="18" name="Rectangle 17"/>
            <p:cNvSpPr/>
            <p:nvPr/>
          </p:nvSpPr>
          <p:spPr>
            <a:xfrm>
              <a:off x="4920963" y="2993767"/>
              <a:ext cx="2376094" cy="294952"/>
            </a:xfrm>
            <a:prstGeom prst="rect">
              <a:avLst/>
            </a:prstGeom>
          </p:spPr>
          <p:txBody>
            <a:bodyPr wrap="square">
              <a:spAutoFit/>
            </a:bodyPr>
            <a:lstStyle/>
            <a:p>
              <a:pPr defTabSz="914400" fontAlgn="base">
                <a:spcBef>
                  <a:spcPct val="0"/>
                </a:spcBef>
                <a:spcAft>
                  <a:spcPct val="0"/>
                </a:spcAft>
              </a:pPr>
              <a:r>
                <a:rPr lang="en-US" sz="1700" b="1" dirty="0" err="1">
                  <a:solidFill>
                    <a:srgbClr val="000000"/>
                  </a:solidFill>
                  <a:latin typeface="Arial" charset="0"/>
                  <a:ea typeface="ＭＳ Ｐゴシック" charset="0"/>
                  <a:cs typeface="Arial" charset="0"/>
                </a:rPr>
                <a:t>Volumeneinstellung</a:t>
              </a:r>
              <a:endParaRPr lang="en-US" sz="1700" b="1" dirty="0">
                <a:solidFill>
                  <a:srgbClr val="000000"/>
                </a:solidFill>
                <a:latin typeface="Arial" charset="0"/>
                <a:ea typeface="ＭＳ Ｐゴシック" charset="0"/>
                <a:cs typeface="Arial" charset="0"/>
              </a:endParaRPr>
            </a:p>
          </p:txBody>
        </p:sp>
        <p:cxnSp>
          <p:nvCxnSpPr>
            <p:cNvPr id="22" name="Straight Arrow Connector 21"/>
            <p:cNvCxnSpPr>
              <a:stCxn id="18" idx="1"/>
            </p:cNvCxnSpPr>
            <p:nvPr/>
          </p:nvCxnSpPr>
          <p:spPr bwMode="auto">
            <a:xfrm flipH="1" flipV="1">
              <a:off x="3059541" y="2349245"/>
              <a:ext cx="1861422" cy="791998"/>
            </a:xfrm>
            <a:prstGeom prst="straightConnector1">
              <a:avLst/>
            </a:prstGeom>
            <a:solidFill>
              <a:schemeClr val="accent1"/>
            </a:solidFill>
            <a:ln w="9525" cap="flat" cmpd="sng" algn="ctr">
              <a:solidFill>
                <a:schemeClr val="accent5"/>
              </a:solidFill>
              <a:prstDash val="solid"/>
              <a:round/>
              <a:headEnd type="none" w="med" len="med"/>
              <a:tailEnd type="arrow"/>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grpSp>
      <p:grpSp>
        <p:nvGrpSpPr>
          <p:cNvPr id="2" name="Group 1"/>
          <p:cNvGrpSpPr/>
          <p:nvPr/>
        </p:nvGrpSpPr>
        <p:grpSpPr>
          <a:xfrm>
            <a:off x="1109600" y="4448283"/>
            <a:ext cx="6840047" cy="1686416"/>
            <a:chOff x="1109595" y="3706900"/>
            <a:chExt cx="6840047" cy="1405347"/>
          </a:xfrm>
        </p:grpSpPr>
        <p:sp>
          <p:nvSpPr>
            <p:cNvPr id="19" name="Rectangle 18"/>
            <p:cNvSpPr/>
            <p:nvPr/>
          </p:nvSpPr>
          <p:spPr>
            <a:xfrm>
              <a:off x="5432435" y="3706900"/>
              <a:ext cx="2517207" cy="948978"/>
            </a:xfrm>
            <a:prstGeom prst="rect">
              <a:avLst/>
            </a:prstGeom>
          </p:spPr>
          <p:txBody>
            <a:bodyPr wrap="square">
              <a:spAutoFit/>
            </a:bodyPr>
            <a:lstStyle/>
            <a:p>
              <a:pPr defTabSz="914400" fontAlgn="base">
                <a:spcBef>
                  <a:spcPct val="0"/>
                </a:spcBef>
                <a:spcAft>
                  <a:spcPct val="0"/>
                </a:spcAft>
              </a:pPr>
              <a:r>
                <a:rPr lang="en-US" sz="1700" b="1" dirty="0" err="1">
                  <a:solidFill>
                    <a:srgbClr val="000000"/>
                  </a:solidFill>
                  <a:latin typeface="Arial" charset="0"/>
                  <a:ea typeface="ＭＳ Ｐゴシック" charset="0"/>
                  <a:cs typeface="Arial" charset="0"/>
                </a:rPr>
                <a:t>Wegwerfbare</a:t>
              </a:r>
              <a:r>
                <a:rPr lang="en-US" sz="1700" b="1" dirty="0">
                  <a:solidFill>
                    <a:srgbClr val="000000"/>
                  </a:solidFill>
                  <a:latin typeface="Arial" charset="0"/>
                  <a:ea typeface="ＭＳ Ｐゴシック" charset="0"/>
                  <a:cs typeface="Arial" charset="0"/>
                </a:rPr>
                <a:t> </a:t>
              </a:r>
              <a:r>
                <a:rPr lang="en-US" sz="1700" b="1" dirty="0" err="1">
                  <a:solidFill>
                    <a:srgbClr val="000000"/>
                  </a:solidFill>
                  <a:latin typeface="Arial" charset="0"/>
                  <a:ea typeface="ＭＳ Ｐゴシック" charset="0"/>
                  <a:cs typeface="Arial" charset="0"/>
                </a:rPr>
                <a:t>Spitze</a:t>
              </a:r>
              <a:endParaRPr lang="en-US" sz="1700" b="1" dirty="0">
                <a:solidFill>
                  <a:srgbClr val="000000"/>
                </a:solidFill>
                <a:latin typeface="Arial" charset="0"/>
                <a:ea typeface="ＭＳ Ｐゴシック" charset="0"/>
                <a:cs typeface="Arial" charset="0"/>
              </a:endParaRPr>
            </a:p>
            <a:p>
              <a:pPr defTabSz="914400" fontAlgn="base">
                <a:spcBef>
                  <a:spcPct val="0"/>
                </a:spcBef>
                <a:spcAft>
                  <a:spcPct val="0"/>
                </a:spcAft>
              </a:pPr>
              <a:r>
                <a:rPr lang="en-US" sz="1700" dirty="0">
                  <a:solidFill>
                    <a:srgbClr val="000000"/>
                  </a:solidFill>
                  <a:latin typeface="Arial" charset="0"/>
                  <a:ea typeface="ＭＳ Ｐゴシック" charset="0"/>
                  <a:cs typeface="Arial" charset="0"/>
                </a:rPr>
                <a:t>(</a:t>
              </a:r>
              <a:r>
                <a:rPr lang="en-US" sz="1700" dirty="0" err="1">
                  <a:solidFill>
                    <a:srgbClr val="000000"/>
                  </a:solidFill>
                  <a:latin typeface="Arial" charset="0"/>
                  <a:ea typeface="ＭＳ Ｐゴシック" charset="0"/>
                  <a:cs typeface="Arial" charset="0"/>
                </a:rPr>
                <a:t>Nach</a:t>
              </a:r>
              <a:r>
                <a:rPr lang="en-US" sz="1700" dirty="0">
                  <a:solidFill>
                    <a:srgbClr val="000000"/>
                  </a:solidFill>
                  <a:latin typeface="Arial" charset="0"/>
                  <a:ea typeface="ＭＳ Ｐゴシック" charset="0"/>
                  <a:cs typeface="Arial" charset="0"/>
                </a:rPr>
                <a:t> </a:t>
              </a:r>
              <a:r>
                <a:rPr lang="en-US" sz="1700" dirty="0" err="1">
                  <a:solidFill>
                    <a:srgbClr val="000000"/>
                  </a:solidFill>
                  <a:latin typeface="Arial" charset="0"/>
                  <a:ea typeface="ＭＳ Ｐゴシック" charset="0"/>
                  <a:cs typeface="Arial" charset="0"/>
                </a:rPr>
                <a:t>jedem</a:t>
              </a:r>
              <a:r>
                <a:rPr lang="en-US" sz="1700" dirty="0">
                  <a:solidFill>
                    <a:srgbClr val="000000"/>
                  </a:solidFill>
                  <a:latin typeface="Arial" charset="0"/>
                  <a:ea typeface="ＭＳ Ｐゴシック" charset="0"/>
                  <a:cs typeface="Arial" charset="0"/>
                </a:rPr>
                <a:t> </a:t>
              </a:r>
              <a:r>
                <a:rPr lang="en-US" sz="1700" dirty="0" err="1">
                  <a:solidFill>
                    <a:srgbClr val="000000"/>
                  </a:solidFill>
                  <a:latin typeface="Arial" charset="0"/>
                  <a:ea typeface="ＭＳ Ｐゴシック" charset="0"/>
                  <a:cs typeface="Arial" charset="0"/>
                </a:rPr>
                <a:t>Pipettierschritt</a:t>
              </a:r>
              <a:r>
                <a:rPr lang="en-US" sz="1700" dirty="0">
                  <a:solidFill>
                    <a:srgbClr val="000000"/>
                  </a:solidFill>
                  <a:latin typeface="Arial" charset="0"/>
                  <a:ea typeface="ＭＳ Ｐゴシック" charset="0"/>
                  <a:cs typeface="Arial" charset="0"/>
                </a:rPr>
                <a:t> </a:t>
              </a:r>
              <a:r>
                <a:rPr lang="en-US" sz="1700" dirty="0" err="1">
                  <a:solidFill>
                    <a:srgbClr val="000000"/>
                  </a:solidFill>
                  <a:latin typeface="Arial" charset="0"/>
                  <a:ea typeface="ＭＳ Ｐゴシック" charset="0"/>
                  <a:cs typeface="Arial" charset="0"/>
                </a:rPr>
                <a:t>erneuern</a:t>
              </a:r>
              <a:r>
                <a:rPr lang="en-US" sz="1700" dirty="0">
                  <a:solidFill>
                    <a:srgbClr val="000000"/>
                  </a:solidFill>
                  <a:latin typeface="Arial" charset="0"/>
                  <a:ea typeface="ＭＳ Ｐゴシック" charset="0"/>
                  <a:cs typeface="Arial" charset="0"/>
                </a:rPr>
                <a:t>)</a:t>
              </a:r>
            </a:p>
          </p:txBody>
        </p:sp>
        <p:cxnSp>
          <p:nvCxnSpPr>
            <p:cNvPr id="23" name="Straight Arrow Connector 22"/>
            <p:cNvCxnSpPr>
              <a:stCxn id="19" idx="1"/>
            </p:cNvCxnSpPr>
            <p:nvPr/>
          </p:nvCxnSpPr>
          <p:spPr bwMode="auto">
            <a:xfrm flipH="1">
              <a:off x="1109595" y="4181389"/>
              <a:ext cx="4322840" cy="93085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grpSp>
      <p:sp>
        <p:nvSpPr>
          <p:cNvPr id="8" name="Date Placeholder 7"/>
          <p:cNvSpPr>
            <a:spLocks noGrp="1"/>
          </p:cNvSpPr>
          <p:nvPr>
            <p:ph type="dt" sz="half" idx="10"/>
          </p:nvPr>
        </p:nvSpPr>
        <p:spPr/>
        <p:txBody>
          <a:bodyPr/>
          <a:lstStyle/>
          <a:p>
            <a:fld id="{38E7BFA2-2107-B84A-AF62-B8B5628DD5F7}" type="datetime1">
              <a:rPr lang="de-CH" smtClean="0"/>
              <a:t>06.03.23</a:t>
            </a:fld>
            <a:endParaRPr lang="en-US"/>
          </a:p>
        </p:txBody>
      </p:sp>
      <p:sp>
        <p:nvSpPr>
          <p:cNvPr id="9" name="Slide Number Placeholder 8"/>
          <p:cNvSpPr>
            <a:spLocks noGrp="1"/>
          </p:cNvSpPr>
          <p:nvPr>
            <p:ph type="sldNum" sz="quarter" idx="12"/>
          </p:nvPr>
        </p:nvSpPr>
        <p:spPr/>
        <p:txBody>
          <a:bodyPr/>
          <a:lstStyle/>
          <a:p>
            <a:fld id="{138DCCE7-78DD-5E49-B87C-4197C3531E83}" type="slidenum">
              <a:rPr lang="en-US" smtClean="0"/>
              <a:t>20</a:t>
            </a:fld>
            <a:endParaRPr lang="en-US"/>
          </a:p>
        </p:txBody>
      </p:sp>
      <p:sp>
        <p:nvSpPr>
          <p:cNvPr id="14" name="Rectangle 1032"/>
          <p:cNvSpPr>
            <a:spLocks noChangeArrowheads="1"/>
          </p:cNvSpPr>
          <p:nvPr/>
        </p:nvSpPr>
        <p:spPr bwMode="auto">
          <a:xfrm>
            <a:off x="685800" y="792428"/>
            <a:ext cx="7772400" cy="868680"/>
          </a:xfrm>
          <a:prstGeom prst="rect">
            <a:avLst/>
          </a:prstGeom>
          <a:noFill/>
          <a:ln w="9525">
            <a:noFill/>
            <a:miter lim="800000"/>
            <a:headEnd/>
            <a:tailEnd/>
          </a:ln>
          <a:effectLst/>
        </p:spPr>
        <p:txBody>
          <a:bodyPr anchor="ctr"/>
          <a:lstStyle/>
          <a:p>
            <a:pPr algn="ctr" eaLnBrk="1" hangingPunct="1">
              <a:defRPr/>
            </a:pPr>
            <a:r>
              <a:rPr lang="en-US" sz="2400" b="1" dirty="0" err="1">
                <a:effectLst>
                  <a:outerShdw blurRad="38100" dist="38100" dir="2700000" algn="tl">
                    <a:srgbClr val="DDDDDD"/>
                  </a:outerShdw>
                </a:effectLst>
              </a:rPr>
              <a:t>Umgang</a:t>
            </a:r>
            <a:r>
              <a:rPr lang="en-US" sz="2400" b="1" dirty="0">
                <a:effectLst>
                  <a:outerShdw blurRad="38100" dist="38100" dir="2700000" algn="tl">
                    <a:srgbClr val="DDDDDD"/>
                  </a:outerShdw>
                </a:effectLst>
              </a:rPr>
              <a:t> </a:t>
            </a:r>
            <a:r>
              <a:rPr lang="en-US" sz="2400" b="1" dirty="0" err="1">
                <a:effectLst>
                  <a:outerShdw blurRad="38100" dist="38100" dir="2700000" algn="tl">
                    <a:srgbClr val="DDDDDD"/>
                  </a:outerShdw>
                </a:effectLst>
              </a:rPr>
              <a:t>mit</a:t>
            </a:r>
            <a:r>
              <a:rPr lang="en-US" sz="2400" b="1" dirty="0">
                <a:effectLst>
                  <a:outerShdw blurRad="38100" dist="38100" dir="2700000" algn="tl">
                    <a:srgbClr val="DDDDDD"/>
                  </a:outerShdw>
                </a:effectLst>
              </a:rPr>
              <a:t> der </a:t>
            </a:r>
            <a:r>
              <a:rPr lang="en-US" sz="2400" b="1" dirty="0" err="1">
                <a:effectLst>
                  <a:outerShdw blurRad="38100" dist="38100" dir="2700000" algn="tl">
                    <a:srgbClr val="DDDDDD"/>
                  </a:outerShdw>
                </a:effectLst>
              </a:rPr>
              <a:t>Laborpipette</a:t>
            </a:r>
            <a:endParaRPr lang="en-US" sz="2400" dirty="0"/>
          </a:p>
        </p:txBody>
      </p:sp>
      <p:grpSp>
        <p:nvGrpSpPr>
          <p:cNvPr id="24" name="Gruppierung 23"/>
          <p:cNvGrpSpPr/>
          <p:nvPr/>
        </p:nvGrpSpPr>
        <p:grpSpPr>
          <a:xfrm>
            <a:off x="0" y="69301"/>
            <a:ext cx="9184698" cy="693774"/>
            <a:chOff x="0" y="69301"/>
            <a:chExt cx="9184698" cy="693774"/>
          </a:xfrm>
        </p:grpSpPr>
        <p:pic>
          <p:nvPicPr>
            <p:cNvPr id="25"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6" name="Gruppierung 25"/>
            <p:cNvGrpSpPr/>
            <p:nvPr/>
          </p:nvGrpSpPr>
          <p:grpSpPr>
            <a:xfrm>
              <a:off x="6585684" y="383542"/>
              <a:ext cx="2599014" cy="261610"/>
              <a:chOff x="160468" y="834079"/>
              <a:chExt cx="2599014" cy="261610"/>
            </a:xfrm>
          </p:grpSpPr>
          <p:cxnSp>
            <p:nvCxnSpPr>
              <p:cNvPr id="28" name="Gerade Verbindung 27"/>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9" name="Textfeld 28"/>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27" name="Gerade Verbindung 26"/>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204273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p:cNvPicPr>
            <a:picLocks noChangeAspect="1"/>
          </p:cNvPicPr>
          <p:nvPr/>
        </p:nvPicPr>
        <p:blipFill>
          <a:blip r:embed="rId2"/>
          <a:stretch>
            <a:fillRect/>
          </a:stretch>
        </p:blipFill>
        <p:spPr>
          <a:xfrm>
            <a:off x="3544960" y="1751183"/>
            <a:ext cx="4052392" cy="4970298"/>
          </a:xfrm>
          <a:prstGeom prst="rect">
            <a:avLst/>
          </a:prstGeom>
        </p:spPr>
      </p:pic>
      <p:pic>
        <p:nvPicPr>
          <p:cNvPr id="24" name="Bild 23"/>
          <p:cNvPicPr>
            <a:picLocks noChangeAspect="1"/>
          </p:cNvPicPr>
          <p:nvPr/>
        </p:nvPicPr>
        <p:blipFill>
          <a:blip r:embed="rId3"/>
          <a:stretch>
            <a:fillRect/>
          </a:stretch>
        </p:blipFill>
        <p:spPr>
          <a:xfrm>
            <a:off x="1032119" y="1260216"/>
            <a:ext cx="3395031" cy="2639658"/>
          </a:xfrm>
          <a:prstGeom prst="rect">
            <a:avLst/>
          </a:prstGeom>
        </p:spPr>
      </p:pic>
      <p:sp>
        <p:nvSpPr>
          <p:cNvPr id="8" name="Date Placeholder 7"/>
          <p:cNvSpPr>
            <a:spLocks noGrp="1"/>
          </p:cNvSpPr>
          <p:nvPr>
            <p:ph type="dt" sz="half" idx="10"/>
          </p:nvPr>
        </p:nvSpPr>
        <p:spPr/>
        <p:txBody>
          <a:bodyPr/>
          <a:lstStyle/>
          <a:p>
            <a:fld id="{38E7BFA2-2107-B84A-AF62-B8B5628DD5F7}" type="datetime1">
              <a:rPr lang="de-CH" smtClean="0"/>
              <a:t>06.03.23</a:t>
            </a:fld>
            <a:endParaRPr lang="en-US"/>
          </a:p>
        </p:txBody>
      </p:sp>
      <p:sp>
        <p:nvSpPr>
          <p:cNvPr id="9" name="Slide Number Placeholder 8"/>
          <p:cNvSpPr>
            <a:spLocks noGrp="1"/>
          </p:cNvSpPr>
          <p:nvPr>
            <p:ph type="sldNum" sz="quarter" idx="12"/>
          </p:nvPr>
        </p:nvSpPr>
        <p:spPr/>
        <p:txBody>
          <a:bodyPr/>
          <a:lstStyle/>
          <a:p>
            <a:fld id="{138DCCE7-78DD-5E49-B87C-4197C3531E83}" type="slidenum">
              <a:rPr lang="en-US" smtClean="0"/>
              <a:t>21</a:t>
            </a:fld>
            <a:endParaRPr lang="en-US"/>
          </a:p>
        </p:txBody>
      </p:sp>
      <p:sp>
        <p:nvSpPr>
          <p:cNvPr id="14" name="Rectangle 1032"/>
          <p:cNvSpPr>
            <a:spLocks noChangeArrowheads="1"/>
          </p:cNvSpPr>
          <p:nvPr/>
        </p:nvSpPr>
        <p:spPr bwMode="auto">
          <a:xfrm>
            <a:off x="801240" y="715452"/>
            <a:ext cx="7772400" cy="868680"/>
          </a:xfrm>
          <a:prstGeom prst="rect">
            <a:avLst/>
          </a:prstGeom>
          <a:noFill/>
          <a:ln w="9525">
            <a:noFill/>
            <a:miter lim="800000"/>
            <a:headEnd/>
            <a:tailEnd/>
          </a:ln>
          <a:effectLst/>
        </p:spPr>
        <p:txBody>
          <a:bodyPr anchor="ctr"/>
          <a:lstStyle/>
          <a:p>
            <a:pPr algn="ctr" eaLnBrk="1" hangingPunct="1">
              <a:defRPr/>
            </a:pPr>
            <a:r>
              <a:rPr lang="en-US" sz="2400" b="1" dirty="0">
                <a:solidFill>
                  <a:srgbClr val="953735"/>
                </a:solidFill>
                <a:effectLst>
                  <a:outerShdw blurRad="38100" dist="38100" dir="2700000" algn="tl">
                    <a:srgbClr val="DDDDDD"/>
                  </a:outerShdw>
                </a:effectLst>
              </a:rPr>
              <a:t>Using a Pipette</a:t>
            </a:r>
            <a:endParaRPr lang="en-US" sz="2400" b="1" dirty="0">
              <a:solidFill>
                <a:srgbClr val="953735"/>
              </a:solidFill>
            </a:endParaRPr>
          </a:p>
        </p:txBody>
      </p:sp>
      <p:grpSp>
        <p:nvGrpSpPr>
          <p:cNvPr id="15" name="Gruppierung 14"/>
          <p:cNvGrpSpPr/>
          <p:nvPr/>
        </p:nvGrpSpPr>
        <p:grpSpPr>
          <a:xfrm>
            <a:off x="0" y="69301"/>
            <a:ext cx="9184698" cy="693774"/>
            <a:chOff x="0" y="69301"/>
            <a:chExt cx="9184698" cy="693774"/>
          </a:xfrm>
        </p:grpSpPr>
        <p:pic>
          <p:nvPicPr>
            <p:cNvPr id="16" name="Picture 12"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7" name="Gruppierung 16"/>
            <p:cNvGrpSpPr/>
            <p:nvPr/>
          </p:nvGrpSpPr>
          <p:grpSpPr>
            <a:xfrm>
              <a:off x="6585684" y="383542"/>
              <a:ext cx="2599014" cy="261610"/>
              <a:chOff x="160468" y="834079"/>
              <a:chExt cx="2599014" cy="261610"/>
            </a:xfrm>
          </p:grpSpPr>
          <p:cxnSp>
            <p:nvCxnSpPr>
              <p:cNvPr id="19" name="Gerade Verbindung 18"/>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0" name="Textfeld 19"/>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18" name="Gerade Verbindung 17"/>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254148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Bild 14"/>
          <p:cNvPicPr>
            <a:picLocks noChangeAspect="1"/>
          </p:cNvPicPr>
          <p:nvPr/>
        </p:nvPicPr>
        <p:blipFill>
          <a:blip r:embed="rId2"/>
          <a:stretch>
            <a:fillRect/>
          </a:stretch>
        </p:blipFill>
        <p:spPr>
          <a:xfrm>
            <a:off x="6388836" y="2034525"/>
            <a:ext cx="2795862" cy="2173800"/>
          </a:xfrm>
          <a:prstGeom prst="rect">
            <a:avLst/>
          </a:prstGeom>
        </p:spPr>
      </p:pic>
      <p:sp>
        <p:nvSpPr>
          <p:cNvPr id="8" name="Date Placeholder 7"/>
          <p:cNvSpPr>
            <a:spLocks noGrp="1"/>
          </p:cNvSpPr>
          <p:nvPr>
            <p:ph type="dt" sz="half" idx="10"/>
          </p:nvPr>
        </p:nvSpPr>
        <p:spPr/>
        <p:txBody>
          <a:bodyPr/>
          <a:lstStyle/>
          <a:p>
            <a:fld id="{38E7BFA2-2107-B84A-AF62-B8B5628DD5F7}" type="datetime1">
              <a:rPr lang="de-CH" smtClean="0"/>
              <a:t>06.03.23</a:t>
            </a:fld>
            <a:endParaRPr lang="en-US"/>
          </a:p>
        </p:txBody>
      </p:sp>
      <p:sp>
        <p:nvSpPr>
          <p:cNvPr id="9" name="Slide Number Placeholder 8"/>
          <p:cNvSpPr>
            <a:spLocks noGrp="1"/>
          </p:cNvSpPr>
          <p:nvPr>
            <p:ph type="sldNum" sz="quarter" idx="12"/>
          </p:nvPr>
        </p:nvSpPr>
        <p:spPr/>
        <p:txBody>
          <a:bodyPr/>
          <a:lstStyle/>
          <a:p>
            <a:fld id="{138DCCE7-78DD-5E49-B87C-4197C3531E83}" type="slidenum">
              <a:rPr lang="en-US" smtClean="0"/>
              <a:t>22</a:t>
            </a:fld>
            <a:endParaRPr lang="en-US" dirty="0"/>
          </a:p>
        </p:txBody>
      </p:sp>
      <p:sp>
        <p:nvSpPr>
          <p:cNvPr id="14" name="Rectangle 1032"/>
          <p:cNvSpPr>
            <a:spLocks noChangeArrowheads="1"/>
          </p:cNvSpPr>
          <p:nvPr/>
        </p:nvSpPr>
        <p:spPr bwMode="auto">
          <a:xfrm>
            <a:off x="685800" y="655417"/>
            <a:ext cx="7772400" cy="868680"/>
          </a:xfrm>
          <a:prstGeom prst="rect">
            <a:avLst/>
          </a:prstGeom>
          <a:noFill/>
          <a:ln w="9525">
            <a:noFill/>
            <a:miter lim="800000"/>
            <a:headEnd/>
            <a:tailEnd/>
          </a:ln>
          <a:effectLst/>
        </p:spPr>
        <p:txBody>
          <a:bodyPr anchor="ctr"/>
          <a:lstStyle/>
          <a:p>
            <a:pPr algn="ctr" eaLnBrk="1" hangingPunct="1">
              <a:defRPr/>
            </a:pPr>
            <a:r>
              <a:rPr lang="en-US" sz="2400" b="1" dirty="0" err="1">
                <a:solidFill>
                  <a:srgbClr val="953735"/>
                </a:solidFill>
                <a:effectLst>
                  <a:outerShdw blurRad="38100" dist="38100" dir="2700000" algn="tl">
                    <a:srgbClr val="DDDDDD"/>
                  </a:outerShdw>
                </a:effectLst>
              </a:rPr>
              <a:t>Wichtige</a:t>
            </a:r>
            <a:r>
              <a:rPr lang="en-US" sz="2400" b="1" dirty="0">
                <a:solidFill>
                  <a:srgbClr val="953735"/>
                </a:solidFill>
                <a:effectLst>
                  <a:outerShdw blurRad="38100" dist="38100" dir="2700000" algn="tl">
                    <a:srgbClr val="DDDDDD"/>
                  </a:outerShdw>
                </a:effectLst>
              </a:rPr>
              <a:t> </a:t>
            </a:r>
            <a:r>
              <a:rPr lang="en-US" sz="2400" b="1" dirty="0" err="1">
                <a:solidFill>
                  <a:srgbClr val="953735"/>
                </a:solidFill>
                <a:effectLst>
                  <a:outerShdw blurRad="38100" dist="38100" dir="2700000" algn="tl">
                    <a:srgbClr val="DDDDDD"/>
                  </a:outerShdw>
                </a:effectLst>
              </a:rPr>
              <a:t>Punkte</a:t>
            </a:r>
            <a:r>
              <a:rPr lang="en-US" sz="2400" b="1" dirty="0">
                <a:solidFill>
                  <a:srgbClr val="953735"/>
                </a:solidFill>
                <a:effectLst>
                  <a:outerShdw blurRad="38100" dist="38100" dir="2700000" algn="tl">
                    <a:srgbClr val="DDDDDD"/>
                  </a:outerShdw>
                </a:effectLst>
              </a:rPr>
              <a:t> </a:t>
            </a:r>
            <a:r>
              <a:rPr lang="en-US" sz="2400" b="1" dirty="0" err="1">
                <a:solidFill>
                  <a:srgbClr val="953735"/>
                </a:solidFill>
                <a:effectLst>
                  <a:outerShdw blurRad="38100" dist="38100" dir="2700000" algn="tl">
                    <a:srgbClr val="DDDDDD"/>
                  </a:outerShdw>
                </a:effectLst>
              </a:rPr>
              <a:t>im</a:t>
            </a:r>
            <a:r>
              <a:rPr lang="en-US" sz="2400" b="1" dirty="0">
                <a:solidFill>
                  <a:srgbClr val="953735"/>
                </a:solidFill>
                <a:effectLst>
                  <a:outerShdw blurRad="38100" dist="38100" dir="2700000" algn="tl">
                    <a:srgbClr val="DDDDDD"/>
                  </a:outerShdw>
                </a:effectLst>
              </a:rPr>
              <a:t> Umgang </a:t>
            </a:r>
            <a:r>
              <a:rPr lang="en-US" sz="2400" b="1" dirty="0" err="1">
                <a:solidFill>
                  <a:srgbClr val="953735"/>
                </a:solidFill>
                <a:effectLst>
                  <a:outerShdw blurRad="38100" dist="38100" dir="2700000" algn="tl">
                    <a:srgbClr val="DDDDDD"/>
                  </a:outerShdw>
                </a:effectLst>
              </a:rPr>
              <a:t>mit</a:t>
            </a:r>
            <a:r>
              <a:rPr lang="en-US" sz="2400" b="1" dirty="0">
                <a:solidFill>
                  <a:srgbClr val="953735"/>
                </a:solidFill>
                <a:effectLst>
                  <a:outerShdw blurRad="38100" dist="38100" dir="2700000" algn="tl">
                    <a:srgbClr val="DDDDDD"/>
                  </a:outerShdw>
                </a:effectLst>
              </a:rPr>
              <a:t> </a:t>
            </a:r>
            <a:r>
              <a:rPr lang="en-US" sz="2400" b="1" dirty="0" err="1">
                <a:solidFill>
                  <a:srgbClr val="953735"/>
                </a:solidFill>
                <a:effectLst>
                  <a:outerShdw blurRad="38100" dist="38100" dir="2700000" algn="tl">
                    <a:srgbClr val="DDDDDD"/>
                  </a:outerShdw>
                </a:effectLst>
              </a:rPr>
              <a:t>einer</a:t>
            </a:r>
            <a:r>
              <a:rPr lang="en-US" sz="2400" b="1" dirty="0">
                <a:solidFill>
                  <a:srgbClr val="953735"/>
                </a:solidFill>
                <a:effectLst>
                  <a:outerShdw blurRad="38100" dist="38100" dir="2700000" algn="tl">
                    <a:srgbClr val="DDDDDD"/>
                  </a:outerShdw>
                </a:effectLst>
              </a:rPr>
              <a:t> Pipette</a:t>
            </a:r>
            <a:endParaRPr lang="en-US" sz="2400" dirty="0">
              <a:solidFill>
                <a:srgbClr val="953735"/>
              </a:solidFill>
            </a:endParaRPr>
          </a:p>
        </p:txBody>
      </p:sp>
      <p:sp>
        <p:nvSpPr>
          <p:cNvPr id="24" name="Content Placeholder 5"/>
          <p:cNvSpPr txBox="1">
            <a:spLocks/>
          </p:cNvSpPr>
          <p:nvPr/>
        </p:nvSpPr>
        <p:spPr>
          <a:xfrm>
            <a:off x="256668" y="1280596"/>
            <a:ext cx="7343775" cy="477820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lgn="l">
              <a:lnSpc>
                <a:spcPct val="150000"/>
              </a:lnSpc>
              <a:buFont typeface="Arial"/>
              <a:buChar char="•"/>
            </a:pPr>
            <a:r>
              <a:rPr lang="de-CH" sz="1600" dirty="0">
                <a:solidFill>
                  <a:srgbClr val="000000"/>
                </a:solidFill>
              </a:rPr>
              <a:t>Pipette </a:t>
            </a:r>
            <a:r>
              <a:rPr lang="de-CH" sz="1600" b="1" dirty="0">
                <a:solidFill>
                  <a:srgbClr val="000000"/>
                </a:solidFill>
              </a:rPr>
              <a:t>nicht</a:t>
            </a:r>
            <a:r>
              <a:rPr lang="de-CH" sz="1600" dirty="0">
                <a:solidFill>
                  <a:srgbClr val="000000"/>
                </a:solidFill>
              </a:rPr>
              <a:t> auf die Bank oder den Boden </a:t>
            </a:r>
            <a:r>
              <a:rPr lang="de-CH" sz="1600" b="1" dirty="0">
                <a:solidFill>
                  <a:srgbClr val="000000"/>
                </a:solidFill>
              </a:rPr>
              <a:t>fallen lassen</a:t>
            </a:r>
            <a:r>
              <a:rPr lang="de-CH" sz="1600" dirty="0">
                <a:solidFill>
                  <a:srgbClr val="000000"/>
                </a:solidFill>
              </a:rPr>
              <a:t>!</a:t>
            </a:r>
          </a:p>
          <a:p>
            <a:pPr marL="342900" indent="-342900" algn="l">
              <a:lnSpc>
                <a:spcPct val="150000"/>
              </a:lnSpc>
              <a:buFont typeface="Arial"/>
              <a:buChar char="•"/>
            </a:pPr>
            <a:r>
              <a:rPr lang="de-CH" sz="1600" dirty="0">
                <a:solidFill>
                  <a:srgbClr val="000000"/>
                </a:solidFill>
              </a:rPr>
              <a:t>Volumen einstellen: Drehe die Einstellung der Pipette nicht über ihre minimale oder maximale Position hinaus!</a:t>
            </a:r>
          </a:p>
          <a:p>
            <a:pPr marL="342900" indent="-342900" algn="l">
              <a:lnSpc>
                <a:spcPct val="150000"/>
              </a:lnSpc>
              <a:buFont typeface="Arial"/>
              <a:buChar char="•"/>
            </a:pPr>
            <a:r>
              <a:rPr lang="de-DE" sz="1600" dirty="0">
                <a:solidFill>
                  <a:srgbClr val="000000"/>
                </a:solidFill>
              </a:rPr>
              <a:t>Pipette nur mit Spitze verwenden! Spitzen bei jedem </a:t>
            </a:r>
            <a:r>
              <a:rPr lang="de-DE" sz="1600" dirty="0" err="1">
                <a:solidFill>
                  <a:srgbClr val="000000"/>
                </a:solidFill>
              </a:rPr>
              <a:t>Pipettierschritt</a:t>
            </a:r>
            <a:r>
              <a:rPr lang="de-DE" sz="1600" dirty="0">
                <a:solidFill>
                  <a:srgbClr val="000000"/>
                </a:solidFill>
              </a:rPr>
              <a:t>          wechseln (</a:t>
            </a:r>
            <a:r>
              <a:rPr lang="de-DE" sz="1600" dirty="0" err="1">
                <a:solidFill>
                  <a:srgbClr val="000000"/>
                </a:solidFill>
              </a:rPr>
              <a:t>ausser</a:t>
            </a:r>
            <a:r>
              <a:rPr lang="de-DE" sz="1600" dirty="0">
                <a:solidFill>
                  <a:srgbClr val="000000"/>
                </a:solidFill>
              </a:rPr>
              <a:t> man pipettiert dasselbe Reagenz)</a:t>
            </a:r>
          </a:p>
          <a:p>
            <a:pPr marL="342900" indent="-342900" algn="l">
              <a:lnSpc>
                <a:spcPct val="150000"/>
              </a:lnSpc>
              <a:buFont typeface="Arial"/>
              <a:buChar char="•"/>
            </a:pPr>
            <a:r>
              <a:rPr lang="en-US" sz="1600" dirty="0" err="1">
                <a:solidFill>
                  <a:schemeClr val="tx1"/>
                </a:solidFill>
              </a:rPr>
              <a:t>Beim</a:t>
            </a:r>
            <a:r>
              <a:rPr lang="en-US" sz="1600" dirty="0">
                <a:solidFill>
                  <a:schemeClr val="tx1"/>
                </a:solidFill>
              </a:rPr>
              <a:t> </a:t>
            </a:r>
            <a:r>
              <a:rPr lang="en-US" sz="1600" dirty="0" err="1">
                <a:solidFill>
                  <a:schemeClr val="tx1"/>
                </a:solidFill>
              </a:rPr>
              <a:t>Einsaugen</a:t>
            </a:r>
            <a:r>
              <a:rPr lang="en-US" sz="1600" dirty="0">
                <a:solidFill>
                  <a:schemeClr val="tx1"/>
                </a:solidFill>
              </a:rPr>
              <a:t> </a:t>
            </a:r>
            <a:r>
              <a:rPr lang="en-US" sz="1600" dirty="0" err="1">
                <a:solidFill>
                  <a:schemeClr val="tx1"/>
                </a:solidFill>
              </a:rPr>
              <a:t>nur</a:t>
            </a:r>
            <a:r>
              <a:rPr lang="en-US" sz="1600" dirty="0">
                <a:solidFill>
                  <a:schemeClr val="tx1"/>
                </a:solidFill>
              </a:rPr>
              <a:t> </a:t>
            </a:r>
            <a:r>
              <a:rPr lang="en-US" sz="1600" dirty="0" err="1">
                <a:solidFill>
                  <a:schemeClr val="tx1"/>
                </a:solidFill>
              </a:rPr>
              <a:t>bis</a:t>
            </a:r>
            <a:r>
              <a:rPr lang="en-US" sz="1600" dirty="0">
                <a:solidFill>
                  <a:schemeClr val="tx1"/>
                </a:solidFill>
              </a:rPr>
              <a:t> </a:t>
            </a:r>
            <a:r>
              <a:rPr lang="en-US" sz="1600" dirty="0" err="1">
                <a:solidFill>
                  <a:schemeClr val="tx1"/>
                </a:solidFill>
              </a:rPr>
              <a:t>zum</a:t>
            </a:r>
            <a:r>
              <a:rPr lang="en-US" sz="1600" dirty="0">
                <a:solidFill>
                  <a:schemeClr val="tx1"/>
                </a:solidFill>
              </a:rPr>
              <a:t> </a:t>
            </a:r>
            <a:r>
              <a:rPr lang="en-US" sz="1600" b="1" dirty="0" err="1">
                <a:solidFill>
                  <a:schemeClr val="tx1"/>
                </a:solidFill>
              </a:rPr>
              <a:t>ersten</a:t>
            </a:r>
            <a:r>
              <a:rPr lang="en-US" sz="1600" b="1" dirty="0">
                <a:solidFill>
                  <a:schemeClr val="tx1"/>
                </a:solidFill>
              </a:rPr>
              <a:t> </a:t>
            </a:r>
            <a:r>
              <a:rPr lang="en-US" sz="1600" b="1" dirty="0" err="1">
                <a:solidFill>
                  <a:schemeClr val="tx1"/>
                </a:solidFill>
              </a:rPr>
              <a:t>Druckpunkt</a:t>
            </a:r>
            <a:r>
              <a:rPr lang="en-US" sz="1600" dirty="0">
                <a:solidFill>
                  <a:schemeClr val="tx1"/>
                </a:solidFill>
              </a:rPr>
              <a:t>!</a:t>
            </a:r>
          </a:p>
          <a:p>
            <a:pPr marL="342900" indent="-342900" algn="l">
              <a:lnSpc>
                <a:spcPct val="150000"/>
              </a:lnSpc>
              <a:buFont typeface="Arial"/>
              <a:buChar char="•"/>
            </a:pPr>
            <a:r>
              <a:rPr lang="en-US" sz="1600" dirty="0" err="1">
                <a:solidFill>
                  <a:schemeClr val="tx1"/>
                </a:solidFill>
              </a:rPr>
              <a:t>Beim</a:t>
            </a:r>
            <a:r>
              <a:rPr lang="en-US" sz="1600" dirty="0">
                <a:solidFill>
                  <a:schemeClr val="tx1"/>
                </a:solidFill>
              </a:rPr>
              <a:t> </a:t>
            </a:r>
            <a:r>
              <a:rPr lang="en-US" sz="1600" dirty="0" err="1">
                <a:solidFill>
                  <a:schemeClr val="tx1"/>
                </a:solidFill>
              </a:rPr>
              <a:t>Ausstossen</a:t>
            </a:r>
            <a:r>
              <a:rPr lang="en-US" sz="1600" dirty="0">
                <a:solidFill>
                  <a:schemeClr val="tx1"/>
                </a:solidFill>
              </a:rPr>
              <a:t> </a:t>
            </a:r>
            <a:r>
              <a:rPr lang="en-US" sz="1600" dirty="0" err="1">
                <a:solidFill>
                  <a:schemeClr val="tx1"/>
                </a:solidFill>
              </a:rPr>
              <a:t>bis</a:t>
            </a:r>
            <a:r>
              <a:rPr lang="en-US" sz="1600" dirty="0">
                <a:solidFill>
                  <a:schemeClr val="tx1"/>
                </a:solidFill>
              </a:rPr>
              <a:t> </a:t>
            </a:r>
            <a:r>
              <a:rPr lang="en-US" sz="1600" dirty="0" err="1">
                <a:solidFill>
                  <a:schemeClr val="tx1"/>
                </a:solidFill>
              </a:rPr>
              <a:t>zum</a:t>
            </a:r>
            <a:r>
              <a:rPr lang="en-US" sz="1600" dirty="0">
                <a:solidFill>
                  <a:schemeClr val="tx1"/>
                </a:solidFill>
              </a:rPr>
              <a:t> </a:t>
            </a:r>
            <a:r>
              <a:rPr lang="en-US" sz="1600" b="1" dirty="0" err="1">
                <a:solidFill>
                  <a:schemeClr val="tx1"/>
                </a:solidFill>
              </a:rPr>
              <a:t>zweiten</a:t>
            </a:r>
            <a:r>
              <a:rPr lang="en-US" sz="1600" b="1" dirty="0">
                <a:solidFill>
                  <a:schemeClr val="tx1"/>
                </a:solidFill>
              </a:rPr>
              <a:t> </a:t>
            </a:r>
            <a:r>
              <a:rPr lang="en-US" sz="1600" b="1" dirty="0" err="1">
                <a:solidFill>
                  <a:schemeClr val="tx1"/>
                </a:solidFill>
              </a:rPr>
              <a:t>Druckpunkt</a:t>
            </a:r>
            <a:r>
              <a:rPr lang="en-US" sz="1600" b="1" dirty="0">
                <a:solidFill>
                  <a:schemeClr val="tx1"/>
                </a:solidFill>
              </a:rPr>
              <a:t> </a:t>
            </a:r>
            <a:r>
              <a:rPr lang="en-US" sz="1600" dirty="0" err="1">
                <a:solidFill>
                  <a:schemeClr val="tx1"/>
                </a:solidFill>
              </a:rPr>
              <a:t>durch</a:t>
            </a:r>
            <a:r>
              <a:rPr lang="en-US" sz="1600" dirty="0">
                <a:solidFill>
                  <a:schemeClr val="tx1"/>
                </a:solidFill>
              </a:rPr>
              <a:t> </a:t>
            </a:r>
            <a:r>
              <a:rPr lang="en-US" sz="1600" dirty="0" err="1">
                <a:solidFill>
                  <a:schemeClr val="tx1"/>
                </a:solidFill>
              </a:rPr>
              <a:t>drücken</a:t>
            </a:r>
            <a:r>
              <a:rPr lang="en-US" sz="1600" dirty="0">
                <a:solidFill>
                  <a:schemeClr val="tx1"/>
                </a:solidFill>
              </a:rPr>
              <a:t>!</a:t>
            </a:r>
          </a:p>
          <a:p>
            <a:pPr marL="342900" indent="-342900" algn="l">
              <a:lnSpc>
                <a:spcPct val="150000"/>
              </a:lnSpc>
              <a:buFont typeface="Arial"/>
              <a:buChar char="•"/>
            </a:pPr>
            <a:r>
              <a:rPr lang="de-CH" sz="1600" dirty="0">
                <a:solidFill>
                  <a:srgbClr val="000000"/>
                </a:solidFill>
              </a:rPr>
              <a:t>Nur die Kunststoffspitze in die Flüssigkeit eintauchen. Keine anderen Teile der Pipette dürfen die Lösung berühren.</a:t>
            </a:r>
          </a:p>
          <a:p>
            <a:pPr marL="342900" indent="-342900" algn="l">
              <a:lnSpc>
                <a:spcPct val="150000"/>
              </a:lnSpc>
              <a:buFont typeface="Arial"/>
              <a:buChar char="•"/>
            </a:pPr>
            <a:r>
              <a:rPr lang="de-CH" sz="1600" dirty="0">
                <a:solidFill>
                  <a:srgbClr val="000000"/>
                </a:solidFill>
              </a:rPr>
              <a:t>Die gefüllte Pipette immer aufrecht halten!</a:t>
            </a:r>
            <a:endParaRPr lang="en-US" sz="1600" dirty="0">
              <a:solidFill>
                <a:srgbClr val="000000"/>
              </a:solidFill>
            </a:endParaRPr>
          </a:p>
          <a:p>
            <a:pPr marL="342900" indent="-342900" algn="l">
              <a:lnSpc>
                <a:spcPct val="150000"/>
              </a:lnSpc>
              <a:buFont typeface="Arial"/>
              <a:buChar char="•"/>
            </a:pPr>
            <a:r>
              <a:rPr lang="en-US" sz="1600" dirty="0" err="1">
                <a:solidFill>
                  <a:srgbClr val="000000"/>
                </a:solidFill>
              </a:rPr>
              <a:t>Darauf</a:t>
            </a:r>
            <a:r>
              <a:rPr lang="en-US" sz="1600" dirty="0">
                <a:solidFill>
                  <a:srgbClr val="000000"/>
                </a:solidFill>
              </a:rPr>
              <a:t> </a:t>
            </a:r>
            <a:r>
              <a:rPr lang="en-US" sz="1600" dirty="0" err="1">
                <a:solidFill>
                  <a:srgbClr val="000000"/>
                </a:solidFill>
              </a:rPr>
              <a:t>achten</a:t>
            </a:r>
            <a:r>
              <a:rPr lang="en-US" sz="1600" dirty="0">
                <a:solidFill>
                  <a:srgbClr val="000000"/>
                </a:solidFill>
              </a:rPr>
              <a:t>, </a:t>
            </a:r>
            <a:r>
              <a:rPr lang="en-US" sz="1600" dirty="0" err="1">
                <a:solidFill>
                  <a:srgbClr val="000000"/>
                </a:solidFill>
              </a:rPr>
              <a:t>dass</a:t>
            </a:r>
            <a:r>
              <a:rPr lang="en-US" sz="1600" dirty="0">
                <a:solidFill>
                  <a:srgbClr val="000000"/>
                </a:solidFill>
              </a:rPr>
              <a:t> die </a:t>
            </a:r>
            <a:r>
              <a:rPr lang="en-US" sz="1600" dirty="0" err="1">
                <a:solidFill>
                  <a:srgbClr val="000000"/>
                </a:solidFill>
              </a:rPr>
              <a:t>ausgestossene</a:t>
            </a:r>
            <a:r>
              <a:rPr lang="en-US" sz="1600" dirty="0">
                <a:solidFill>
                  <a:srgbClr val="000000"/>
                </a:solidFill>
              </a:rPr>
              <a:t> </a:t>
            </a:r>
            <a:r>
              <a:rPr lang="en-US" sz="1600" dirty="0" err="1">
                <a:solidFill>
                  <a:srgbClr val="000000"/>
                </a:solidFill>
              </a:rPr>
              <a:t>Flüssigkeit</a:t>
            </a:r>
            <a:r>
              <a:rPr lang="en-US" sz="1600" dirty="0">
                <a:solidFill>
                  <a:srgbClr val="000000"/>
                </a:solidFill>
              </a:rPr>
              <a:t> </a:t>
            </a:r>
            <a:r>
              <a:rPr lang="en-US" sz="1600" dirty="0" err="1">
                <a:solidFill>
                  <a:srgbClr val="000000"/>
                </a:solidFill>
              </a:rPr>
              <a:t>nicht</a:t>
            </a:r>
            <a:r>
              <a:rPr lang="en-US" sz="1600" dirty="0">
                <a:solidFill>
                  <a:srgbClr val="000000"/>
                </a:solidFill>
              </a:rPr>
              <a:t> an der </a:t>
            </a:r>
            <a:r>
              <a:rPr lang="en-US" sz="1600" dirty="0" err="1">
                <a:solidFill>
                  <a:srgbClr val="000000"/>
                </a:solidFill>
              </a:rPr>
              <a:t>Spitze</a:t>
            </a:r>
            <a:r>
              <a:rPr lang="en-US" sz="1600" dirty="0">
                <a:solidFill>
                  <a:srgbClr val="000000"/>
                </a:solidFill>
              </a:rPr>
              <a:t> </a:t>
            </a:r>
            <a:r>
              <a:rPr lang="en-US" sz="1600" dirty="0" err="1">
                <a:solidFill>
                  <a:srgbClr val="000000"/>
                </a:solidFill>
              </a:rPr>
              <a:t>oder</a:t>
            </a:r>
            <a:r>
              <a:rPr lang="en-US" sz="1600" dirty="0">
                <a:solidFill>
                  <a:srgbClr val="000000"/>
                </a:solidFill>
              </a:rPr>
              <a:t> am Rand des </a:t>
            </a:r>
            <a:r>
              <a:rPr lang="en-US" sz="1600" dirty="0" err="1">
                <a:solidFill>
                  <a:srgbClr val="000000"/>
                </a:solidFill>
              </a:rPr>
              <a:t>Gefässes</a:t>
            </a:r>
            <a:r>
              <a:rPr lang="en-US" sz="1600" dirty="0">
                <a:solidFill>
                  <a:srgbClr val="000000"/>
                </a:solidFill>
              </a:rPr>
              <a:t> “</a:t>
            </a:r>
            <a:r>
              <a:rPr lang="en-US" sz="1600" dirty="0" err="1">
                <a:solidFill>
                  <a:srgbClr val="000000"/>
                </a:solidFill>
              </a:rPr>
              <a:t>kleben</a:t>
            </a:r>
            <a:r>
              <a:rPr lang="en-US" sz="1600" dirty="0">
                <a:solidFill>
                  <a:srgbClr val="000000"/>
                </a:solidFill>
              </a:rPr>
              <a:t>” </a:t>
            </a:r>
            <a:r>
              <a:rPr lang="en-US" sz="1600" dirty="0" err="1">
                <a:solidFill>
                  <a:srgbClr val="000000"/>
                </a:solidFill>
              </a:rPr>
              <a:t>bleibt</a:t>
            </a:r>
            <a:r>
              <a:rPr lang="en-US" sz="1600" dirty="0">
                <a:solidFill>
                  <a:srgbClr val="000000"/>
                </a:solidFill>
              </a:rPr>
              <a:t> - am </a:t>
            </a:r>
            <a:r>
              <a:rPr lang="en-US" sz="1600" dirty="0" err="1">
                <a:solidFill>
                  <a:srgbClr val="000000"/>
                </a:solidFill>
              </a:rPr>
              <a:t>besten</a:t>
            </a:r>
            <a:r>
              <a:rPr lang="en-US" sz="1600" dirty="0">
                <a:solidFill>
                  <a:srgbClr val="000000"/>
                </a:solidFill>
              </a:rPr>
              <a:t> </a:t>
            </a:r>
            <a:r>
              <a:rPr lang="en-US" sz="1600" dirty="0" err="1">
                <a:solidFill>
                  <a:srgbClr val="000000"/>
                </a:solidFill>
              </a:rPr>
              <a:t>immer</a:t>
            </a:r>
            <a:r>
              <a:rPr lang="en-US" sz="1600" dirty="0">
                <a:solidFill>
                  <a:srgbClr val="000000"/>
                </a:solidFill>
              </a:rPr>
              <a:t> am </a:t>
            </a:r>
            <a:r>
              <a:rPr lang="en-US" sz="1600" dirty="0" err="1">
                <a:solidFill>
                  <a:srgbClr val="000000"/>
                </a:solidFill>
              </a:rPr>
              <a:t>Grund</a:t>
            </a:r>
            <a:r>
              <a:rPr lang="en-US" sz="1600" dirty="0">
                <a:solidFill>
                  <a:srgbClr val="000000"/>
                </a:solidFill>
              </a:rPr>
              <a:t> des </a:t>
            </a:r>
            <a:r>
              <a:rPr lang="en-US" sz="1600" dirty="0" err="1">
                <a:solidFill>
                  <a:srgbClr val="000000"/>
                </a:solidFill>
              </a:rPr>
              <a:t>Gefässes</a:t>
            </a:r>
            <a:r>
              <a:rPr lang="en-US" sz="1600" dirty="0">
                <a:solidFill>
                  <a:srgbClr val="000000"/>
                </a:solidFill>
              </a:rPr>
              <a:t> </a:t>
            </a:r>
            <a:r>
              <a:rPr lang="en-US" sz="1600" dirty="0" err="1">
                <a:solidFill>
                  <a:srgbClr val="000000"/>
                </a:solidFill>
              </a:rPr>
              <a:t>ausstossen</a:t>
            </a:r>
            <a:r>
              <a:rPr lang="en-US" sz="1600" dirty="0">
                <a:solidFill>
                  <a:srgbClr val="000000"/>
                </a:solidFill>
              </a:rPr>
              <a:t>.</a:t>
            </a:r>
          </a:p>
        </p:txBody>
      </p:sp>
      <p:grpSp>
        <p:nvGrpSpPr>
          <p:cNvPr id="16" name="Gruppierung 15"/>
          <p:cNvGrpSpPr/>
          <p:nvPr/>
        </p:nvGrpSpPr>
        <p:grpSpPr>
          <a:xfrm>
            <a:off x="0" y="69301"/>
            <a:ext cx="9184698" cy="693774"/>
            <a:chOff x="0" y="69301"/>
            <a:chExt cx="9184698" cy="693774"/>
          </a:xfrm>
        </p:grpSpPr>
        <p:pic>
          <p:nvPicPr>
            <p:cNvPr id="17"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8" name="Gruppierung 17"/>
            <p:cNvGrpSpPr/>
            <p:nvPr/>
          </p:nvGrpSpPr>
          <p:grpSpPr>
            <a:xfrm>
              <a:off x="6585684" y="383542"/>
              <a:ext cx="2599014" cy="261610"/>
              <a:chOff x="160468" y="834079"/>
              <a:chExt cx="2599014" cy="261610"/>
            </a:xfrm>
          </p:grpSpPr>
          <p:cxnSp>
            <p:nvCxnSpPr>
              <p:cNvPr id="20" name="Gerade Verbindung 19"/>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1" name="Textfeld 20"/>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19" name="Gerade Verbindung 18"/>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430895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38E7BFA2-2107-B84A-AF62-B8B5628DD5F7}" type="datetime1">
              <a:rPr lang="de-CH" smtClean="0"/>
              <a:t>06.03.23</a:t>
            </a:fld>
            <a:endParaRPr lang="en-US"/>
          </a:p>
        </p:txBody>
      </p:sp>
      <p:sp>
        <p:nvSpPr>
          <p:cNvPr id="9" name="Slide Number Placeholder 8"/>
          <p:cNvSpPr>
            <a:spLocks noGrp="1"/>
          </p:cNvSpPr>
          <p:nvPr>
            <p:ph type="sldNum" sz="quarter" idx="12"/>
          </p:nvPr>
        </p:nvSpPr>
        <p:spPr/>
        <p:txBody>
          <a:bodyPr/>
          <a:lstStyle/>
          <a:p>
            <a:fld id="{138DCCE7-78DD-5E49-B87C-4197C3531E83}" type="slidenum">
              <a:rPr lang="en-US" smtClean="0"/>
              <a:t>23</a:t>
            </a:fld>
            <a:endParaRPr lang="en-US"/>
          </a:p>
        </p:txBody>
      </p:sp>
      <p:sp>
        <p:nvSpPr>
          <p:cNvPr id="15" name="Rectangle 1032"/>
          <p:cNvSpPr>
            <a:spLocks noChangeArrowheads="1"/>
          </p:cNvSpPr>
          <p:nvPr/>
        </p:nvSpPr>
        <p:spPr bwMode="auto">
          <a:xfrm>
            <a:off x="685800" y="877097"/>
            <a:ext cx="7772400" cy="868680"/>
          </a:xfrm>
          <a:prstGeom prst="rect">
            <a:avLst/>
          </a:prstGeom>
          <a:noFill/>
          <a:ln w="9525">
            <a:noFill/>
            <a:miter lim="800000"/>
            <a:headEnd/>
            <a:tailEnd/>
          </a:ln>
          <a:effectLst/>
        </p:spPr>
        <p:txBody>
          <a:bodyPr anchor="ctr"/>
          <a:lstStyle/>
          <a:p>
            <a:pPr algn="ctr" eaLnBrk="1" hangingPunct="1">
              <a:defRPr/>
            </a:pPr>
            <a:r>
              <a:rPr lang="en-US" sz="2400" b="1" dirty="0" err="1">
                <a:effectLst>
                  <a:outerShdw blurRad="38100" dist="38100" dir="2700000" algn="tl">
                    <a:srgbClr val="DDDDDD"/>
                  </a:outerShdw>
                </a:effectLst>
              </a:rPr>
              <a:t>Umgang</a:t>
            </a:r>
            <a:r>
              <a:rPr lang="en-US" sz="2400" b="1" dirty="0">
                <a:effectLst>
                  <a:outerShdw blurRad="38100" dist="38100" dir="2700000" algn="tl">
                    <a:srgbClr val="DDDDDD"/>
                  </a:outerShdw>
                </a:effectLst>
              </a:rPr>
              <a:t> </a:t>
            </a:r>
            <a:r>
              <a:rPr lang="en-US" sz="2400" b="1" dirty="0" err="1">
                <a:effectLst>
                  <a:outerShdw blurRad="38100" dist="38100" dir="2700000" algn="tl">
                    <a:srgbClr val="DDDDDD"/>
                  </a:outerShdw>
                </a:effectLst>
              </a:rPr>
              <a:t>mit</a:t>
            </a:r>
            <a:r>
              <a:rPr lang="en-US" sz="2400" b="1" dirty="0">
                <a:effectLst>
                  <a:outerShdw blurRad="38100" dist="38100" dir="2700000" algn="tl">
                    <a:srgbClr val="DDDDDD"/>
                  </a:outerShdw>
                </a:effectLst>
              </a:rPr>
              <a:t> der </a:t>
            </a:r>
            <a:r>
              <a:rPr lang="en-US" sz="2400" b="1" dirty="0" err="1">
                <a:effectLst>
                  <a:outerShdw blurRad="38100" dist="38100" dir="2700000" algn="tl">
                    <a:srgbClr val="DDDDDD"/>
                  </a:outerShdw>
                </a:effectLst>
              </a:rPr>
              <a:t>Laborpipette</a:t>
            </a:r>
            <a:endParaRPr lang="en-US" sz="2400" dirty="0"/>
          </a:p>
        </p:txBody>
      </p:sp>
      <p:pic>
        <p:nvPicPr>
          <p:cNvPr id="5" name="Picture 4" descr="upside dow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4788" y="2054833"/>
            <a:ext cx="4641177" cy="3073685"/>
          </a:xfrm>
          <a:prstGeom prst="rect">
            <a:avLst/>
          </a:prstGeom>
        </p:spPr>
      </p:pic>
      <p:grpSp>
        <p:nvGrpSpPr>
          <p:cNvPr id="2" name="Group 1"/>
          <p:cNvGrpSpPr/>
          <p:nvPr/>
        </p:nvGrpSpPr>
        <p:grpSpPr>
          <a:xfrm>
            <a:off x="1441357" y="1648473"/>
            <a:ext cx="7599125" cy="4395486"/>
            <a:chOff x="1441350" y="1373727"/>
            <a:chExt cx="7599125" cy="3662905"/>
          </a:xfrm>
        </p:grpSpPr>
        <p:grpSp>
          <p:nvGrpSpPr>
            <p:cNvPr id="27" name="Group 26"/>
            <p:cNvGrpSpPr/>
            <p:nvPr/>
          </p:nvGrpSpPr>
          <p:grpSpPr>
            <a:xfrm>
              <a:off x="4937689" y="1373727"/>
              <a:ext cx="4102786" cy="1366048"/>
              <a:chOff x="4937689" y="1373727"/>
              <a:chExt cx="4102786" cy="1366048"/>
            </a:xfrm>
          </p:grpSpPr>
          <p:cxnSp>
            <p:nvCxnSpPr>
              <p:cNvPr id="17" name="Straight Arrow Connector 16"/>
              <p:cNvCxnSpPr/>
              <p:nvPr/>
            </p:nvCxnSpPr>
            <p:spPr>
              <a:xfrm flipH="1">
                <a:off x="4937689" y="1840787"/>
                <a:ext cx="2112075" cy="8989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4" name="TextBox 23"/>
              <p:cNvSpPr txBox="1"/>
              <p:nvPr/>
            </p:nvSpPr>
            <p:spPr>
              <a:xfrm>
                <a:off x="7154523" y="1373727"/>
                <a:ext cx="1885952" cy="538609"/>
              </a:xfrm>
              <a:prstGeom prst="rect">
                <a:avLst/>
              </a:prstGeom>
              <a:noFill/>
            </p:spPr>
            <p:txBody>
              <a:bodyPr wrap="square" rtlCol="0">
                <a:spAutoFit/>
              </a:bodyPr>
              <a:lstStyle/>
              <a:p>
                <a:r>
                  <a:rPr lang="en-US" dirty="0"/>
                  <a:t>Die Pipette </a:t>
                </a:r>
                <a:r>
                  <a:rPr lang="en-US" dirty="0" err="1"/>
                  <a:t>bleibt</a:t>
                </a:r>
                <a:r>
                  <a:rPr lang="en-US" dirty="0"/>
                  <a:t> </a:t>
                </a:r>
                <a:r>
                  <a:rPr lang="en-US" b="1" u="sng" dirty="0" err="1">
                    <a:solidFill>
                      <a:srgbClr val="FF0000"/>
                    </a:solidFill>
                  </a:rPr>
                  <a:t>immer</a:t>
                </a:r>
                <a:r>
                  <a:rPr lang="en-US" dirty="0"/>
                  <a:t> </a:t>
                </a:r>
                <a:r>
                  <a:rPr lang="en-US" b="1" dirty="0" err="1"/>
                  <a:t>aufrecht</a:t>
                </a:r>
                <a:r>
                  <a:rPr lang="en-US" dirty="0"/>
                  <a:t>!</a:t>
                </a:r>
              </a:p>
            </p:txBody>
          </p:sp>
        </p:grpSp>
        <p:sp>
          <p:nvSpPr>
            <p:cNvPr id="28" name="TextBox 27"/>
            <p:cNvSpPr txBox="1"/>
            <p:nvPr/>
          </p:nvSpPr>
          <p:spPr>
            <a:xfrm>
              <a:off x="1441350" y="4651911"/>
              <a:ext cx="6264871" cy="384721"/>
            </a:xfrm>
            <a:prstGeom prst="rect">
              <a:avLst/>
            </a:prstGeom>
            <a:noFill/>
          </p:spPr>
          <p:txBody>
            <a:bodyPr wrap="square" rtlCol="0">
              <a:spAutoFit/>
            </a:bodyPr>
            <a:lstStyle/>
            <a:p>
              <a:pPr algn="ctr"/>
              <a:r>
                <a:rPr lang="en-US" sz="2400" b="1" dirty="0"/>
                <a:t>So </a:t>
              </a:r>
              <a:r>
                <a:rPr lang="en-US" sz="2400" b="1" dirty="0" err="1"/>
                <a:t>nicht</a:t>
              </a:r>
              <a:r>
                <a:rPr lang="en-US" sz="2400" b="1" dirty="0"/>
                <a:t>!</a:t>
              </a:r>
            </a:p>
          </p:txBody>
        </p:sp>
      </p:grpSp>
      <p:grpSp>
        <p:nvGrpSpPr>
          <p:cNvPr id="16" name="Gruppierung 15"/>
          <p:cNvGrpSpPr/>
          <p:nvPr/>
        </p:nvGrpSpPr>
        <p:grpSpPr>
          <a:xfrm>
            <a:off x="0" y="69301"/>
            <a:ext cx="9184698" cy="693774"/>
            <a:chOff x="0" y="69301"/>
            <a:chExt cx="9184698" cy="693774"/>
          </a:xfrm>
        </p:grpSpPr>
        <p:pic>
          <p:nvPicPr>
            <p:cNvPr id="18" name="Picture 12"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9" name="Gruppierung 18"/>
            <p:cNvGrpSpPr/>
            <p:nvPr/>
          </p:nvGrpSpPr>
          <p:grpSpPr>
            <a:xfrm>
              <a:off x="6585684" y="383542"/>
              <a:ext cx="2599014" cy="261610"/>
              <a:chOff x="160468" y="834079"/>
              <a:chExt cx="2599014" cy="261610"/>
            </a:xfrm>
          </p:grpSpPr>
          <p:cxnSp>
            <p:nvCxnSpPr>
              <p:cNvPr id="21" name="Gerade Verbindung 20"/>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2" name="Textfeld 21"/>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20" name="Gerade Verbindung 19"/>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63912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9"/>
          <p:cNvGrpSpPr>
            <a:grpSpLocks/>
          </p:cNvGrpSpPr>
          <p:nvPr/>
        </p:nvGrpSpPr>
        <p:grpSpPr bwMode="auto">
          <a:xfrm>
            <a:off x="0" y="0"/>
            <a:ext cx="9144000" cy="765175"/>
            <a:chOff x="0" y="0"/>
            <a:chExt cx="9144000" cy="764704"/>
          </a:xfrm>
        </p:grpSpPr>
        <p:sp>
          <p:nvSpPr>
            <p:cNvPr id="7"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9"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Rectangle 3"/>
          <p:cNvSpPr/>
          <p:nvPr/>
        </p:nvSpPr>
        <p:spPr>
          <a:xfrm>
            <a:off x="649936" y="502683"/>
            <a:ext cx="7866532" cy="3847207"/>
          </a:xfrm>
          <a:prstGeom prst="rect">
            <a:avLst/>
          </a:prstGeom>
        </p:spPr>
        <p:txBody>
          <a:bodyPr wrap="square">
            <a:spAutoFit/>
          </a:bodyPr>
          <a:lstStyle/>
          <a:p>
            <a:endParaRPr lang="de-DE" sz="2800" b="1" dirty="0">
              <a:solidFill>
                <a:schemeClr val="accent2">
                  <a:lumMod val="75000"/>
                </a:schemeClr>
              </a:solidFill>
            </a:endParaRPr>
          </a:p>
          <a:p>
            <a:r>
              <a:rPr lang="de-DE" sz="2800" b="1" dirty="0">
                <a:solidFill>
                  <a:schemeClr val="accent2">
                    <a:lumMod val="75000"/>
                  </a:schemeClr>
                </a:solidFill>
              </a:rPr>
              <a:t>Experimentalteil 1</a:t>
            </a:r>
          </a:p>
          <a:p>
            <a:r>
              <a:rPr lang="de-DE" sz="2400" dirty="0">
                <a:solidFill>
                  <a:schemeClr val="accent2">
                    <a:lumMod val="75000"/>
                  </a:schemeClr>
                </a:solidFill>
              </a:rPr>
              <a:t>Amplifizieren der DNA mittels PCR </a:t>
            </a:r>
          </a:p>
          <a:p>
            <a:endParaRPr lang="en-US" sz="2400" dirty="0">
              <a:solidFill>
                <a:srgbClr val="953735"/>
              </a:solidFill>
            </a:endParaRPr>
          </a:p>
          <a:p>
            <a:r>
              <a:rPr lang="de-DE" sz="2000" b="1" dirty="0"/>
              <a:t>ACHTUNG : Belassen Sie sämtliche Lösungen auf Eis. Nehmen Sie die Eppendorf Tübchen nur aus dem Eis, wenn Sie pipettieren!!!!</a:t>
            </a:r>
          </a:p>
          <a:p>
            <a:endParaRPr lang="de-DE" sz="2000" dirty="0"/>
          </a:p>
          <a:p>
            <a:endParaRPr lang="de-DE" sz="2000" dirty="0"/>
          </a:p>
          <a:p>
            <a:r>
              <a:rPr lang="de-DE" sz="2000" dirty="0"/>
              <a:t>Beschriften Sie die leeren PCR Tübchen mit Ihrer Gruppennummer und mit P1, P2, P3, etc., je nachdem, welche Patientenproben Sie erhalten haben. </a:t>
            </a:r>
          </a:p>
        </p:txBody>
      </p:sp>
    </p:spTree>
    <p:extLst>
      <p:ext uri="{BB962C8B-B14F-4D97-AF65-F5344CB8AC3E}">
        <p14:creationId xmlns:p14="http://schemas.microsoft.com/office/powerpoint/2010/main" val="29540240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9"/>
          <p:cNvGrpSpPr>
            <a:grpSpLocks/>
          </p:cNvGrpSpPr>
          <p:nvPr/>
        </p:nvGrpSpPr>
        <p:grpSpPr bwMode="auto">
          <a:xfrm>
            <a:off x="0" y="0"/>
            <a:ext cx="9144000" cy="765175"/>
            <a:chOff x="0" y="0"/>
            <a:chExt cx="9144000" cy="764704"/>
          </a:xfrm>
        </p:grpSpPr>
        <p:sp>
          <p:nvSpPr>
            <p:cNvPr id="7"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9"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Rectangle 3"/>
          <p:cNvSpPr/>
          <p:nvPr/>
        </p:nvSpPr>
        <p:spPr>
          <a:xfrm>
            <a:off x="271036" y="486720"/>
            <a:ext cx="8404923" cy="5755423"/>
          </a:xfrm>
          <a:prstGeom prst="rect">
            <a:avLst/>
          </a:prstGeom>
        </p:spPr>
        <p:txBody>
          <a:bodyPr wrap="square">
            <a:spAutoFit/>
          </a:bodyPr>
          <a:lstStyle/>
          <a:p>
            <a:endParaRPr lang="de-DE" sz="2800" b="1" dirty="0">
              <a:solidFill>
                <a:schemeClr val="accent2">
                  <a:lumMod val="75000"/>
                </a:schemeClr>
              </a:solidFill>
            </a:endParaRPr>
          </a:p>
          <a:p>
            <a:r>
              <a:rPr lang="de-DE" sz="2800" b="1" dirty="0">
                <a:solidFill>
                  <a:schemeClr val="accent2">
                    <a:lumMod val="75000"/>
                  </a:schemeClr>
                </a:solidFill>
              </a:rPr>
              <a:t>Experimentalteil 1</a:t>
            </a:r>
          </a:p>
          <a:p>
            <a:r>
              <a:rPr lang="de-DE" sz="2400" dirty="0">
                <a:solidFill>
                  <a:schemeClr val="accent2">
                    <a:lumMod val="75000"/>
                  </a:schemeClr>
                </a:solidFill>
              </a:rPr>
              <a:t>Amplifizieren der DNA mittels PCR </a:t>
            </a:r>
          </a:p>
          <a:p>
            <a:endParaRPr lang="de-DE" dirty="0"/>
          </a:p>
          <a:p>
            <a:r>
              <a:rPr lang="de-DE" dirty="0"/>
              <a:t>Dann pipettieren wir einen Master-Mix aus folgenden Reagenzien zusammen:</a:t>
            </a:r>
          </a:p>
          <a:p>
            <a:r>
              <a:rPr lang="de-DE" b="1" dirty="0"/>
              <a:t>Master Mix = Volumen für eine Reaktion x Anzahl der gewünschten Reaktionen + 0.5 (bei 2 Reaktionen multipliziert man mit 2.5)</a:t>
            </a:r>
          </a:p>
          <a:p>
            <a:endParaRPr lang="de-DE" dirty="0"/>
          </a:p>
          <a:p>
            <a:r>
              <a:rPr lang="de-DE" b="1" dirty="0"/>
              <a:t>Für eine Reaktion:</a:t>
            </a:r>
          </a:p>
          <a:p>
            <a:r>
              <a:rPr lang="de-DE" dirty="0"/>
              <a:t>17.6µl		H</a:t>
            </a:r>
            <a:r>
              <a:rPr lang="de-DE" baseline="-25000" dirty="0"/>
              <a:t>2</a:t>
            </a:r>
            <a:r>
              <a:rPr lang="de-DE" dirty="0"/>
              <a:t>O</a:t>
            </a:r>
            <a:endParaRPr lang="de-CH" dirty="0"/>
          </a:p>
          <a:p>
            <a:r>
              <a:rPr lang="de-DE" dirty="0"/>
              <a:t>2.6µl		Polymerase Puffer </a:t>
            </a:r>
            <a:endParaRPr lang="de-CH" dirty="0"/>
          </a:p>
          <a:p>
            <a:r>
              <a:rPr lang="de-DE" dirty="0"/>
              <a:t>1.6µl		Primer Mix</a:t>
            </a:r>
            <a:endParaRPr lang="de-CH" dirty="0"/>
          </a:p>
          <a:p>
            <a:r>
              <a:rPr lang="de-DE" dirty="0"/>
              <a:t>2.5µl		dNTPs</a:t>
            </a:r>
            <a:endParaRPr lang="de-CH" dirty="0"/>
          </a:p>
          <a:p>
            <a:r>
              <a:rPr lang="en-US" dirty="0"/>
              <a:t>0.1</a:t>
            </a:r>
            <a:r>
              <a:rPr lang="de-DE" dirty="0"/>
              <a:t>µl		Polymerase</a:t>
            </a:r>
            <a:endParaRPr lang="de-CH" dirty="0"/>
          </a:p>
          <a:p>
            <a:endParaRPr lang="de-DE" dirty="0"/>
          </a:p>
          <a:p>
            <a:endParaRPr lang="de-DE" dirty="0"/>
          </a:p>
          <a:p>
            <a:r>
              <a:rPr lang="de-DE" dirty="0"/>
              <a:t>Mischen durch auf und ab pipettieren</a:t>
            </a:r>
          </a:p>
          <a:p>
            <a:r>
              <a:rPr lang="de-DE" dirty="0"/>
              <a:t>Je 24µl Master Mix in die einzelnen PCR Tübchen geben und 1 µl der entsprechenden DNA Proben hinzufügen </a:t>
            </a:r>
            <a:endParaRPr lang="en-US" dirty="0"/>
          </a:p>
        </p:txBody>
      </p:sp>
      <p:sp>
        <p:nvSpPr>
          <p:cNvPr id="8" name="Textfeld 7"/>
          <p:cNvSpPr txBox="1"/>
          <p:nvPr/>
        </p:nvSpPr>
        <p:spPr>
          <a:xfrm>
            <a:off x="3758342" y="3075043"/>
            <a:ext cx="5151463" cy="1754327"/>
          </a:xfrm>
          <a:prstGeom prst="rect">
            <a:avLst/>
          </a:prstGeom>
          <a:noFill/>
          <a:ln w="31750">
            <a:solidFill>
              <a:schemeClr val="tx2"/>
            </a:solidFill>
          </a:ln>
        </p:spPr>
        <p:txBody>
          <a:bodyPr wrap="square" rtlCol="0">
            <a:spAutoFit/>
          </a:bodyPr>
          <a:lstStyle/>
          <a:p>
            <a:pPr>
              <a:spcAft>
                <a:spcPts val="0"/>
              </a:spcAft>
            </a:pPr>
            <a:r>
              <a:rPr lang="de-DE" b="1" kern="1200" dirty="0">
                <a:solidFill>
                  <a:srgbClr val="000000"/>
                </a:solidFill>
                <a:effectLst/>
                <a:latin typeface="Calibri"/>
                <a:ea typeface="ＭＳ 明朝"/>
                <a:cs typeface="Times New Roman"/>
              </a:rPr>
              <a:t>Master Mix für 2 Reaktionen</a:t>
            </a:r>
            <a:endParaRPr lang="de-CH" dirty="0">
              <a:effectLst/>
              <a:latin typeface="Times"/>
              <a:ea typeface="ＭＳ 明朝"/>
              <a:cs typeface="Times New Roman"/>
            </a:endParaRPr>
          </a:p>
          <a:p>
            <a:pPr>
              <a:spcAft>
                <a:spcPts val="0"/>
              </a:spcAft>
            </a:pPr>
            <a:r>
              <a:rPr lang="de-DE" b="1" kern="1200" dirty="0">
                <a:solidFill>
                  <a:srgbClr val="000000"/>
                </a:solidFill>
                <a:effectLst/>
                <a:latin typeface="Calibri"/>
                <a:ea typeface="ＭＳ 明朝"/>
                <a:cs typeface="Times New Roman"/>
              </a:rPr>
              <a:t>44</a:t>
            </a:r>
            <a:r>
              <a:rPr lang="de-DE" kern="1200" dirty="0">
                <a:solidFill>
                  <a:srgbClr val="000000"/>
                </a:solidFill>
                <a:effectLst/>
                <a:latin typeface="Calibri"/>
                <a:ea typeface="ＭＳ 明朝"/>
                <a:cs typeface="Times New Roman"/>
              </a:rPr>
              <a:t>µl		</a:t>
            </a:r>
            <a:r>
              <a:rPr lang="de-DE" dirty="0">
                <a:effectLst/>
                <a:latin typeface="Calibri"/>
                <a:ea typeface="ＭＳ 明朝"/>
                <a:cs typeface="Times New Roman"/>
              </a:rPr>
              <a:t>H</a:t>
            </a:r>
            <a:r>
              <a:rPr lang="de-DE" baseline="-25000" dirty="0">
                <a:effectLst/>
                <a:latin typeface="Calibri"/>
                <a:ea typeface="ＭＳ 明朝"/>
                <a:cs typeface="Times New Roman"/>
              </a:rPr>
              <a:t>2</a:t>
            </a:r>
            <a:r>
              <a:rPr lang="de-DE" dirty="0">
                <a:effectLst/>
                <a:latin typeface="Calibri"/>
                <a:ea typeface="ＭＳ 明朝"/>
                <a:cs typeface="Times New Roman"/>
              </a:rPr>
              <a:t>O</a:t>
            </a:r>
            <a:endParaRPr lang="de-CH" dirty="0">
              <a:effectLst/>
              <a:latin typeface="Times"/>
              <a:ea typeface="ＭＳ 明朝"/>
              <a:cs typeface="Times New Roman"/>
            </a:endParaRPr>
          </a:p>
          <a:p>
            <a:pPr>
              <a:spcAft>
                <a:spcPts val="0"/>
              </a:spcAft>
            </a:pPr>
            <a:r>
              <a:rPr lang="de-DE" b="1" kern="1200" dirty="0">
                <a:solidFill>
                  <a:srgbClr val="000000"/>
                </a:solidFill>
                <a:effectLst/>
                <a:latin typeface="Calibri"/>
                <a:ea typeface="ＭＳ 明朝"/>
                <a:cs typeface="Times New Roman"/>
              </a:rPr>
              <a:t>6.5</a:t>
            </a:r>
            <a:r>
              <a:rPr lang="de-DE" kern="1200" dirty="0">
                <a:solidFill>
                  <a:srgbClr val="000000"/>
                </a:solidFill>
                <a:effectLst/>
                <a:latin typeface="Calibri"/>
                <a:ea typeface="ＭＳ 明朝"/>
                <a:cs typeface="Times New Roman"/>
              </a:rPr>
              <a:t>µl 	Puffer</a:t>
            </a:r>
            <a:endParaRPr lang="de-CH" dirty="0">
              <a:effectLst/>
              <a:latin typeface="Times"/>
              <a:ea typeface="ＭＳ 明朝"/>
              <a:cs typeface="Times New Roman"/>
            </a:endParaRPr>
          </a:p>
          <a:p>
            <a:pPr>
              <a:spcAft>
                <a:spcPts val="0"/>
              </a:spcAft>
            </a:pPr>
            <a:r>
              <a:rPr lang="de-DE" b="1" dirty="0">
                <a:solidFill>
                  <a:srgbClr val="000000"/>
                </a:solidFill>
                <a:latin typeface="Calibri"/>
                <a:ea typeface="ＭＳ 明朝"/>
                <a:cs typeface="Times New Roman"/>
              </a:rPr>
              <a:t>4</a:t>
            </a:r>
            <a:r>
              <a:rPr lang="de-DE" kern="1200" dirty="0">
                <a:solidFill>
                  <a:srgbClr val="000000"/>
                </a:solidFill>
                <a:effectLst/>
                <a:latin typeface="Calibri"/>
                <a:ea typeface="ＭＳ 明朝"/>
                <a:cs typeface="Times New Roman"/>
              </a:rPr>
              <a:t>µl		Primer Mix</a:t>
            </a:r>
            <a:endParaRPr lang="de-CH" dirty="0">
              <a:effectLst/>
              <a:latin typeface="Times"/>
              <a:ea typeface="ＭＳ 明朝"/>
              <a:cs typeface="Times New Roman"/>
            </a:endParaRPr>
          </a:p>
          <a:p>
            <a:pPr>
              <a:spcAft>
                <a:spcPts val="0"/>
              </a:spcAft>
            </a:pPr>
            <a:r>
              <a:rPr lang="de-DE" b="1" dirty="0">
                <a:solidFill>
                  <a:srgbClr val="000000"/>
                </a:solidFill>
                <a:latin typeface="Calibri"/>
                <a:ea typeface="ＭＳ 明朝"/>
                <a:cs typeface="Times New Roman"/>
              </a:rPr>
              <a:t>6.25</a:t>
            </a:r>
            <a:r>
              <a:rPr lang="de-DE" kern="1200" dirty="0">
                <a:solidFill>
                  <a:srgbClr val="000000"/>
                </a:solidFill>
                <a:effectLst/>
                <a:latin typeface="Calibri"/>
                <a:ea typeface="ＭＳ 明朝"/>
                <a:cs typeface="Times New Roman"/>
              </a:rPr>
              <a:t>µl	dNTPs</a:t>
            </a:r>
            <a:endParaRPr lang="de-CH" dirty="0">
              <a:effectLst/>
              <a:latin typeface="Times"/>
              <a:ea typeface="ＭＳ 明朝"/>
              <a:cs typeface="Times New Roman"/>
            </a:endParaRPr>
          </a:p>
          <a:p>
            <a:pPr>
              <a:spcAft>
                <a:spcPts val="0"/>
              </a:spcAft>
            </a:pPr>
            <a:r>
              <a:rPr lang="de-DE" b="1" kern="1200" dirty="0">
                <a:solidFill>
                  <a:srgbClr val="000000"/>
                </a:solidFill>
                <a:effectLst/>
                <a:latin typeface="Calibri"/>
                <a:ea typeface="ＭＳ 明朝"/>
                <a:cs typeface="Times New Roman"/>
              </a:rPr>
              <a:t>0.25</a:t>
            </a:r>
            <a:r>
              <a:rPr lang="de-DE" kern="1200" dirty="0">
                <a:solidFill>
                  <a:srgbClr val="000000"/>
                </a:solidFill>
                <a:effectLst/>
                <a:latin typeface="Calibri"/>
                <a:ea typeface="ＭＳ 明朝"/>
                <a:cs typeface="Times New Roman"/>
              </a:rPr>
              <a:t>µl	Polymerase (wird von Kursleitung verteilt)</a:t>
            </a:r>
            <a:endParaRPr lang="de-CH" dirty="0">
              <a:effectLst/>
              <a:latin typeface="Times"/>
              <a:ea typeface="ＭＳ 明朝"/>
              <a:cs typeface="Times New Roman"/>
            </a:endParaRPr>
          </a:p>
        </p:txBody>
      </p:sp>
    </p:spTree>
    <p:extLst>
      <p:ext uri="{BB962C8B-B14F-4D97-AF65-F5344CB8AC3E}">
        <p14:creationId xmlns:p14="http://schemas.microsoft.com/office/powerpoint/2010/main" val="34127629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3"/>
          <a:stretch>
            <a:fillRect/>
          </a:stretch>
        </p:blipFill>
        <p:spPr>
          <a:xfrm>
            <a:off x="0" y="1354674"/>
            <a:ext cx="9144000" cy="3397921"/>
          </a:xfrm>
          <a:prstGeom prst="rect">
            <a:avLst/>
          </a:prstGeom>
        </p:spPr>
      </p:pic>
      <p:grpSp>
        <p:nvGrpSpPr>
          <p:cNvPr id="8" name="Gruppierung 7"/>
          <p:cNvGrpSpPr/>
          <p:nvPr/>
        </p:nvGrpSpPr>
        <p:grpSpPr>
          <a:xfrm>
            <a:off x="0" y="69301"/>
            <a:ext cx="9184698" cy="693774"/>
            <a:chOff x="0" y="69301"/>
            <a:chExt cx="9184698" cy="693774"/>
          </a:xfrm>
        </p:grpSpPr>
        <p:pic>
          <p:nvPicPr>
            <p:cNvPr id="10" name="Picture 12"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1" name="Gruppierung 10"/>
            <p:cNvGrpSpPr/>
            <p:nvPr/>
          </p:nvGrpSpPr>
          <p:grpSpPr>
            <a:xfrm>
              <a:off x="6585684" y="383542"/>
              <a:ext cx="2599014" cy="261610"/>
              <a:chOff x="160468" y="834079"/>
              <a:chExt cx="2599014" cy="261610"/>
            </a:xfrm>
          </p:grpSpPr>
          <p:cxnSp>
            <p:nvCxnSpPr>
              <p:cNvPr id="13" name="Gerade Verbindung 12"/>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14" name="Textfeld 13"/>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12" name="Gerade Verbindung 11"/>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2853769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59952"/>
            <a:ext cx="8229600" cy="1143000"/>
          </a:xfrm>
        </p:spPr>
        <p:txBody>
          <a:bodyPr>
            <a:normAutofit/>
          </a:bodyPr>
          <a:lstStyle/>
          <a:p>
            <a:r>
              <a:rPr lang="de-DE" sz="3600" dirty="0">
                <a:solidFill>
                  <a:srgbClr val="800000"/>
                </a:solidFill>
              </a:rPr>
              <a:t>15 Minuten Pause</a:t>
            </a:r>
          </a:p>
        </p:txBody>
      </p:sp>
      <p:grpSp>
        <p:nvGrpSpPr>
          <p:cNvPr id="4" name="Group 7"/>
          <p:cNvGrpSpPr>
            <a:grpSpLocks/>
          </p:cNvGrpSpPr>
          <p:nvPr/>
        </p:nvGrpSpPr>
        <p:grpSpPr bwMode="auto">
          <a:xfrm>
            <a:off x="0" y="0"/>
            <a:ext cx="9144000" cy="765175"/>
            <a:chOff x="0" y="0"/>
            <a:chExt cx="9144000" cy="764704"/>
          </a:xfrm>
        </p:grpSpPr>
        <p:sp>
          <p:nvSpPr>
            <p:cNvPr id="5" name="Rectangle 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6" name="Picture 10" descr="uzh_eth_logo_d_pos.eps"/>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8" name="Bild 7" descr="Pause_Hammock_Postcar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2302952"/>
            <a:ext cx="5486400" cy="3657600"/>
          </a:xfrm>
          <a:prstGeom prst="rect">
            <a:avLst/>
          </a:prstGeom>
        </p:spPr>
      </p:pic>
    </p:spTree>
    <p:extLst>
      <p:ext uri="{BB962C8B-B14F-4D97-AF65-F5344CB8AC3E}">
        <p14:creationId xmlns:p14="http://schemas.microsoft.com/office/powerpoint/2010/main" val="38865419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eaLnBrk="1" hangingPunct="1">
              <a:defRPr/>
            </a:pPr>
            <a:br>
              <a:rPr lang="en-US" sz="2400" b="1" dirty="0">
                <a:solidFill>
                  <a:schemeClr val="accent2">
                    <a:lumMod val="75000"/>
                  </a:schemeClr>
                </a:solidFill>
                <a:effectLst>
                  <a:outerShdw blurRad="38100" dist="38100" dir="2700000" algn="tl">
                    <a:srgbClr val="DDDDDD"/>
                  </a:outerShdw>
                </a:effectLst>
              </a:rPr>
            </a:br>
            <a:r>
              <a:rPr lang="en-US" sz="2400" b="1" dirty="0" err="1">
                <a:solidFill>
                  <a:schemeClr val="accent2">
                    <a:lumMod val="75000"/>
                  </a:schemeClr>
                </a:solidFill>
                <a:effectLst>
                  <a:outerShdw blurRad="38100" dist="38100" dir="2700000" algn="tl">
                    <a:srgbClr val="DDDDDD"/>
                  </a:outerShdw>
                </a:effectLst>
              </a:rPr>
              <a:t>Wie</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kopiert</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eine</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Zelle</a:t>
            </a:r>
            <a:r>
              <a:rPr lang="en-US" sz="2400" b="1" dirty="0">
                <a:solidFill>
                  <a:schemeClr val="accent2">
                    <a:lumMod val="75000"/>
                  </a:schemeClr>
                </a:solidFill>
                <a:effectLst>
                  <a:outerShdw blurRad="38100" dist="38100" dir="2700000" algn="tl">
                    <a:srgbClr val="DDDDDD"/>
                  </a:outerShdw>
                </a:effectLst>
              </a:rPr>
              <a:t> DNA ?</a:t>
            </a:r>
            <a:br>
              <a:rPr lang="en-US" sz="2400" b="1" dirty="0">
                <a:solidFill>
                  <a:schemeClr val="accent2">
                    <a:lumMod val="75000"/>
                  </a:schemeClr>
                </a:solidFill>
                <a:effectLst>
                  <a:outerShdw blurRad="38100" dist="38100" dir="2700000" algn="tl">
                    <a:srgbClr val="DDDDDD"/>
                  </a:outerShdw>
                </a:effectLst>
              </a:rPr>
            </a:br>
            <a:r>
              <a:rPr lang="en-US" sz="2000" b="1" dirty="0">
                <a:solidFill>
                  <a:schemeClr val="accent2">
                    <a:lumMod val="75000"/>
                  </a:schemeClr>
                </a:solidFill>
                <a:effectLst>
                  <a:outerShdw blurRad="38100" dist="38100" dir="2700000" algn="tl">
                    <a:srgbClr val="DDDDDD"/>
                  </a:outerShdw>
                </a:effectLst>
              </a:rPr>
              <a:t>Die </a:t>
            </a:r>
            <a:r>
              <a:rPr lang="en-US" sz="2000" b="1" dirty="0" err="1">
                <a:solidFill>
                  <a:schemeClr val="accent2">
                    <a:lumMod val="75000"/>
                  </a:schemeClr>
                </a:solidFill>
                <a:effectLst>
                  <a:outerShdw blurRad="38100" dist="38100" dir="2700000" algn="tl">
                    <a:srgbClr val="DDDDDD"/>
                  </a:outerShdw>
                </a:effectLst>
              </a:rPr>
              <a:t>Replikation</a:t>
            </a:r>
            <a:r>
              <a:rPr lang="en-US" sz="2000" b="1" dirty="0">
                <a:solidFill>
                  <a:schemeClr val="accent2">
                    <a:lumMod val="75000"/>
                  </a:schemeClr>
                </a:solidFill>
                <a:effectLst>
                  <a:outerShdw blurRad="38100" dist="38100" dir="2700000" algn="tl">
                    <a:srgbClr val="DDDDDD"/>
                  </a:outerShdw>
                </a:effectLst>
              </a:rPr>
              <a:t> </a:t>
            </a:r>
            <a:endParaRPr lang="en-US" sz="2000" dirty="0">
              <a:solidFill>
                <a:schemeClr val="accent2">
                  <a:lumMod val="75000"/>
                </a:schemeClr>
              </a:solidFill>
            </a:endParaRPr>
          </a:p>
        </p:txBody>
      </p:sp>
      <p:grpSp>
        <p:nvGrpSpPr>
          <p:cNvPr id="50178" name="Group 7"/>
          <p:cNvGrpSpPr>
            <a:grpSpLocks/>
          </p:cNvGrpSpPr>
          <p:nvPr/>
        </p:nvGrpSpPr>
        <p:grpSpPr bwMode="auto">
          <a:xfrm>
            <a:off x="0" y="0"/>
            <a:ext cx="9144000" cy="765175"/>
            <a:chOff x="0" y="0"/>
            <a:chExt cx="9144000" cy="764704"/>
          </a:xfrm>
        </p:grpSpPr>
        <p:sp>
          <p:nvSpPr>
            <p:cNvPr id="50179" name="Rectangle 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50181" name="Picture 10"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739983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5417527">
            <a:off x="1675606" y="2210594"/>
            <a:ext cx="2043113" cy="371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2227" name="Group 8"/>
          <p:cNvGrpSpPr>
            <a:grpSpLocks/>
          </p:cNvGrpSpPr>
          <p:nvPr/>
        </p:nvGrpSpPr>
        <p:grpSpPr bwMode="auto">
          <a:xfrm>
            <a:off x="0" y="0"/>
            <a:ext cx="9144000" cy="765175"/>
            <a:chOff x="0" y="0"/>
            <a:chExt cx="9144000" cy="764704"/>
          </a:xfrm>
        </p:grpSpPr>
        <p:sp>
          <p:nvSpPr>
            <p:cNvPr id="52228" name="Rectangle 9"/>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52230" name="Picture 11"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8" name="Rectangle 2"/>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eaLnBrk="1" hangingPunct="1">
              <a:defRPr/>
            </a:pPr>
            <a:br>
              <a:rPr lang="en-US" sz="2400" b="1" dirty="0">
                <a:solidFill>
                  <a:schemeClr val="accent2">
                    <a:lumMod val="75000"/>
                  </a:schemeClr>
                </a:solidFill>
                <a:effectLst>
                  <a:outerShdw blurRad="38100" dist="38100" dir="2700000" algn="tl">
                    <a:srgbClr val="DDDDDD"/>
                  </a:outerShdw>
                </a:effectLst>
              </a:rPr>
            </a:br>
            <a:r>
              <a:rPr lang="en-US" sz="2400" b="1" dirty="0" err="1">
                <a:solidFill>
                  <a:schemeClr val="accent2">
                    <a:lumMod val="75000"/>
                  </a:schemeClr>
                </a:solidFill>
                <a:effectLst>
                  <a:outerShdw blurRad="38100" dist="38100" dir="2700000" algn="tl">
                    <a:srgbClr val="DDDDDD"/>
                  </a:outerShdw>
                </a:effectLst>
              </a:rPr>
              <a:t>Wie</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kopiert</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eine</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Zelle</a:t>
            </a:r>
            <a:r>
              <a:rPr lang="en-US" sz="2400" b="1" dirty="0">
                <a:solidFill>
                  <a:schemeClr val="accent2">
                    <a:lumMod val="75000"/>
                  </a:schemeClr>
                </a:solidFill>
                <a:effectLst>
                  <a:outerShdw blurRad="38100" dist="38100" dir="2700000" algn="tl">
                    <a:srgbClr val="DDDDDD"/>
                  </a:outerShdw>
                </a:effectLst>
              </a:rPr>
              <a:t> DNA ?</a:t>
            </a:r>
            <a:br>
              <a:rPr lang="en-US" sz="2400" b="1" dirty="0">
                <a:solidFill>
                  <a:schemeClr val="accent2">
                    <a:lumMod val="75000"/>
                  </a:schemeClr>
                </a:solidFill>
                <a:effectLst>
                  <a:outerShdw blurRad="38100" dist="38100" dir="2700000" algn="tl">
                    <a:srgbClr val="DDDDDD"/>
                  </a:outerShdw>
                </a:effectLst>
              </a:rPr>
            </a:br>
            <a:r>
              <a:rPr lang="en-US" sz="2000" b="1" dirty="0">
                <a:solidFill>
                  <a:schemeClr val="accent2">
                    <a:lumMod val="75000"/>
                  </a:schemeClr>
                </a:solidFill>
                <a:effectLst>
                  <a:outerShdw blurRad="38100" dist="38100" dir="2700000" algn="tl">
                    <a:srgbClr val="DDDDDD"/>
                  </a:outerShdw>
                </a:effectLst>
              </a:rPr>
              <a:t>Die </a:t>
            </a:r>
            <a:r>
              <a:rPr lang="en-US" sz="2000" b="1" dirty="0" err="1">
                <a:solidFill>
                  <a:schemeClr val="accent2">
                    <a:lumMod val="75000"/>
                  </a:schemeClr>
                </a:solidFill>
                <a:effectLst>
                  <a:outerShdw blurRad="38100" dist="38100" dir="2700000" algn="tl">
                    <a:srgbClr val="DDDDDD"/>
                  </a:outerShdw>
                </a:effectLst>
              </a:rPr>
              <a:t>Replikation</a:t>
            </a:r>
            <a:r>
              <a:rPr lang="en-US" sz="2000" b="1" dirty="0">
                <a:solidFill>
                  <a:schemeClr val="accent2">
                    <a:lumMod val="75000"/>
                  </a:schemeClr>
                </a:solidFill>
                <a:effectLst>
                  <a:outerShdw blurRad="38100" dist="38100" dir="2700000" algn="tl">
                    <a:srgbClr val="DDDDDD"/>
                  </a:outerShdw>
                </a:effectLst>
              </a:rPr>
              <a:t> </a:t>
            </a:r>
            <a:endParaRPr lang="en-US" sz="2000" dirty="0">
              <a:solidFill>
                <a:schemeClr val="accent2">
                  <a:lumMod val="75000"/>
                </a:schemeClr>
              </a:solidFill>
            </a:endParaRPr>
          </a:p>
        </p:txBody>
      </p:sp>
    </p:spTree>
    <p:extLst>
      <p:ext uri="{BB962C8B-B14F-4D97-AF65-F5344CB8AC3E}">
        <p14:creationId xmlns:p14="http://schemas.microsoft.com/office/powerpoint/2010/main" val="2031657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799" y="1227700"/>
            <a:ext cx="8219141" cy="734569"/>
          </a:xfrm>
        </p:spPr>
        <p:txBody>
          <a:bodyPr>
            <a:noAutofit/>
          </a:bodyPr>
          <a:lstStyle/>
          <a:p>
            <a:r>
              <a:rPr lang="de-DE" sz="2800" b="1" dirty="0">
                <a:solidFill>
                  <a:schemeClr val="accent2">
                    <a:lumMod val="75000"/>
                  </a:schemeClr>
                </a:solidFill>
              </a:rPr>
              <a:t>Personalisierte Medizin</a:t>
            </a:r>
            <a:br>
              <a:rPr lang="de-DE" sz="2400" b="1" dirty="0">
                <a:solidFill>
                  <a:schemeClr val="accent2">
                    <a:lumMod val="75000"/>
                  </a:schemeClr>
                </a:solidFill>
              </a:rPr>
            </a:br>
            <a:r>
              <a:rPr lang="de-DE" sz="2000" b="1" dirty="0"/>
              <a:t>„</a:t>
            </a:r>
            <a:r>
              <a:rPr lang="de-DE" sz="2000" dirty="0"/>
              <a:t>Die Personalisierte Medizin will Therapie und Prävention von Krankheiten auf die individuelle genetische Prägung von Patienten ausrichten“</a:t>
            </a:r>
            <a:br>
              <a:rPr lang="de-DE" sz="2000" b="1" dirty="0">
                <a:solidFill>
                  <a:schemeClr val="accent2">
                    <a:lumMod val="75000"/>
                  </a:schemeClr>
                </a:solidFill>
              </a:rPr>
            </a:br>
            <a:endParaRPr lang="de-DE" sz="2400" b="1" dirty="0">
              <a:solidFill>
                <a:schemeClr val="accent2">
                  <a:lumMod val="75000"/>
                </a:schemeClr>
              </a:solidFill>
            </a:endParaRPr>
          </a:p>
        </p:txBody>
      </p:sp>
      <p:grpSp>
        <p:nvGrpSpPr>
          <p:cNvPr id="12" name="Gruppierung 11"/>
          <p:cNvGrpSpPr/>
          <p:nvPr/>
        </p:nvGrpSpPr>
        <p:grpSpPr>
          <a:xfrm>
            <a:off x="2209114" y="2591211"/>
            <a:ext cx="4638661" cy="2196861"/>
            <a:chOff x="2243667" y="1609173"/>
            <a:chExt cx="5672664" cy="2807609"/>
          </a:xfrm>
          <a:gradFill flip="none" rotWithShape="1">
            <a:gsLst>
              <a:gs pos="18000">
                <a:schemeClr val="accent2">
                  <a:lumMod val="75000"/>
                </a:schemeClr>
              </a:gs>
              <a:gs pos="100000">
                <a:srgbClr val="FFFFFF"/>
              </a:gs>
              <a:gs pos="99000">
                <a:schemeClr val="accent2">
                  <a:lumMod val="50000"/>
                </a:schemeClr>
              </a:gs>
              <a:gs pos="0">
                <a:schemeClr val="accent2">
                  <a:lumMod val="60000"/>
                  <a:lumOff val="40000"/>
                </a:schemeClr>
              </a:gs>
            </a:gsLst>
            <a:path path="circle">
              <a:fillToRect l="100000" t="100000"/>
            </a:path>
            <a:tileRect r="-100000" b="-100000"/>
          </a:gradFill>
          <a:effectLst>
            <a:glow>
              <a:schemeClr val="accent2">
                <a:lumMod val="20000"/>
                <a:lumOff val="80000"/>
                <a:alpha val="75000"/>
              </a:schemeClr>
            </a:glow>
            <a:outerShdw blurRad="50800" dist="38100" dir="2700000" algn="tl" rotWithShape="0">
              <a:srgbClr val="000000">
                <a:alpha val="43000"/>
              </a:srgbClr>
            </a:outerShdw>
          </a:effectLst>
        </p:grpSpPr>
        <p:grpSp>
          <p:nvGrpSpPr>
            <p:cNvPr id="9" name="Gruppierung 8"/>
            <p:cNvGrpSpPr/>
            <p:nvPr/>
          </p:nvGrpSpPr>
          <p:grpSpPr>
            <a:xfrm>
              <a:off x="2243667" y="1609173"/>
              <a:ext cx="5672664" cy="2807609"/>
              <a:chOff x="1171220" y="1806727"/>
              <a:chExt cx="6745111" cy="3484098"/>
            </a:xfrm>
            <a:grpFill/>
          </p:grpSpPr>
          <p:sp>
            <p:nvSpPr>
              <p:cNvPr id="4" name="Rechteck 3"/>
              <p:cNvSpPr/>
              <p:nvPr/>
            </p:nvSpPr>
            <p:spPr>
              <a:xfrm>
                <a:off x="3316109" y="1806727"/>
                <a:ext cx="2511778" cy="853472"/>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400" dirty="0"/>
                  <a:t>Hauptziele</a:t>
                </a:r>
              </a:p>
            </p:txBody>
          </p:sp>
          <p:sp>
            <p:nvSpPr>
              <p:cNvPr id="5" name="Pfeil nach rechts 4"/>
              <p:cNvSpPr/>
              <p:nvPr/>
            </p:nvSpPr>
            <p:spPr>
              <a:xfrm>
                <a:off x="2788827" y="3324243"/>
                <a:ext cx="1303394" cy="169336"/>
              </a:xfrm>
              <a:prstGeom prst="rightArrow">
                <a:avLst/>
              </a:prstGeom>
              <a:grpFill/>
              <a:ln>
                <a:noFill/>
              </a:ln>
              <a:scene3d>
                <a:camera prst="orthographicFront">
                  <a:rot lat="0" lon="0" rev="132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7" name="Rechteck 6"/>
              <p:cNvSpPr/>
              <p:nvPr/>
            </p:nvSpPr>
            <p:spPr>
              <a:xfrm>
                <a:off x="1171220" y="4187838"/>
                <a:ext cx="2511778" cy="1102986"/>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400" dirty="0"/>
                  <a:t>Therapie</a:t>
                </a:r>
              </a:p>
            </p:txBody>
          </p:sp>
          <p:sp>
            <p:nvSpPr>
              <p:cNvPr id="8" name="Rechteck 7"/>
              <p:cNvSpPr/>
              <p:nvPr/>
            </p:nvSpPr>
            <p:spPr>
              <a:xfrm>
                <a:off x="5404553" y="4168587"/>
                <a:ext cx="2511778" cy="1122238"/>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400" dirty="0"/>
                  <a:t>Prävention</a:t>
                </a:r>
              </a:p>
            </p:txBody>
          </p:sp>
        </p:grpSp>
        <p:sp>
          <p:nvSpPr>
            <p:cNvPr id="11" name="Pfeil nach rechts 10"/>
            <p:cNvSpPr/>
            <p:nvPr/>
          </p:nvSpPr>
          <p:spPr>
            <a:xfrm>
              <a:off x="5338658" y="2817931"/>
              <a:ext cx="1205230" cy="136457"/>
            </a:xfrm>
            <a:prstGeom prst="rightArrow">
              <a:avLst/>
            </a:prstGeom>
            <a:grpFill/>
            <a:ln>
              <a:noFill/>
            </a:ln>
            <a:scene3d>
              <a:camera prst="orthographicFront">
                <a:rot lat="0" lon="0" rev="192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grpSp>
        <p:nvGrpSpPr>
          <p:cNvPr id="3" name="Gruppierung 2"/>
          <p:cNvGrpSpPr/>
          <p:nvPr/>
        </p:nvGrpSpPr>
        <p:grpSpPr>
          <a:xfrm>
            <a:off x="3274101" y="5298798"/>
            <a:ext cx="2632445" cy="1232616"/>
            <a:chOff x="3097940" y="4739766"/>
            <a:chExt cx="2762188" cy="1424849"/>
          </a:xfrm>
          <a:gradFill flip="none" rotWithShape="1">
            <a:gsLst>
              <a:gs pos="18000">
                <a:schemeClr val="accent2">
                  <a:lumMod val="75000"/>
                </a:schemeClr>
              </a:gs>
              <a:gs pos="100000">
                <a:srgbClr val="FFFFFF"/>
              </a:gs>
              <a:gs pos="99000">
                <a:schemeClr val="accent2">
                  <a:lumMod val="50000"/>
                </a:schemeClr>
              </a:gs>
              <a:gs pos="0">
                <a:schemeClr val="accent2">
                  <a:lumMod val="60000"/>
                  <a:lumOff val="40000"/>
                </a:schemeClr>
              </a:gs>
            </a:gsLst>
            <a:path path="circle">
              <a:fillToRect l="100000" t="100000"/>
            </a:path>
            <a:tileRect r="-100000" b="-100000"/>
          </a:gradFill>
          <a:effectLst>
            <a:glow>
              <a:schemeClr val="accent2">
                <a:lumMod val="20000"/>
                <a:lumOff val="80000"/>
                <a:alpha val="75000"/>
              </a:schemeClr>
            </a:glow>
            <a:outerShdw blurRad="50800" dist="38100" dir="2700000" algn="tl" rotWithShape="0">
              <a:srgbClr val="000000">
                <a:alpha val="43000"/>
              </a:srgbClr>
            </a:outerShdw>
          </a:effectLst>
        </p:grpSpPr>
        <p:sp>
          <p:nvSpPr>
            <p:cNvPr id="18" name="Rechteck 17"/>
            <p:cNvSpPr/>
            <p:nvPr/>
          </p:nvSpPr>
          <p:spPr>
            <a:xfrm>
              <a:off x="3446284" y="5373512"/>
              <a:ext cx="2085991" cy="791103"/>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400" dirty="0"/>
                <a:t>Untersuchung der DNA</a:t>
              </a:r>
            </a:p>
          </p:txBody>
        </p:sp>
        <p:sp>
          <p:nvSpPr>
            <p:cNvPr id="19" name="Pfeil nach rechts 18"/>
            <p:cNvSpPr/>
            <p:nvPr/>
          </p:nvSpPr>
          <p:spPr>
            <a:xfrm>
              <a:off x="3097940" y="4766968"/>
              <a:ext cx="1017083" cy="128913"/>
            </a:xfrm>
            <a:prstGeom prst="rightArrow">
              <a:avLst/>
            </a:prstGeom>
            <a:grpFill/>
            <a:ln>
              <a:noFill/>
            </a:ln>
            <a:scene3d>
              <a:camera prst="orthographicFront">
                <a:rot lat="0" lon="0" rev="192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sp>
          <p:nvSpPr>
            <p:cNvPr id="21" name="Pfeil nach rechts 20"/>
            <p:cNvSpPr/>
            <p:nvPr/>
          </p:nvSpPr>
          <p:spPr>
            <a:xfrm>
              <a:off x="4843045" y="4739766"/>
              <a:ext cx="1017083" cy="128913"/>
            </a:xfrm>
            <a:prstGeom prst="rightArrow">
              <a:avLst/>
            </a:prstGeom>
            <a:grpFill/>
            <a:ln>
              <a:noFill/>
            </a:ln>
            <a:scene3d>
              <a:camera prst="orthographicFront">
                <a:rot lat="0" lon="0" rev="132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a:p>
          </p:txBody>
        </p:sp>
      </p:grpSp>
      <p:grpSp>
        <p:nvGrpSpPr>
          <p:cNvPr id="14" name="Group 27"/>
          <p:cNvGrpSpPr>
            <a:grpSpLocks/>
          </p:cNvGrpSpPr>
          <p:nvPr/>
        </p:nvGrpSpPr>
        <p:grpSpPr bwMode="auto">
          <a:xfrm>
            <a:off x="0" y="0"/>
            <a:ext cx="9144000" cy="765175"/>
            <a:chOff x="0" y="0"/>
            <a:chExt cx="9144000" cy="764704"/>
          </a:xfrm>
        </p:grpSpPr>
        <p:sp>
          <p:nvSpPr>
            <p:cNvPr id="15"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17"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885131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103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5417527">
            <a:off x="1675606" y="2210594"/>
            <a:ext cx="2043113" cy="371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275" name="Picture 103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3400" y="1981200"/>
            <a:ext cx="4724400" cy="3349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54276" name="Group 9"/>
          <p:cNvGrpSpPr>
            <a:grpSpLocks/>
          </p:cNvGrpSpPr>
          <p:nvPr/>
        </p:nvGrpSpPr>
        <p:grpSpPr bwMode="auto">
          <a:xfrm>
            <a:off x="0" y="0"/>
            <a:ext cx="9144000" cy="765175"/>
            <a:chOff x="0" y="0"/>
            <a:chExt cx="9144000" cy="764704"/>
          </a:xfrm>
        </p:grpSpPr>
        <p:sp>
          <p:nvSpPr>
            <p:cNvPr id="54277"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54279" name="Picture 12" descr="uzh_eth_logo_d_pos.eps"/>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Rectangle 2"/>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eaLnBrk="1" hangingPunct="1">
              <a:defRPr/>
            </a:pPr>
            <a:br>
              <a:rPr lang="en-US" sz="2400" b="1" dirty="0">
                <a:solidFill>
                  <a:schemeClr val="accent2">
                    <a:lumMod val="75000"/>
                  </a:schemeClr>
                </a:solidFill>
                <a:effectLst>
                  <a:outerShdw blurRad="38100" dist="38100" dir="2700000" algn="tl">
                    <a:srgbClr val="DDDDDD"/>
                  </a:outerShdw>
                </a:effectLst>
              </a:rPr>
            </a:br>
            <a:r>
              <a:rPr lang="en-US" sz="2400" b="1" dirty="0" err="1">
                <a:solidFill>
                  <a:schemeClr val="accent2">
                    <a:lumMod val="75000"/>
                  </a:schemeClr>
                </a:solidFill>
                <a:effectLst>
                  <a:outerShdw blurRad="38100" dist="38100" dir="2700000" algn="tl">
                    <a:srgbClr val="DDDDDD"/>
                  </a:outerShdw>
                </a:effectLst>
              </a:rPr>
              <a:t>Wie</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kopiert</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eine</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Zelle</a:t>
            </a:r>
            <a:r>
              <a:rPr lang="en-US" sz="2400" b="1" dirty="0">
                <a:solidFill>
                  <a:schemeClr val="accent2">
                    <a:lumMod val="75000"/>
                  </a:schemeClr>
                </a:solidFill>
                <a:effectLst>
                  <a:outerShdw blurRad="38100" dist="38100" dir="2700000" algn="tl">
                    <a:srgbClr val="DDDDDD"/>
                  </a:outerShdw>
                </a:effectLst>
              </a:rPr>
              <a:t> DNA ?</a:t>
            </a:r>
            <a:br>
              <a:rPr lang="en-US" sz="2400" b="1" dirty="0">
                <a:solidFill>
                  <a:schemeClr val="accent2">
                    <a:lumMod val="75000"/>
                  </a:schemeClr>
                </a:solidFill>
                <a:effectLst>
                  <a:outerShdw blurRad="38100" dist="38100" dir="2700000" algn="tl">
                    <a:srgbClr val="DDDDDD"/>
                  </a:outerShdw>
                </a:effectLst>
              </a:rPr>
            </a:br>
            <a:r>
              <a:rPr lang="en-US" sz="2000" b="1" dirty="0">
                <a:solidFill>
                  <a:schemeClr val="accent2">
                    <a:lumMod val="75000"/>
                  </a:schemeClr>
                </a:solidFill>
                <a:effectLst>
                  <a:outerShdw blurRad="38100" dist="38100" dir="2700000" algn="tl">
                    <a:srgbClr val="DDDDDD"/>
                  </a:outerShdw>
                </a:effectLst>
              </a:rPr>
              <a:t>Die </a:t>
            </a:r>
            <a:r>
              <a:rPr lang="en-US" sz="2000" b="1" dirty="0" err="1">
                <a:solidFill>
                  <a:schemeClr val="accent2">
                    <a:lumMod val="75000"/>
                  </a:schemeClr>
                </a:solidFill>
                <a:effectLst>
                  <a:outerShdw blurRad="38100" dist="38100" dir="2700000" algn="tl">
                    <a:srgbClr val="DDDDDD"/>
                  </a:outerShdw>
                </a:effectLst>
              </a:rPr>
              <a:t>Replikation</a:t>
            </a:r>
            <a:r>
              <a:rPr lang="en-US" sz="2000" b="1" dirty="0">
                <a:solidFill>
                  <a:schemeClr val="accent2">
                    <a:lumMod val="75000"/>
                  </a:schemeClr>
                </a:solidFill>
                <a:effectLst>
                  <a:outerShdw blurRad="38100" dist="38100" dir="2700000" algn="tl">
                    <a:srgbClr val="DDDDDD"/>
                  </a:outerShdw>
                </a:effectLst>
              </a:rPr>
              <a:t> </a:t>
            </a:r>
            <a:endParaRPr lang="en-US" sz="2000" dirty="0">
              <a:solidFill>
                <a:schemeClr val="accent2">
                  <a:lumMod val="75000"/>
                </a:schemeClr>
              </a:solidFill>
            </a:endParaRPr>
          </a:p>
        </p:txBody>
      </p:sp>
      <p:sp>
        <p:nvSpPr>
          <p:cNvPr id="8" name="Text Box 18">
            <a:extLst>
              <a:ext uri="{FF2B5EF4-FFF2-40B4-BE49-F238E27FC236}">
                <a16:creationId xmlns:a16="http://schemas.microsoft.com/office/drawing/2014/main" id="{5BA2A527-CE80-5949-A6A6-B5ED044AB62A}"/>
              </a:ext>
            </a:extLst>
          </p:cNvPr>
          <p:cNvSpPr txBox="1">
            <a:spLocks noChangeArrowheads="1"/>
          </p:cNvSpPr>
          <p:nvPr/>
        </p:nvSpPr>
        <p:spPr bwMode="auto">
          <a:xfrm>
            <a:off x="1600200" y="2286000"/>
            <a:ext cx="3200400" cy="396875"/>
          </a:xfrm>
          <a:prstGeom prst="rect">
            <a:avLst/>
          </a:prstGeom>
          <a:solidFill>
            <a:schemeClr val="bg1"/>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ja-JP" altLang="en-US" sz="2000">
                <a:latin typeface="+mn-lt"/>
              </a:rPr>
              <a:t>“</a:t>
            </a:r>
            <a:r>
              <a:rPr lang="en-US" altLang="ja-JP" sz="2000" dirty="0" err="1">
                <a:latin typeface="+mn-lt"/>
              </a:rPr>
              <a:t>Auftrennungsenzym</a:t>
            </a:r>
            <a:r>
              <a:rPr lang="ja-JP" altLang="en-US" sz="2000">
                <a:latin typeface="+mn-lt"/>
              </a:rPr>
              <a:t>”</a:t>
            </a:r>
            <a:endParaRPr lang="en-US" sz="2000" dirty="0">
              <a:latin typeface="+mn-lt"/>
            </a:endParaRPr>
          </a:p>
        </p:txBody>
      </p:sp>
    </p:spTree>
    <p:extLst>
      <p:ext uri="{BB962C8B-B14F-4D97-AF65-F5344CB8AC3E}">
        <p14:creationId xmlns:p14="http://schemas.microsoft.com/office/powerpoint/2010/main" val="24413836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5417527">
            <a:off x="1675606" y="2210594"/>
            <a:ext cx="2043113" cy="371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23" name="Picture 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30868">
            <a:off x="4558506" y="2451894"/>
            <a:ext cx="3051175" cy="3024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6324" name="AutoShape 10"/>
          <p:cNvSpPr>
            <a:spLocks noChangeArrowheads="1"/>
          </p:cNvSpPr>
          <p:nvPr/>
        </p:nvSpPr>
        <p:spPr bwMode="auto">
          <a:xfrm>
            <a:off x="5257800" y="2971800"/>
            <a:ext cx="381000" cy="228600"/>
          </a:xfrm>
          <a:prstGeom prst="octagon">
            <a:avLst>
              <a:gd name="adj" fmla="val 29287"/>
            </a:avLst>
          </a:prstGeom>
          <a:solidFill>
            <a:srgbClr val="CCFFCC"/>
          </a:solidFill>
          <a:ln w="9525">
            <a:solidFill>
              <a:schemeClr val="tx1"/>
            </a:solidFill>
            <a:miter lim="800000"/>
            <a:headEnd/>
            <a:tailEnd/>
          </a:ln>
        </p:spPr>
        <p:txBody>
          <a:bodyPr wrap="none" anchor="ctr"/>
          <a:lstStyle/>
          <a:p>
            <a:endParaRPr lang="de-DE"/>
          </a:p>
        </p:txBody>
      </p:sp>
      <p:sp>
        <p:nvSpPr>
          <p:cNvPr id="56325" name="Oval 11"/>
          <p:cNvSpPr>
            <a:spLocks noChangeArrowheads="1"/>
          </p:cNvSpPr>
          <p:nvPr/>
        </p:nvSpPr>
        <p:spPr bwMode="auto">
          <a:xfrm>
            <a:off x="4572000" y="3429000"/>
            <a:ext cx="381000" cy="533400"/>
          </a:xfrm>
          <a:prstGeom prst="ellipse">
            <a:avLst/>
          </a:prstGeom>
          <a:solidFill>
            <a:schemeClr val="accent2"/>
          </a:solidFill>
          <a:ln w="9525">
            <a:solidFill>
              <a:schemeClr val="tx1"/>
            </a:solidFill>
            <a:round/>
            <a:headEnd/>
            <a:tailEnd/>
          </a:ln>
        </p:spPr>
        <p:txBody>
          <a:bodyPr wrap="none" anchor="ctr"/>
          <a:lstStyle/>
          <a:p>
            <a:endParaRPr lang="de-DE"/>
          </a:p>
        </p:txBody>
      </p:sp>
      <p:sp>
        <p:nvSpPr>
          <p:cNvPr id="56326" name="AutoShape 12"/>
          <p:cNvSpPr>
            <a:spLocks noChangeArrowheads="1"/>
          </p:cNvSpPr>
          <p:nvPr/>
        </p:nvSpPr>
        <p:spPr bwMode="auto">
          <a:xfrm rot="-6302548">
            <a:off x="7086600" y="5105400"/>
            <a:ext cx="381000" cy="228600"/>
          </a:xfrm>
          <a:prstGeom prst="octagon">
            <a:avLst>
              <a:gd name="adj" fmla="val 29287"/>
            </a:avLst>
          </a:prstGeom>
          <a:solidFill>
            <a:srgbClr val="CCFFCC"/>
          </a:solidFill>
          <a:ln w="9525">
            <a:solidFill>
              <a:schemeClr val="tx1"/>
            </a:solidFill>
            <a:miter lim="800000"/>
            <a:headEnd/>
            <a:tailEnd/>
          </a:ln>
        </p:spPr>
        <p:txBody>
          <a:bodyPr wrap="none" anchor="ctr"/>
          <a:lstStyle/>
          <a:p>
            <a:endParaRPr lang="de-DE"/>
          </a:p>
        </p:txBody>
      </p:sp>
      <p:sp>
        <p:nvSpPr>
          <p:cNvPr id="56327" name="Line 13"/>
          <p:cNvSpPr>
            <a:spLocks noChangeShapeType="1"/>
          </p:cNvSpPr>
          <p:nvPr/>
        </p:nvSpPr>
        <p:spPr bwMode="auto">
          <a:xfrm flipH="1" flipV="1">
            <a:off x="3657600" y="2743200"/>
            <a:ext cx="914400" cy="762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6328" name="Line 15"/>
          <p:cNvSpPr>
            <a:spLocks noChangeShapeType="1"/>
          </p:cNvSpPr>
          <p:nvPr/>
        </p:nvSpPr>
        <p:spPr bwMode="auto">
          <a:xfrm flipH="1">
            <a:off x="4648200" y="5105400"/>
            <a:ext cx="2514600" cy="533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6329" name="Line 16"/>
          <p:cNvSpPr>
            <a:spLocks noChangeShapeType="1"/>
          </p:cNvSpPr>
          <p:nvPr/>
        </p:nvSpPr>
        <p:spPr bwMode="auto">
          <a:xfrm flipH="1">
            <a:off x="4648200" y="3124200"/>
            <a:ext cx="609600" cy="2514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6330" name="Text Box 17"/>
          <p:cNvSpPr txBox="1">
            <a:spLocks noChangeArrowheads="1"/>
          </p:cNvSpPr>
          <p:nvPr/>
        </p:nvSpPr>
        <p:spPr bwMode="auto">
          <a:xfrm>
            <a:off x="3962400" y="5638800"/>
            <a:ext cx="35814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n-lt"/>
              </a:rPr>
              <a:t>Polymerase</a:t>
            </a:r>
          </a:p>
        </p:txBody>
      </p:sp>
      <p:sp>
        <p:nvSpPr>
          <p:cNvPr id="56331" name="Text Box 18"/>
          <p:cNvSpPr txBox="1">
            <a:spLocks noChangeArrowheads="1"/>
          </p:cNvSpPr>
          <p:nvPr/>
        </p:nvSpPr>
        <p:spPr bwMode="auto">
          <a:xfrm>
            <a:off x="1600200" y="2286000"/>
            <a:ext cx="32004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ja-JP" altLang="en-US" sz="2000">
                <a:latin typeface="+mn-lt"/>
              </a:rPr>
              <a:t>“</a:t>
            </a:r>
            <a:r>
              <a:rPr lang="en-US" altLang="ja-JP" sz="2000" dirty="0" err="1">
                <a:latin typeface="+mn-lt"/>
              </a:rPr>
              <a:t>Auftrennungsenzym</a:t>
            </a:r>
            <a:r>
              <a:rPr lang="ja-JP" altLang="en-US" sz="2000">
                <a:latin typeface="+mn-lt"/>
              </a:rPr>
              <a:t>”</a:t>
            </a:r>
            <a:endParaRPr lang="en-US" sz="2000" dirty="0">
              <a:latin typeface="+mn-lt"/>
            </a:endParaRPr>
          </a:p>
        </p:txBody>
      </p:sp>
      <p:sp>
        <p:nvSpPr>
          <p:cNvPr id="56332" name="Line 19"/>
          <p:cNvSpPr>
            <a:spLocks noChangeShapeType="1"/>
          </p:cNvSpPr>
          <p:nvPr/>
        </p:nvSpPr>
        <p:spPr bwMode="auto">
          <a:xfrm>
            <a:off x="6096000" y="3962400"/>
            <a:ext cx="8382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6333" name="Line 20"/>
          <p:cNvSpPr>
            <a:spLocks noChangeShapeType="1"/>
          </p:cNvSpPr>
          <p:nvPr/>
        </p:nvSpPr>
        <p:spPr bwMode="auto">
          <a:xfrm flipV="1">
            <a:off x="6019800" y="3962400"/>
            <a:ext cx="91440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6334" name="Text Box 21"/>
          <p:cNvSpPr txBox="1">
            <a:spLocks noChangeArrowheads="1"/>
          </p:cNvSpPr>
          <p:nvPr/>
        </p:nvSpPr>
        <p:spPr bwMode="auto">
          <a:xfrm>
            <a:off x="6934200" y="3657600"/>
            <a:ext cx="20574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n-lt"/>
              </a:rPr>
              <a:t>Bausteine der DNA</a:t>
            </a:r>
          </a:p>
        </p:txBody>
      </p:sp>
      <p:sp>
        <p:nvSpPr>
          <p:cNvPr id="56335" name="Rectangle 22"/>
          <p:cNvSpPr>
            <a:spLocks noChangeArrowheads="1"/>
          </p:cNvSpPr>
          <p:nvPr/>
        </p:nvSpPr>
        <p:spPr bwMode="auto">
          <a:xfrm rot="-3562585">
            <a:off x="7277100" y="3086100"/>
            <a:ext cx="304800" cy="76200"/>
          </a:xfrm>
          <a:prstGeom prst="rect">
            <a:avLst/>
          </a:prstGeom>
          <a:solidFill>
            <a:srgbClr val="FF0000"/>
          </a:solidFill>
          <a:ln w="9525">
            <a:solidFill>
              <a:schemeClr val="tx1"/>
            </a:solidFill>
            <a:miter lim="800000"/>
            <a:headEnd/>
            <a:tailEnd/>
          </a:ln>
        </p:spPr>
        <p:txBody>
          <a:bodyPr wrap="none" anchor="ctr"/>
          <a:lstStyle/>
          <a:p>
            <a:endParaRPr lang="de-DE"/>
          </a:p>
        </p:txBody>
      </p:sp>
      <p:sp>
        <p:nvSpPr>
          <p:cNvPr id="56336" name="Rectangle 23"/>
          <p:cNvSpPr>
            <a:spLocks noChangeArrowheads="1"/>
          </p:cNvSpPr>
          <p:nvPr/>
        </p:nvSpPr>
        <p:spPr bwMode="auto">
          <a:xfrm rot="-7287845">
            <a:off x="5215731" y="4231482"/>
            <a:ext cx="325437" cy="82550"/>
          </a:xfrm>
          <a:prstGeom prst="rect">
            <a:avLst/>
          </a:prstGeom>
          <a:solidFill>
            <a:srgbClr val="FF0000"/>
          </a:solidFill>
          <a:ln w="9525">
            <a:solidFill>
              <a:schemeClr val="tx1"/>
            </a:solidFill>
            <a:miter lim="800000"/>
            <a:headEnd/>
            <a:tailEnd/>
          </a:ln>
        </p:spPr>
        <p:txBody>
          <a:bodyPr wrap="none" anchor="ctr"/>
          <a:lstStyle/>
          <a:p>
            <a:endParaRPr lang="de-DE"/>
          </a:p>
        </p:txBody>
      </p:sp>
      <p:sp>
        <p:nvSpPr>
          <p:cNvPr id="56337" name="Rectangle 24"/>
          <p:cNvSpPr>
            <a:spLocks noChangeArrowheads="1"/>
          </p:cNvSpPr>
          <p:nvPr/>
        </p:nvSpPr>
        <p:spPr bwMode="auto">
          <a:xfrm rot="-7070927">
            <a:off x="6972300" y="4914900"/>
            <a:ext cx="304800" cy="76200"/>
          </a:xfrm>
          <a:prstGeom prst="rect">
            <a:avLst/>
          </a:prstGeom>
          <a:solidFill>
            <a:srgbClr val="FF0000"/>
          </a:solidFill>
          <a:ln w="9525">
            <a:solidFill>
              <a:schemeClr val="tx1"/>
            </a:solidFill>
            <a:miter lim="800000"/>
            <a:headEnd/>
            <a:tailEnd/>
          </a:ln>
        </p:spPr>
        <p:txBody>
          <a:bodyPr wrap="none" anchor="ctr"/>
          <a:lstStyle/>
          <a:p>
            <a:endParaRPr lang="de-DE"/>
          </a:p>
        </p:txBody>
      </p:sp>
      <p:sp>
        <p:nvSpPr>
          <p:cNvPr id="56338" name="Rectangle 25"/>
          <p:cNvSpPr>
            <a:spLocks noChangeArrowheads="1"/>
          </p:cNvSpPr>
          <p:nvPr/>
        </p:nvSpPr>
        <p:spPr bwMode="auto">
          <a:xfrm rot="-3562585">
            <a:off x="6210300" y="5143500"/>
            <a:ext cx="304800" cy="76200"/>
          </a:xfrm>
          <a:prstGeom prst="rect">
            <a:avLst/>
          </a:prstGeom>
          <a:solidFill>
            <a:srgbClr val="FF0000"/>
          </a:solidFill>
          <a:ln w="9525">
            <a:solidFill>
              <a:schemeClr val="tx1"/>
            </a:solidFill>
            <a:miter lim="800000"/>
            <a:headEnd/>
            <a:tailEnd/>
          </a:ln>
        </p:spPr>
        <p:txBody>
          <a:bodyPr wrap="none" anchor="ctr"/>
          <a:lstStyle/>
          <a:p>
            <a:endParaRPr lang="de-DE"/>
          </a:p>
        </p:txBody>
      </p:sp>
      <p:sp>
        <p:nvSpPr>
          <p:cNvPr id="56339" name="Line 28"/>
          <p:cNvSpPr>
            <a:spLocks noChangeShapeType="1"/>
          </p:cNvSpPr>
          <p:nvPr/>
        </p:nvSpPr>
        <p:spPr bwMode="auto">
          <a:xfrm>
            <a:off x="7467600" y="2514600"/>
            <a:ext cx="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6340" name="Text Box 29"/>
          <p:cNvSpPr txBox="1">
            <a:spLocks noChangeArrowheads="1"/>
          </p:cNvSpPr>
          <p:nvPr/>
        </p:nvSpPr>
        <p:spPr bwMode="auto">
          <a:xfrm>
            <a:off x="7162800" y="2193925"/>
            <a:ext cx="18288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n-lt"/>
              </a:rPr>
              <a:t>Primer</a:t>
            </a:r>
          </a:p>
        </p:txBody>
      </p:sp>
      <p:grpSp>
        <p:nvGrpSpPr>
          <p:cNvPr id="56341" name="Group 26"/>
          <p:cNvGrpSpPr>
            <a:grpSpLocks/>
          </p:cNvGrpSpPr>
          <p:nvPr/>
        </p:nvGrpSpPr>
        <p:grpSpPr bwMode="auto">
          <a:xfrm>
            <a:off x="0" y="0"/>
            <a:ext cx="9144000" cy="765175"/>
            <a:chOff x="0" y="0"/>
            <a:chExt cx="9144000" cy="764704"/>
          </a:xfrm>
        </p:grpSpPr>
        <p:sp>
          <p:nvSpPr>
            <p:cNvPr id="56342" name="Rectangle 27"/>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56343" name="Picture 28" descr="ls_lernigcenter_logo.eps"/>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7236296" y="57696"/>
              <a:ext cx="1828800" cy="63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344" name="Picture 29" descr="uzh_eth_logo_d_pos.eps"/>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6" name="Rectangle 2"/>
          <p:cNvSpPr>
            <a:spLocks noChangeArrowheads="1"/>
          </p:cNvSpPr>
          <p:nvPr/>
        </p:nvSpPr>
        <p:spPr bwMode="auto">
          <a:xfrm>
            <a:off x="685800" y="609600"/>
            <a:ext cx="7772400" cy="1143000"/>
          </a:xfrm>
          <a:prstGeom prst="rect">
            <a:avLst/>
          </a:prstGeom>
          <a:noFill/>
          <a:ln w="9525">
            <a:noFill/>
            <a:miter lim="800000"/>
            <a:headEnd/>
            <a:tailEnd/>
          </a:ln>
          <a:effectLst/>
        </p:spPr>
        <p:txBody>
          <a:bodyPr anchor="ctr"/>
          <a:lstStyle/>
          <a:p>
            <a:pPr algn="ctr" eaLnBrk="1" hangingPunct="1">
              <a:defRPr/>
            </a:pPr>
            <a:br>
              <a:rPr lang="en-US" sz="2400" b="1" dirty="0">
                <a:solidFill>
                  <a:schemeClr val="accent2">
                    <a:lumMod val="75000"/>
                  </a:schemeClr>
                </a:solidFill>
                <a:effectLst>
                  <a:outerShdw blurRad="38100" dist="38100" dir="2700000" algn="tl">
                    <a:srgbClr val="DDDDDD"/>
                  </a:outerShdw>
                </a:effectLst>
              </a:rPr>
            </a:br>
            <a:r>
              <a:rPr lang="en-US" sz="2400" b="1" dirty="0" err="1">
                <a:solidFill>
                  <a:schemeClr val="accent2">
                    <a:lumMod val="75000"/>
                  </a:schemeClr>
                </a:solidFill>
                <a:effectLst>
                  <a:outerShdw blurRad="38100" dist="38100" dir="2700000" algn="tl">
                    <a:srgbClr val="DDDDDD"/>
                  </a:outerShdw>
                </a:effectLst>
              </a:rPr>
              <a:t>Wie</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kopiert</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eine</a:t>
            </a:r>
            <a:r>
              <a:rPr lang="en-US" sz="2400" b="1" dirty="0">
                <a:solidFill>
                  <a:schemeClr val="accent2">
                    <a:lumMod val="75000"/>
                  </a:schemeClr>
                </a:solidFill>
                <a:effectLst>
                  <a:outerShdw blurRad="38100" dist="38100" dir="2700000" algn="tl">
                    <a:srgbClr val="DDDDDD"/>
                  </a:outerShdw>
                </a:effectLst>
              </a:rPr>
              <a:t> </a:t>
            </a:r>
            <a:r>
              <a:rPr lang="en-US" sz="2400" b="1" dirty="0" err="1">
                <a:solidFill>
                  <a:schemeClr val="accent2">
                    <a:lumMod val="75000"/>
                  </a:schemeClr>
                </a:solidFill>
                <a:effectLst>
                  <a:outerShdw blurRad="38100" dist="38100" dir="2700000" algn="tl">
                    <a:srgbClr val="DDDDDD"/>
                  </a:outerShdw>
                </a:effectLst>
              </a:rPr>
              <a:t>Zelle</a:t>
            </a:r>
            <a:r>
              <a:rPr lang="en-US" sz="2400" b="1" dirty="0">
                <a:solidFill>
                  <a:schemeClr val="accent2">
                    <a:lumMod val="75000"/>
                  </a:schemeClr>
                </a:solidFill>
                <a:effectLst>
                  <a:outerShdw blurRad="38100" dist="38100" dir="2700000" algn="tl">
                    <a:srgbClr val="DDDDDD"/>
                  </a:outerShdw>
                </a:effectLst>
              </a:rPr>
              <a:t> DNA ?</a:t>
            </a:r>
            <a:br>
              <a:rPr lang="en-US" sz="2400" b="1" dirty="0">
                <a:solidFill>
                  <a:schemeClr val="accent2">
                    <a:lumMod val="75000"/>
                  </a:schemeClr>
                </a:solidFill>
                <a:effectLst>
                  <a:outerShdw blurRad="38100" dist="38100" dir="2700000" algn="tl">
                    <a:srgbClr val="DDDDDD"/>
                  </a:outerShdw>
                </a:effectLst>
              </a:rPr>
            </a:br>
            <a:r>
              <a:rPr lang="en-US" sz="2000" b="1" dirty="0">
                <a:solidFill>
                  <a:schemeClr val="accent2">
                    <a:lumMod val="75000"/>
                  </a:schemeClr>
                </a:solidFill>
                <a:effectLst>
                  <a:outerShdw blurRad="38100" dist="38100" dir="2700000" algn="tl">
                    <a:srgbClr val="DDDDDD"/>
                  </a:outerShdw>
                </a:effectLst>
              </a:rPr>
              <a:t>Die </a:t>
            </a:r>
            <a:r>
              <a:rPr lang="en-US" sz="2000" b="1" dirty="0" err="1">
                <a:solidFill>
                  <a:schemeClr val="accent2">
                    <a:lumMod val="75000"/>
                  </a:schemeClr>
                </a:solidFill>
                <a:effectLst>
                  <a:outerShdw blurRad="38100" dist="38100" dir="2700000" algn="tl">
                    <a:srgbClr val="DDDDDD"/>
                  </a:outerShdw>
                </a:effectLst>
              </a:rPr>
              <a:t>Replikation</a:t>
            </a:r>
            <a:r>
              <a:rPr lang="en-US" sz="2000" b="1" dirty="0">
                <a:solidFill>
                  <a:schemeClr val="accent2">
                    <a:lumMod val="75000"/>
                  </a:schemeClr>
                </a:solidFill>
                <a:effectLst>
                  <a:outerShdw blurRad="38100" dist="38100" dir="2700000" algn="tl">
                    <a:srgbClr val="DDDDDD"/>
                  </a:outerShdw>
                </a:effectLst>
              </a:rPr>
              <a:t> </a:t>
            </a:r>
            <a:endParaRPr lang="en-US" sz="2000" dirty="0">
              <a:solidFill>
                <a:schemeClr val="accent2">
                  <a:lumMod val="75000"/>
                </a:schemeClr>
              </a:solidFill>
            </a:endParaRPr>
          </a:p>
        </p:txBody>
      </p:sp>
    </p:spTree>
    <p:extLst>
      <p:ext uri="{BB962C8B-B14F-4D97-AF65-F5344CB8AC3E}">
        <p14:creationId xmlns:p14="http://schemas.microsoft.com/office/powerpoint/2010/main" val="33009676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685800" y="856464"/>
            <a:ext cx="7772400" cy="1143000"/>
          </a:xfrm>
          <a:prstGeom prst="rect">
            <a:avLst/>
          </a:prstGeom>
          <a:noFill/>
          <a:ln w="9525">
            <a:noFill/>
            <a:miter lim="800000"/>
            <a:headEnd/>
            <a:tailEnd/>
          </a:ln>
          <a:effectLst/>
        </p:spPr>
        <p:txBody>
          <a:bodyPr anchor="ctr"/>
          <a:lstStyle/>
          <a:p>
            <a:pPr algn="ctr" eaLnBrk="1" hangingPunct="1">
              <a:defRPr/>
            </a:pPr>
            <a:br>
              <a:rPr lang="en-US" sz="2400" b="1" dirty="0">
                <a:solidFill>
                  <a:srgbClr val="953735"/>
                </a:solidFill>
                <a:effectLst>
                  <a:outerShdw blurRad="38100" dist="38100" dir="2700000" algn="tl">
                    <a:srgbClr val="DDDDDD"/>
                  </a:outerShdw>
                </a:effectLst>
              </a:rPr>
            </a:br>
            <a:r>
              <a:rPr lang="en-US" sz="2400" b="1" dirty="0" err="1">
                <a:solidFill>
                  <a:srgbClr val="953735"/>
                </a:solidFill>
                <a:effectLst>
                  <a:outerShdw blurRad="38100" dist="38100" dir="2700000" algn="tl">
                    <a:srgbClr val="DDDDDD"/>
                  </a:outerShdw>
                </a:effectLst>
              </a:rPr>
              <a:t>Wie</a:t>
            </a:r>
            <a:r>
              <a:rPr lang="en-US" sz="2400" b="1" dirty="0">
                <a:solidFill>
                  <a:srgbClr val="953735"/>
                </a:solidFill>
                <a:effectLst>
                  <a:outerShdw blurRad="38100" dist="38100" dir="2700000" algn="tl">
                    <a:srgbClr val="DDDDDD"/>
                  </a:outerShdw>
                </a:effectLst>
              </a:rPr>
              <a:t> </a:t>
            </a:r>
            <a:r>
              <a:rPr lang="en-US" sz="2400" b="1" dirty="0" err="1">
                <a:solidFill>
                  <a:srgbClr val="953735"/>
                </a:solidFill>
                <a:effectLst>
                  <a:outerShdw blurRad="38100" dist="38100" dir="2700000" algn="tl">
                    <a:srgbClr val="DDDDDD"/>
                  </a:outerShdw>
                </a:effectLst>
              </a:rPr>
              <a:t>kopiert</a:t>
            </a:r>
            <a:r>
              <a:rPr lang="en-US" sz="2400" b="1" dirty="0">
                <a:solidFill>
                  <a:srgbClr val="953735"/>
                </a:solidFill>
                <a:effectLst>
                  <a:outerShdw blurRad="38100" dist="38100" dir="2700000" algn="tl">
                    <a:srgbClr val="DDDDDD"/>
                  </a:outerShdw>
                </a:effectLst>
              </a:rPr>
              <a:t> man </a:t>
            </a:r>
            <a:r>
              <a:rPr lang="en-US" sz="2400" b="1" dirty="0" err="1">
                <a:solidFill>
                  <a:srgbClr val="953735"/>
                </a:solidFill>
                <a:effectLst>
                  <a:outerShdw blurRad="38100" dist="38100" dir="2700000" algn="tl">
                    <a:srgbClr val="DDDDDD"/>
                  </a:outerShdw>
                </a:effectLst>
              </a:rPr>
              <a:t>ausserhalb</a:t>
            </a:r>
            <a:r>
              <a:rPr lang="en-US" sz="2400" b="1" dirty="0">
                <a:solidFill>
                  <a:srgbClr val="953735"/>
                </a:solidFill>
                <a:effectLst>
                  <a:outerShdw blurRad="38100" dist="38100" dir="2700000" algn="tl">
                    <a:srgbClr val="DDDDDD"/>
                  </a:outerShdw>
                </a:effectLst>
              </a:rPr>
              <a:t> </a:t>
            </a:r>
            <a:r>
              <a:rPr lang="en-US" sz="2400" b="1" dirty="0" err="1">
                <a:solidFill>
                  <a:srgbClr val="953735"/>
                </a:solidFill>
                <a:effectLst>
                  <a:outerShdw blurRad="38100" dist="38100" dir="2700000" algn="tl">
                    <a:srgbClr val="DDDDDD"/>
                  </a:outerShdw>
                </a:effectLst>
              </a:rPr>
              <a:t>einer</a:t>
            </a:r>
            <a:r>
              <a:rPr lang="en-US" sz="2400" b="1" dirty="0">
                <a:solidFill>
                  <a:srgbClr val="953735"/>
                </a:solidFill>
                <a:effectLst>
                  <a:outerShdw blurRad="38100" dist="38100" dir="2700000" algn="tl">
                    <a:srgbClr val="DDDDDD"/>
                  </a:outerShdw>
                </a:effectLst>
              </a:rPr>
              <a:t> </a:t>
            </a:r>
            <a:r>
              <a:rPr lang="en-US" sz="2400" b="1" dirty="0" err="1">
                <a:solidFill>
                  <a:srgbClr val="953735"/>
                </a:solidFill>
                <a:effectLst>
                  <a:outerShdw blurRad="38100" dist="38100" dir="2700000" algn="tl">
                    <a:srgbClr val="DDDDDD"/>
                  </a:outerShdw>
                </a:effectLst>
              </a:rPr>
              <a:t>Zelle</a:t>
            </a:r>
            <a:r>
              <a:rPr lang="en-US" sz="2400" b="1" dirty="0">
                <a:solidFill>
                  <a:srgbClr val="953735"/>
                </a:solidFill>
                <a:effectLst>
                  <a:outerShdw blurRad="38100" dist="38100" dir="2700000" algn="tl">
                    <a:srgbClr val="DDDDDD"/>
                  </a:outerShdw>
                </a:effectLst>
              </a:rPr>
              <a:t> DNA ?</a:t>
            </a:r>
            <a:br>
              <a:rPr lang="en-US" sz="2400" b="1" dirty="0">
                <a:solidFill>
                  <a:srgbClr val="953735"/>
                </a:solidFill>
                <a:effectLst>
                  <a:outerShdw blurRad="38100" dist="38100" dir="2700000" algn="tl">
                    <a:srgbClr val="DDDDDD"/>
                  </a:outerShdw>
                </a:effectLst>
              </a:rPr>
            </a:br>
            <a:endParaRPr lang="en-US" sz="2400" dirty="0">
              <a:solidFill>
                <a:srgbClr val="953735"/>
              </a:solidFill>
            </a:endParaRPr>
          </a:p>
        </p:txBody>
      </p:sp>
      <p:grpSp>
        <p:nvGrpSpPr>
          <p:cNvPr id="58370" name="Group 7"/>
          <p:cNvGrpSpPr>
            <a:grpSpLocks/>
          </p:cNvGrpSpPr>
          <p:nvPr/>
        </p:nvGrpSpPr>
        <p:grpSpPr bwMode="auto">
          <a:xfrm>
            <a:off x="0" y="0"/>
            <a:ext cx="9144000" cy="765175"/>
            <a:chOff x="0" y="0"/>
            <a:chExt cx="9144000" cy="764704"/>
          </a:xfrm>
        </p:grpSpPr>
        <p:sp>
          <p:nvSpPr>
            <p:cNvPr id="58371" name="Rectangle 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58373" name="Picture 10"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5408096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a:defRPr/>
            </a:pPr>
            <a:br>
              <a:rPr lang="en-US" sz="2400" b="1">
                <a:solidFill>
                  <a:srgbClr val="953735"/>
                </a:solidFill>
                <a:effectLst>
                  <a:outerShdw blurRad="38100" dist="38100" dir="2700000" algn="tl">
                    <a:srgbClr val="DDDDDD"/>
                  </a:outerShdw>
                </a:effectLst>
              </a:rPr>
            </a:br>
            <a:r>
              <a:rPr lang="en-US" sz="2400" b="1" err="1">
                <a:solidFill>
                  <a:srgbClr val="953735"/>
                </a:solidFill>
                <a:effectLst>
                  <a:outerShdw blurRad="38100" dist="38100" dir="2700000" algn="tl">
                    <a:srgbClr val="DDDDDD"/>
                  </a:outerShdw>
                </a:effectLst>
              </a:rPr>
              <a:t>Wie</a:t>
            </a:r>
            <a:r>
              <a:rPr lang="en-US" sz="2400" b="1">
                <a:solidFill>
                  <a:srgbClr val="953735"/>
                </a:solidFill>
                <a:effectLst>
                  <a:outerShdw blurRad="38100" dist="38100" dir="2700000" algn="tl">
                    <a:srgbClr val="DDDDDD"/>
                  </a:outerShdw>
                </a:effectLst>
              </a:rPr>
              <a:t> </a:t>
            </a:r>
            <a:r>
              <a:rPr lang="en-US" sz="2400" b="1" err="1">
                <a:solidFill>
                  <a:srgbClr val="953735"/>
                </a:solidFill>
                <a:effectLst>
                  <a:outerShdw blurRad="38100" dist="38100" dir="2700000" algn="tl">
                    <a:srgbClr val="DDDDDD"/>
                  </a:outerShdw>
                </a:effectLst>
              </a:rPr>
              <a:t>kann</a:t>
            </a:r>
            <a:r>
              <a:rPr lang="en-US" sz="2400" b="1">
                <a:solidFill>
                  <a:srgbClr val="953735"/>
                </a:solidFill>
                <a:effectLst>
                  <a:outerShdw blurRad="38100" dist="38100" dir="2700000" algn="tl">
                    <a:srgbClr val="DDDDDD"/>
                  </a:outerShdw>
                </a:effectLst>
              </a:rPr>
              <a:t> man DNA </a:t>
            </a:r>
            <a:r>
              <a:rPr lang="en-US" sz="2400" b="1" err="1">
                <a:solidFill>
                  <a:srgbClr val="953735"/>
                </a:solidFill>
                <a:effectLst>
                  <a:outerShdw blurRad="38100" dist="38100" dir="2700000" algn="tl">
                    <a:srgbClr val="DDDDDD"/>
                  </a:outerShdw>
                </a:effectLst>
              </a:rPr>
              <a:t>ausserhalb</a:t>
            </a:r>
            <a:r>
              <a:rPr lang="en-US" sz="2400" b="1">
                <a:solidFill>
                  <a:srgbClr val="953735"/>
                </a:solidFill>
                <a:effectLst>
                  <a:outerShdw blurRad="38100" dist="38100" dir="2700000" algn="tl">
                    <a:srgbClr val="DDDDDD"/>
                  </a:outerShdw>
                </a:effectLst>
              </a:rPr>
              <a:t> </a:t>
            </a:r>
            <a:r>
              <a:rPr lang="en-US" sz="2400" b="1" err="1">
                <a:solidFill>
                  <a:srgbClr val="953735"/>
                </a:solidFill>
                <a:effectLst>
                  <a:outerShdw blurRad="38100" dist="38100" dir="2700000" algn="tl">
                    <a:srgbClr val="DDDDDD"/>
                  </a:outerShdw>
                </a:effectLst>
              </a:rPr>
              <a:t>einer</a:t>
            </a:r>
            <a:r>
              <a:rPr lang="en-US" sz="2400" b="1">
                <a:solidFill>
                  <a:srgbClr val="953735"/>
                </a:solidFill>
                <a:effectLst>
                  <a:outerShdw blurRad="38100" dist="38100" dir="2700000" algn="tl">
                    <a:srgbClr val="DDDDDD"/>
                  </a:outerShdw>
                </a:effectLst>
              </a:rPr>
              <a:t> </a:t>
            </a:r>
            <a:r>
              <a:rPr lang="en-US" sz="2400" b="1" err="1">
                <a:solidFill>
                  <a:srgbClr val="953735"/>
                </a:solidFill>
                <a:effectLst>
                  <a:outerShdw blurRad="38100" dist="38100" dir="2700000" algn="tl">
                    <a:srgbClr val="DDDDDD"/>
                  </a:outerShdw>
                </a:effectLst>
              </a:rPr>
              <a:t>Zelle</a:t>
            </a:r>
            <a:r>
              <a:rPr lang="en-US" sz="2400" b="1">
                <a:solidFill>
                  <a:srgbClr val="953735"/>
                </a:solidFill>
                <a:effectLst>
                  <a:outerShdw blurRad="38100" dist="38100" dir="2700000" algn="tl">
                    <a:srgbClr val="DDDDDD"/>
                  </a:outerShdw>
                </a:effectLst>
              </a:rPr>
              <a:t> </a:t>
            </a:r>
            <a:r>
              <a:rPr lang="en-US" sz="2400" b="1" err="1">
                <a:solidFill>
                  <a:srgbClr val="953735"/>
                </a:solidFill>
                <a:effectLst>
                  <a:outerShdw blurRad="38100" dist="38100" dir="2700000" algn="tl">
                    <a:srgbClr val="DDDDDD"/>
                  </a:outerShdw>
                </a:effectLst>
              </a:rPr>
              <a:t>kopieren</a:t>
            </a:r>
            <a:r>
              <a:rPr lang="en-US" sz="2400" b="1">
                <a:solidFill>
                  <a:srgbClr val="953735"/>
                </a:solidFill>
                <a:effectLst>
                  <a:outerShdw blurRad="38100" dist="38100" dir="2700000" algn="tl">
                    <a:srgbClr val="DDDDDD"/>
                  </a:outerShdw>
                </a:effectLst>
              </a:rPr>
              <a:t> ?</a:t>
            </a:r>
            <a:br>
              <a:rPr lang="en-US" sz="2400" b="1">
                <a:solidFill>
                  <a:srgbClr val="953735"/>
                </a:solidFill>
                <a:effectLst>
                  <a:outerShdw blurRad="38100" dist="38100" dir="2700000" algn="tl">
                    <a:srgbClr val="DDDDDD"/>
                  </a:outerShdw>
                </a:effectLst>
              </a:rPr>
            </a:br>
            <a:r>
              <a:rPr lang="en-US" sz="2000" b="1">
                <a:solidFill>
                  <a:srgbClr val="953735"/>
                </a:solidFill>
                <a:effectLst>
                  <a:outerShdw blurRad="38100" dist="38100" dir="2700000" algn="tl">
                    <a:srgbClr val="DDDDDD"/>
                  </a:outerShdw>
                </a:effectLst>
              </a:rPr>
              <a:t>Die </a:t>
            </a:r>
            <a:r>
              <a:rPr lang="en-US" sz="2000" b="1" err="1">
                <a:solidFill>
                  <a:srgbClr val="953735"/>
                </a:solidFill>
                <a:effectLst>
                  <a:outerShdw blurRad="38100" dist="38100" dir="2700000" algn="tl">
                    <a:srgbClr val="DDDDDD"/>
                  </a:outerShdw>
                </a:effectLst>
              </a:rPr>
              <a:t>Polymerasekettenreaktion</a:t>
            </a:r>
            <a:r>
              <a:rPr lang="en-US" sz="2000" b="1">
                <a:solidFill>
                  <a:srgbClr val="953735"/>
                </a:solidFill>
                <a:effectLst>
                  <a:outerShdw blurRad="38100" dist="38100" dir="2700000" algn="tl">
                    <a:srgbClr val="DDDDDD"/>
                  </a:outerShdw>
                </a:effectLst>
              </a:rPr>
              <a:t> - PCR</a:t>
            </a:r>
            <a:endParaRPr lang="en-US" sz="2000">
              <a:solidFill>
                <a:srgbClr val="953735"/>
              </a:solidFill>
            </a:endParaRPr>
          </a:p>
        </p:txBody>
      </p:sp>
      <p:grpSp>
        <p:nvGrpSpPr>
          <p:cNvPr id="4" name="Group 12"/>
          <p:cNvGrpSpPr>
            <a:grpSpLocks/>
          </p:cNvGrpSpPr>
          <p:nvPr/>
        </p:nvGrpSpPr>
        <p:grpSpPr bwMode="auto">
          <a:xfrm>
            <a:off x="990600" y="2850472"/>
            <a:ext cx="6448425" cy="2706688"/>
            <a:chOff x="624" y="1584"/>
            <a:chExt cx="4062" cy="1705"/>
          </a:xfrm>
        </p:grpSpPr>
        <p:pic>
          <p:nvPicPr>
            <p:cNvPr id="60423" name="Picture 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4" y="1584"/>
              <a:ext cx="1728" cy="17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424" name="Text Box 10"/>
            <p:cNvSpPr txBox="1">
              <a:spLocks noChangeArrowheads="1"/>
            </p:cNvSpPr>
            <p:nvPr/>
          </p:nvSpPr>
          <p:spPr bwMode="auto">
            <a:xfrm>
              <a:off x="960" y="1632"/>
              <a:ext cx="897" cy="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2000" dirty="0">
                  <a:latin typeface="+mn-lt"/>
                </a:rPr>
                <a:t>Karry Mullis</a:t>
              </a:r>
            </a:p>
          </p:txBody>
        </p:sp>
        <p:sp>
          <p:nvSpPr>
            <p:cNvPr id="60425" name="Text Box 11"/>
            <p:cNvSpPr txBox="1">
              <a:spLocks noChangeArrowheads="1"/>
            </p:cNvSpPr>
            <p:nvPr/>
          </p:nvSpPr>
          <p:spPr bwMode="auto">
            <a:xfrm>
              <a:off x="2461" y="1670"/>
              <a:ext cx="2225" cy="11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nSpc>
                  <a:spcPct val="150000"/>
                </a:lnSpc>
                <a:buFontTx/>
                <a:buChar char="•"/>
              </a:pPr>
              <a:r>
                <a:rPr lang="en-US" sz="2000" dirty="0">
                  <a:latin typeface="+mn-lt"/>
                </a:rPr>
                <a:t> </a:t>
              </a:r>
              <a:r>
                <a:rPr lang="en-US" sz="2000" dirty="0" err="1">
                  <a:latin typeface="+mn-lt"/>
                </a:rPr>
                <a:t>Biochemiker</a:t>
              </a:r>
              <a:endParaRPr lang="en-US" sz="2000" dirty="0">
                <a:latin typeface="+mn-lt"/>
              </a:endParaRPr>
            </a:p>
            <a:p>
              <a:pPr>
                <a:lnSpc>
                  <a:spcPct val="150000"/>
                </a:lnSpc>
                <a:buFontTx/>
                <a:buChar char="•"/>
              </a:pPr>
              <a:r>
                <a:rPr lang="en-US" sz="2000" dirty="0">
                  <a:latin typeface="+mn-lt"/>
                </a:rPr>
                <a:t> 1983: PCR</a:t>
              </a:r>
            </a:p>
            <a:p>
              <a:pPr>
                <a:lnSpc>
                  <a:spcPct val="150000"/>
                </a:lnSpc>
                <a:buFontTx/>
                <a:buChar char="•"/>
              </a:pPr>
              <a:r>
                <a:rPr lang="en-US" sz="2000" dirty="0">
                  <a:latin typeface="+mn-lt"/>
                </a:rPr>
                <a:t> 1993: </a:t>
              </a:r>
              <a:r>
                <a:rPr lang="en-US" sz="2000" dirty="0" err="1">
                  <a:latin typeface="+mn-lt"/>
                </a:rPr>
                <a:t>Nobelpreis</a:t>
              </a:r>
              <a:r>
                <a:rPr lang="en-US" sz="2000" dirty="0">
                  <a:latin typeface="+mn-lt"/>
                </a:rPr>
                <a:t> </a:t>
              </a:r>
              <a:r>
                <a:rPr lang="en-US" sz="2000" dirty="0" err="1">
                  <a:latin typeface="+mn-lt"/>
                </a:rPr>
                <a:t>für</a:t>
              </a:r>
              <a:r>
                <a:rPr lang="en-US" sz="2000" dirty="0">
                  <a:latin typeface="+mn-lt"/>
                </a:rPr>
                <a:t> </a:t>
              </a:r>
              <a:r>
                <a:rPr lang="en-US" sz="2000" dirty="0" err="1">
                  <a:latin typeface="+mn-lt"/>
                </a:rPr>
                <a:t>Chemie</a:t>
              </a:r>
              <a:r>
                <a:rPr lang="en-US" sz="2000" dirty="0">
                  <a:latin typeface="+mn-lt"/>
                </a:rPr>
                <a:t>   </a:t>
              </a:r>
            </a:p>
            <a:p>
              <a:pPr>
                <a:lnSpc>
                  <a:spcPct val="150000"/>
                </a:lnSpc>
              </a:pPr>
              <a:endParaRPr lang="en-US" sz="2000" dirty="0">
                <a:latin typeface="+mn-lt"/>
              </a:endParaRPr>
            </a:p>
          </p:txBody>
        </p:sp>
      </p:grpSp>
      <p:grpSp>
        <p:nvGrpSpPr>
          <p:cNvPr id="60419" name="Group 11"/>
          <p:cNvGrpSpPr>
            <a:grpSpLocks/>
          </p:cNvGrpSpPr>
          <p:nvPr/>
        </p:nvGrpSpPr>
        <p:grpSpPr bwMode="auto">
          <a:xfrm>
            <a:off x="0" y="0"/>
            <a:ext cx="9144000" cy="765175"/>
            <a:chOff x="0" y="0"/>
            <a:chExt cx="9144000" cy="764704"/>
          </a:xfrm>
        </p:grpSpPr>
        <p:sp>
          <p:nvSpPr>
            <p:cNvPr id="60420" name="Rectangle 12"/>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60422" name="Picture 14"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7094900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1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47800" y="233363"/>
            <a:ext cx="6553200" cy="6432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2466" name="Rectangle 12"/>
          <p:cNvSpPr>
            <a:spLocks noChangeArrowheads="1"/>
          </p:cNvSpPr>
          <p:nvPr/>
        </p:nvSpPr>
        <p:spPr bwMode="auto">
          <a:xfrm>
            <a:off x="1219200" y="762000"/>
            <a:ext cx="6934200" cy="5867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Tree>
    <p:extLst>
      <p:ext uri="{BB962C8B-B14F-4D97-AF65-F5344CB8AC3E}">
        <p14:creationId xmlns:p14="http://schemas.microsoft.com/office/powerpoint/2010/main" val="9886154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47800" y="233363"/>
            <a:ext cx="6553200" cy="6432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4514" name="Rectangle 3"/>
          <p:cNvSpPr>
            <a:spLocks noChangeArrowheads="1"/>
          </p:cNvSpPr>
          <p:nvPr/>
        </p:nvSpPr>
        <p:spPr bwMode="auto">
          <a:xfrm>
            <a:off x="1219200" y="2057400"/>
            <a:ext cx="6934200" cy="4572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64515" name="Rectangle 4"/>
          <p:cNvSpPr>
            <a:spLocks noChangeArrowheads="1"/>
          </p:cNvSpPr>
          <p:nvPr/>
        </p:nvSpPr>
        <p:spPr bwMode="auto">
          <a:xfrm>
            <a:off x="1524000" y="1295400"/>
            <a:ext cx="838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64516" name="Rectangle 5"/>
          <p:cNvSpPr>
            <a:spLocks noChangeArrowheads="1"/>
          </p:cNvSpPr>
          <p:nvPr/>
        </p:nvSpPr>
        <p:spPr bwMode="auto">
          <a:xfrm>
            <a:off x="6705600" y="1447800"/>
            <a:ext cx="533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64517" name="Line 6"/>
          <p:cNvSpPr>
            <a:spLocks noChangeShapeType="1"/>
          </p:cNvSpPr>
          <p:nvPr/>
        </p:nvSpPr>
        <p:spPr bwMode="auto">
          <a:xfrm>
            <a:off x="6705600" y="1447800"/>
            <a:ext cx="609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Tree>
    <p:extLst>
      <p:ext uri="{BB962C8B-B14F-4D97-AF65-F5344CB8AC3E}">
        <p14:creationId xmlns:p14="http://schemas.microsoft.com/office/powerpoint/2010/main" val="18082780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47800" y="233363"/>
            <a:ext cx="6553200" cy="6432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6562" name="Rectangle 3"/>
          <p:cNvSpPr>
            <a:spLocks noChangeArrowheads="1"/>
          </p:cNvSpPr>
          <p:nvPr/>
        </p:nvSpPr>
        <p:spPr bwMode="auto">
          <a:xfrm>
            <a:off x="1219200" y="3657600"/>
            <a:ext cx="6934200" cy="2971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66563" name="Rectangle 4"/>
          <p:cNvSpPr>
            <a:spLocks noChangeArrowheads="1"/>
          </p:cNvSpPr>
          <p:nvPr/>
        </p:nvSpPr>
        <p:spPr bwMode="auto">
          <a:xfrm>
            <a:off x="1524000" y="1295400"/>
            <a:ext cx="838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66564" name="Rectangle 5"/>
          <p:cNvSpPr>
            <a:spLocks noChangeArrowheads="1"/>
          </p:cNvSpPr>
          <p:nvPr/>
        </p:nvSpPr>
        <p:spPr bwMode="auto">
          <a:xfrm>
            <a:off x="6705600" y="1447800"/>
            <a:ext cx="533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66565" name="Line 6"/>
          <p:cNvSpPr>
            <a:spLocks noChangeShapeType="1"/>
          </p:cNvSpPr>
          <p:nvPr/>
        </p:nvSpPr>
        <p:spPr bwMode="auto">
          <a:xfrm>
            <a:off x="6705600" y="1447800"/>
            <a:ext cx="609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Tree>
    <p:extLst>
      <p:ext uri="{BB962C8B-B14F-4D97-AF65-F5344CB8AC3E}">
        <p14:creationId xmlns:p14="http://schemas.microsoft.com/office/powerpoint/2010/main" val="29606387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47800" y="233363"/>
            <a:ext cx="6553200" cy="6432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8610" name="Rectangle 3"/>
          <p:cNvSpPr>
            <a:spLocks noChangeArrowheads="1"/>
          </p:cNvSpPr>
          <p:nvPr/>
        </p:nvSpPr>
        <p:spPr bwMode="auto">
          <a:xfrm>
            <a:off x="1219200" y="5867400"/>
            <a:ext cx="6934200" cy="762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68611" name="Rectangle 4"/>
          <p:cNvSpPr>
            <a:spLocks noChangeArrowheads="1"/>
          </p:cNvSpPr>
          <p:nvPr/>
        </p:nvSpPr>
        <p:spPr bwMode="auto">
          <a:xfrm>
            <a:off x="1524000" y="1295400"/>
            <a:ext cx="838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68612" name="Rectangle 5"/>
          <p:cNvSpPr>
            <a:spLocks noChangeArrowheads="1"/>
          </p:cNvSpPr>
          <p:nvPr/>
        </p:nvSpPr>
        <p:spPr bwMode="auto">
          <a:xfrm>
            <a:off x="6705600" y="1447800"/>
            <a:ext cx="533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68613" name="Line 6"/>
          <p:cNvSpPr>
            <a:spLocks noChangeShapeType="1"/>
          </p:cNvSpPr>
          <p:nvPr/>
        </p:nvSpPr>
        <p:spPr bwMode="auto">
          <a:xfrm>
            <a:off x="6705600" y="1447800"/>
            <a:ext cx="609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Tree>
    <p:extLst>
      <p:ext uri="{BB962C8B-B14F-4D97-AF65-F5344CB8AC3E}">
        <p14:creationId xmlns:p14="http://schemas.microsoft.com/office/powerpoint/2010/main" val="1503325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47800" y="233363"/>
            <a:ext cx="6553200" cy="6432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0658" name="Rectangle 4"/>
          <p:cNvSpPr>
            <a:spLocks noChangeArrowheads="1"/>
          </p:cNvSpPr>
          <p:nvPr/>
        </p:nvSpPr>
        <p:spPr bwMode="auto">
          <a:xfrm>
            <a:off x="1524000" y="1295400"/>
            <a:ext cx="838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70659" name="Rectangle 5"/>
          <p:cNvSpPr>
            <a:spLocks noChangeArrowheads="1"/>
          </p:cNvSpPr>
          <p:nvPr/>
        </p:nvSpPr>
        <p:spPr bwMode="auto">
          <a:xfrm>
            <a:off x="6705600" y="1447800"/>
            <a:ext cx="533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70660" name="Line 6"/>
          <p:cNvSpPr>
            <a:spLocks noChangeShapeType="1"/>
          </p:cNvSpPr>
          <p:nvPr/>
        </p:nvSpPr>
        <p:spPr bwMode="auto">
          <a:xfrm>
            <a:off x="6705600" y="1447800"/>
            <a:ext cx="609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Tree>
    <p:extLst>
      <p:ext uri="{BB962C8B-B14F-4D97-AF65-F5344CB8AC3E}">
        <p14:creationId xmlns:p14="http://schemas.microsoft.com/office/powerpoint/2010/main" val="19532428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29" name="Picture 10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276600"/>
            <a:ext cx="3810000" cy="2862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291" name="Rectangle 1035"/>
          <p:cNvSpPr>
            <a:spLocks noChangeArrowheads="1"/>
          </p:cNvSpPr>
          <p:nvPr/>
        </p:nvSpPr>
        <p:spPr bwMode="auto">
          <a:xfrm>
            <a:off x="762000" y="3505200"/>
            <a:ext cx="2819400" cy="304800"/>
          </a:xfrm>
          <a:prstGeom prst="rect">
            <a:avLst/>
          </a:prstGeom>
          <a:noFill/>
          <a:ln w="9525">
            <a:noFill/>
            <a:miter lim="800000"/>
            <a:headEnd/>
            <a:tailEnd/>
          </a:ln>
          <a:effectLst/>
        </p:spPr>
        <p:txBody>
          <a:bodyPr anchor="ctr"/>
          <a:lstStyle/>
          <a:p>
            <a:pPr algn="ctr" eaLnBrk="1" hangingPunct="1">
              <a:defRPr/>
            </a:pPr>
            <a:r>
              <a:rPr lang="en-US" sz="2000" b="1" err="1">
                <a:solidFill>
                  <a:srgbClr val="953735"/>
                </a:solidFill>
                <a:effectLst>
                  <a:outerShdw blurRad="38100" dist="38100" dir="2700000" algn="tl">
                    <a:srgbClr val="DDDDDD"/>
                  </a:outerShdw>
                </a:effectLst>
              </a:rPr>
              <a:t>Heisse</a:t>
            </a:r>
            <a:r>
              <a:rPr lang="en-US" sz="2000" b="1">
                <a:solidFill>
                  <a:srgbClr val="953735"/>
                </a:solidFill>
                <a:effectLst>
                  <a:outerShdw blurRad="38100" dist="38100" dir="2700000" algn="tl">
                    <a:srgbClr val="DDDDDD"/>
                  </a:outerShdw>
                </a:effectLst>
              </a:rPr>
              <a:t> </a:t>
            </a:r>
            <a:r>
              <a:rPr lang="en-US" sz="2000" b="1" err="1">
                <a:solidFill>
                  <a:srgbClr val="953735"/>
                </a:solidFill>
                <a:effectLst>
                  <a:outerShdw blurRad="38100" dist="38100" dir="2700000" algn="tl">
                    <a:srgbClr val="DDDDDD"/>
                  </a:outerShdw>
                </a:effectLst>
              </a:rPr>
              <a:t>Quellen</a:t>
            </a:r>
            <a:endParaRPr lang="en-US" sz="2000">
              <a:solidFill>
                <a:srgbClr val="953735"/>
              </a:solidFill>
            </a:endParaRPr>
          </a:p>
        </p:txBody>
      </p:sp>
      <p:grpSp>
        <p:nvGrpSpPr>
          <p:cNvPr id="2" name="Group 1039"/>
          <p:cNvGrpSpPr>
            <a:grpSpLocks/>
          </p:cNvGrpSpPr>
          <p:nvPr/>
        </p:nvGrpSpPr>
        <p:grpSpPr bwMode="auto">
          <a:xfrm>
            <a:off x="4056063" y="2819400"/>
            <a:ext cx="2819400" cy="1803400"/>
            <a:chOff x="2064" y="1440"/>
            <a:chExt cx="1776" cy="1136"/>
          </a:xfrm>
        </p:grpSpPr>
        <p:pic>
          <p:nvPicPr>
            <p:cNvPr id="73741" name="Picture 1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5" y="1440"/>
              <a:ext cx="1600" cy="1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3742" name="Rectangle 1036"/>
            <p:cNvSpPr>
              <a:spLocks noChangeArrowheads="1"/>
            </p:cNvSpPr>
            <p:nvPr/>
          </p:nvSpPr>
          <p:spPr bwMode="auto">
            <a:xfrm>
              <a:off x="2064" y="1440"/>
              <a:ext cx="1776" cy="1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1" hangingPunct="1"/>
              <a:r>
                <a:rPr lang="en-US" sz="2000" b="1" i="1">
                  <a:solidFill>
                    <a:schemeClr val="bg1"/>
                  </a:solidFill>
                </a:rPr>
                <a:t>Thermophilus aquaticus</a:t>
              </a:r>
            </a:p>
          </p:txBody>
        </p:sp>
      </p:grpSp>
      <p:grpSp>
        <p:nvGrpSpPr>
          <p:cNvPr id="3" name="Group 1040"/>
          <p:cNvGrpSpPr>
            <a:grpSpLocks/>
          </p:cNvGrpSpPr>
          <p:nvPr/>
        </p:nvGrpSpPr>
        <p:grpSpPr bwMode="auto">
          <a:xfrm>
            <a:off x="6472089" y="1739319"/>
            <a:ext cx="2819400" cy="2487613"/>
            <a:chOff x="3408" y="672"/>
            <a:chExt cx="1776" cy="1567"/>
          </a:xfrm>
        </p:grpSpPr>
        <p:pic>
          <p:nvPicPr>
            <p:cNvPr id="73739" name="Picture 10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4" y="816"/>
              <a:ext cx="706" cy="14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3740" name="Rectangle 1037"/>
            <p:cNvSpPr>
              <a:spLocks noChangeArrowheads="1"/>
            </p:cNvSpPr>
            <p:nvPr/>
          </p:nvSpPr>
          <p:spPr bwMode="auto">
            <a:xfrm>
              <a:off x="3408" y="672"/>
              <a:ext cx="1776" cy="1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1" hangingPunct="1"/>
              <a:r>
                <a:rPr lang="en-US" sz="2000" b="1" i="1" dirty="0" err="1">
                  <a:solidFill>
                    <a:srgbClr val="953735"/>
                  </a:solidFill>
                </a:rPr>
                <a:t>Taq</a:t>
              </a:r>
              <a:r>
                <a:rPr lang="en-US" sz="2000" b="1" i="1" dirty="0">
                  <a:solidFill>
                    <a:srgbClr val="953735"/>
                  </a:solidFill>
                </a:rPr>
                <a:t> </a:t>
              </a:r>
              <a:r>
                <a:rPr lang="en-US" sz="2000" b="1" dirty="0">
                  <a:solidFill>
                    <a:srgbClr val="953735"/>
                  </a:solidFill>
                </a:rPr>
                <a:t>Polymerase</a:t>
              </a:r>
              <a:endParaRPr lang="en-US" sz="2000" b="1" i="1" dirty="0">
                <a:solidFill>
                  <a:srgbClr val="953735"/>
                </a:solidFill>
              </a:endParaRPr>
            </a:p>
          </p:txBody>
        </p:sp>
      </p:grpSp>
      <p:sp>
        <p:nvSpPr>
          <p:cNvPr id="225299" name="Rectangle 1043"/>
          <p:cNvSpPr>
            <a:spLocks noChangeArrowheads="1"/>
          </p:cNvSpPr>
          <p:nvPr/>
        </p:nvSpPr>
        <p:spPr bwMode="auto">
          <a:xfrm>
            <a:off x="1184849" y="961281"/>
            <a:ext cx="6738511" cy="461665"/>
          </a:xfrm>
          <a:prstGeom prst="rect">
            <a:avLst/>
          </a:prstGeom>
          <a:noFill/>
          <a:ln w="9525">
            <a:noFill/>
            <a:miter lim="800000"/>
            <a:headEnd/>
            <a:tailEnd/>
          </a:ln>
          <a:effectLst/>
        </p:spPr>
        <p:txBody>
          <a:bodyPr wrap="none">
            <a:spAutoFit/>
          </a:bodyPr>
          <a:lstStyle/>
          <a:p>
            <a:pPr>
              <a:defRPr/>
            </a:pPr>
            <a:r>
              <a:rPr lang="en-US" sz="2400" b="1" i="1" dirty="0" err="1">
                <a:solidFill>
                  <a:srgbClr val="953735"/>
                </a:solidFill>
                <a:effectLst>
                  <a:outerShdw blurRad="38100" dist="38100" dir="2700000" algn="tl">
                    <a:srgbClr val="DDDDDD"/>
                  </a:outerShdw>
                </a:effectLst>
              </a:rPr>
              <a:t>Taq</a:t>
            </a:r>
            <a:r>
              <a:rPr lang="en-US" sz="2400" b="1" i="1" dirty="0">
                <a:solidFill>
                  <a:srgbClr val="953735"/>
                </a:solidFill>
                <a:effectLst>
                  <a:outerShdw blurRad="38100" dist="38100" dir="2700000" algn="tl">
                    <a:srgbClr val="DDDDDD"/>
                  </a:outerShdw>
                </a:effectLst>
              </a:rPr>
              <a:t> </a:t>
            </a:r>
            <a:r>
              <a:rPr lang="en-US" sz="2400" b="1" dirty="0">
                <a:solidFill>
                  <a:srgbClr val="953735"/>
                </a:solidFill>
                <a:effectLst>
                  <a:outerShdw blurRad="38100" dist="38100" dir="2700000" algn="tl">
                    <a:srgbClr val="DDDDDD"/>
                  </a:outerShdw>
                </a:effectLst>
              </a:rPr>
              <a:t>Polymerase - Eine </a:t>
            </a:r>
            <a:r>
              <a:rPr lang="en-US" sz="2400" b="1" dirty="0" err="1">
                <a:solidFill>
                  <a:srgbClr val="953735"/>
                </a:solidFill>
                <a:effectLst>
                  <a:outerShdw blurRad="38100" dist="38100" dir="2700000" algn="tl">
                    <a:srgbClr val="DDDDDD"/>
                  </a:outerShdw>
                </a:effectLst>
              </a:rPr>
              <a:t>Hitzestabile</a:t>
            </a:r>
            <a:r>
              <a:rPr lang="en-US" sz="2400" b="1" dirty="0">
                <a:solidFill>
                  <a:srgbClr val="953735"/>
                </a:solidFill>
                <a:effectLst>
                  <a:outerShdw blurRad="38100" dist="38100" dir="2700000" algn="tl">
                    <a:srgbClr val="DDDDDD"/>
                  </a:outerShdw>
                </a:effectLst>
              </a:rPr>
              <a:t> DNA Polymerase</a:t>
            </a:r>
            <a:endParaRPr lang="en-US" sz="2400" b="1" i="1" dirty="0">
              <a:solidFill>
                <a:srgbClr val="953735"/>
              </a:solidFill>
              <a:effectLst>
                <a:outerShdw blurRad="38100" dist="38100" dir="2700000" algn="tl">
                  <a:srgbClr val="DDDDDD"/>
                </a:outerShdw>
              </a:effectLst>
            </a:endParaRPr>
          </a:p>
        </p:txBody>
      </p:sp>
      <p:grpSp>
        <p:nvGrpSpPr>
          <p:cNvPr id="73735" name="Group 11"/>
          <p:cNvGrpSpPr>
            <a:grpSpLocks/>
          </p:cNvGrpSpPr>
          <p:nvPr/>
        </p:nvGrpSpPr>
        <p:grpSpPr bwMode="auto">
          <a:xfrm>
            <a:off x="0" y="0"/>
            <a:ext cx="9144000" cy="765175"/>
            <a:chOff x="0" y="0"/>
            <a:chExt cx="9144000" cy="764704"/>
          </a:xfrm>
        </p:grpSpPr>
        <p:sp>
          <p:nvSpPr>
            <p:cNvPr id="73736" name="Rectangle 12"/>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73738" name="Picture 14" descr="uzh_eth_logo_d_pos.eps"/>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0287051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87287"/>
            <a:ext cx="8229600" cy="1143000"/>
          </a:xfrm>
        </p:spPr>
        <p:txBody>
          <a:bodyPr>
            <a:normAutofit/>
          </a:bodyPr>
          <a:lstStyle/>
          <a:p>
            <a:r>
              <a:rPr lang="de-DE" sz="2800" b="1" dirty="0">
                <a:solidFill>
                  <a:srgbClr val="800000"/>
                </a:solidFill>
              </a:rPr>
              <a:t>Therapie</a:t>
            </a:r>
          </a:p>
        </p:txBody>
      </p:sp>
      <p:sp>
        <p:nvSpPr>
          <p:cNvPr id="6" name="Textfeld 5"/>
          <p:cNvSpPr txBox="1"/>
          <p:nvPr/>
        </p:nvSpPr>
        <p:spPr>
          <a:xfrm>
            <a:off x="457200" y="1405051"/>
            <a:ext cx="8493661" cy="400110"/>
          </a:xfrm>
          <a:prstGeom prst="rect">
            <a:avLst/>
          </a:prstGeom>
          <a:noFill/>
        </p:spPr>
        <p:txBody>
          <a:bodyPr wrap="square" rtlCol="0">
            <a:spAutoFit/>
          </a:bodyPr>
          <a:lstStyle/>
          <a:p>
            <a:pPr algn="just"/>
            <a:r>
              <a:rPr lang="de-DE" sz="2000" dirty="0">
                <a:solidFill>
                  <a:srgbClr val="800000"/>
                </a:solidFill>
              </a:rPr>
              <a:t>Unterschiedliche Menschen reagieren unterschiedlich auf dieselbe Therapie. </a:t>
            </a:r>
          </a:p>
        </p:txBody>
      </p:sp>
      <p:cxnSp>
        <p:nvCxnSpPr>
          <p:cNvPr id="14" name="Gerade Verbindung mit Pfeil 13"/>
          <p:cNvCxnSpPr/>
          <p:nvPr/>
        </p:nvCxnSpPr>
        <p:spPr>
          <a:xfrm>
            <a:off x="4315108" y="2953871"/>
            <a:ext cx="13655" cy="16385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Gerade Verbindung mit Pfeil 14"/>
          <p:cNvCxnSpPr/>
          <p:nvPr/>
        </p:nvCxnSpPr>
        <p:spPr>
          <a:xfrm>
            <a:off x="5587255" y="4141817"/>
            <a:ext cx="13655" cy="450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Gerade Verbindung mit Pfeil 16"/>
          <p:cNvCxnSpPr/>
          <p:nvPr/>
        </p:nvCxnSpPr>
        <p:spPr>
          <a:xfrm>
            <a:off x="3090502" y="4141817"/>
            <a:ext cx="13655" cy="450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Gerade Verbindung 18"/>
          <p:cNvCxnSpPr/>
          <p:nvPr/>
        </p:nvCxnSpPr>
        <p:spPr>
          <a:xfrm>
            <a:off x="3090502" y="4141817"/>
            <a:ext cx="2510408" cy="0"/>
          </a:xfrm>
          <a:prstGeom prst="line">
            <a:avLst/>
          </a:prstGeom>
        </p:spPr>
        <p:style>
          <a:lnRef idx="2">
            <a:schemeClr val="accent1"/>
          </a:lnRef>
          <a:fillRef idx="0">
            <a:schemeClr val="accent1"/>
          </a:fillRef>
          <a:effectRef idx="1">
            <a:schemeClr val="accent1"/>
          </a:effectRef>
          <a:fontRef idx="minor">
            <a:schemeClr val="tx1"/>
          </a:fontRef>
        </p:style>
      </p:cxnSp>
      <p:sp>
        <p:nvSpPr>
          <p:cNvPr id="21" name="Oval 20"/>
          <p:cNvSpPr/>
          <p:nvPr/>
        </p:nvSpPr>
        <p:spPr>
          <a:xfrm>
            <a:off x="2130250" y="4783581"/>
            <a:ext cx="1256297" cy="791964"/>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Positiv Effekt </a:t>
            </a:r>
          </a:p>
        </p:txBody>
      </p:sp>
      <p:sp>
        <p:nvSpPr>
          <p:cNvPr id="22" name="Oval 21"/>
          <p:cNvSpPr/>
          <p:nvPr/>
        </p:nvSpPr>
        <p:spPr>
          <a:xfrm>
            <a:off x="3686959" y="4772124"/>
            <a:ext cx="1256297" cy="791964"/>
          </a:xfrm>
          <a:prstGeom prst="ellipse">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Kein</a:t>
            </a:r>
          </a:p>
          <a:p>
            <a:pPr algn="ctr"/>
            <a:r>
              <a:rPr lang="de-DE" sz="1600" dirty="0"/>
              <a:t>Effekt </a:t>
            </a:r>
          </a:p>
        </p:txBody>
      </p:sp>
      <p:sp>
        <p:nvSpPr>
          <p:cNvPr id="23" name="Oval 22"/>
          <p:cNvSpPr/>
          <p:nvPr/>
        </p:nvSpPr>
        <p:spPr>
          <a:xfrm>
            <a:off x="5243675" y="4776520"/>
            <a:ext cx="1256297" cy="79196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a:t>Negativ</a:t>
            </a:r>
          </a:p>
          <a:p>
            <a:pPr algn="ctr"/>
            <a:r>
              <a:rPr lang="de-DE" sz="1600" dirty="0"/>
              <a:t>Effekt </a:t>
            </a:r>
          </a:p>
        </p:txBody>
      </p:sp>
      <p:sp>
        <p:nvSpPr>
          <p:cNvPr id="24" name="Rechteck 23"/>
          <p:cNvSpPr/>
          <p:nvPr/>
        </p:nvSpPr>
        <p:spPr>
          <a:xfrm>
            <a:off x="3509439" y="3322538"/>
            <a:ext cx="1734236" cy="39598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chemeClr val="tx1"/>
                </a:solidFill>
              </a:rPr>
              <a:t>Medikament </a:t>
            </a:r>
            <a:r>
              <a:rPr lang="de-DE" dirty="0"/>
              <a:t>A</a:t>
            </a:r>
          </a:p>
        </p:txBody>
      </p:sp>
      <p:sp>
        <p:nvSpPr>
          <p:cNvPr id="25" name="Rechteck 24"/>
          <p:cNvSpPr/>
          <p:nvPr/>
        </p:nvSpPr>
        <p:spPr>
          <a:xfrm>
            <a:off x="3140746" y="2230178"/>
            <a:ext cx="2350924" cy="573491"/>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rgbClr val="000000"/>
                </a:solidFill>
              </a:rPr>
              <a:t>Darmkrebspatienten</a:t>
            </a:r>
          </a:p>
        </p:txBody>
      </p:sp>
      <p:sp>
        <p:nvSpPr>
          <p:cNvPr id="26" name="Textfeld 25"/>
          <p:cNvSpPr txBox="1"/>
          <p:nvPr/>
        </p:nvSpPr>
        <p:spPr>
          <a:xfrm>
            <a:off x="6076644" y="1815990"/>
            <a:ext cx="1998070" cy="3170099"/>
          </a:xfrm>
          <a:prstGeom prst="rect">
            <a:avLst/>
          </a:prstGeom>
          <a:noFill/>
        </p:spPr>
        <p:txBody>
          <a:bodyPr wrap="square" rtlCol="0">
            <a:spAutoFit/>
          </a:bodyPr>
          <a:lstStyle/>
          <a:p>
            <a:r>
              <a:rPr lang="de-DE" sz="20000" b="1" dirty="0"/>
              <a:t>?</a:t>
            </a:r>
          </a:p>
        </p:txBody>
      </p:sp>
      <p:grpSp>
        <p:nvGrpSpPr>
          <p:cNvPr id="16" name="Group 27"/>
          <p:cNvGrpSpPr>
            <a:grpSpLocks/>
          </p:cNvGrpSpPr>
          <p:nvPr/>
        </p:nvGrpSpPr>
        <p:grpSpPr bwMode="auto">
          <a:xfrm>
            <a:off x="0" y="0"/>
            <a:ext cx="9144000" cy="765175"/>
            <a:chOff x="0" y="0"/>
            <a:chExt cx="9144000" cy="764704"/>
          </a:xfrm>
        </p:grpSpPr>
        <p:sp>
          <p:nvSpPr>
            <p:cNvPr id="18"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20"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83640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 calcmode="lin" valueType="num">
                                      <p:cBhvr>
                                        <p:cTn id="9" dur="1000" fill="hold"/>
                                        <p:tgtEl>
                                          <p:spTgt spid="26"/>
                                        </p:tgtEl>
                                        <p:attrNameLst>
                                          <p:attrName>style.rotation</p:attrName>
                                        </p:attrNameLst>
                                      </p:cBhvr>
                                      <p:tavLst>
                                        <p:tav tm="0">
                                          <p:val>
                                            <p:fltVal val="90"/>
                                          </p:val>
                                        </p:tav>
                                        <p:tav tm="100000">
                                          <p:val>
                                            <p:fltVal val="0"/>
                                          </p:val>
                                        </p:tav>
                                      </p:tavLst>
                                    </p:anim>
                                    <p:animEffect transition="in" filter="fade">
                                      <p:cBhvr>
                                        <p:cTn id="10"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8"/>
          <p:cNvSpPr>
            <a:spLocks noChangeArrowheads="1"/>
          </p:cNvSpPr>
          <p:nvPr/>
        </p:nvSpPr>
        <p:spPr bwMode="auto">
          <a:xfrm>
            <a:off x="1828800" y="148590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grpSp>
        <p:nvGrpSpPr>
          <p:cNvPr id="72706" name="Group 14"/>
          <p:cNvGrpSpPr>
            <a:grpSpLocks/>
          </p:cNvGrpSpPr>
          <p:nvPr/>
        </p:nvGrpSpPr>
        <p:grpSpPr bwMode="auto">
          <a:xfrm>
            <a:off x="1828800" y="2781300"/>
            <a:ext cx="6096000" cy="3673475"/>
            <a:chOff x="1152" y="838"/>
            <a:chExt cx="3840" cy="2546"/>
          </a:xfrm>
        </p:grpSpPr>
        <p:grpSp>
          <p:nvGrpSpPr>
            <p:cNvPr id="72713" name="Group 12"/>
            <p:cNvGrpSpPr>
              <a:grpSpLocks/>
            </p:cNvGrpSpPr>
            <p:nvPr/>
          </p:nvGrpSpPr>
          <p:grpSpPr bwMode="auto">
            <a:xfrm>
              <a:off x="1152" y="840"/>
              <a:ext cx="3840" cy="2544"/>
              <a:chOff x="1152" y="840"/>
              <a:chExt cx="3840" cy="2544"/>
            </a:xfrm>
          </p:grpSpPr>
          <p:pic>
            <p:nvPicPr>
              <p:cNvPr id="72715" name="Picture 7" descr="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52" y="936"/>
                <a:ext cx="3456" cy="24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2717" name="Line 10"/>
              <p:cNvSpPr>
                <a:spLocks noChangeShapeType="1"/>
              </p:cNvSpPr>
              <p:nvPr/>
            </p:nvSpPr>
            <p:spPr bwMode="auto">
              <a:xfrm rot="10774488" flipV="1">
                <a:off x="1343" y="1152"/>
                <a:ext cx="0" cy="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72718" name="Text Box 11"/>
              <p:cNvSpPr txBox="1">
                <a:spLocks noChangeArrowheads="1"/>
              </p:cNvSpPr>
              <p:nvPr/>
            </p:nvSpPr>
            <p:spPr bwMode="auto">
              <a:xfrm>
                <a:off x="1632" y="840"/>
                <a:ext cx="3360" cy="216"/>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000" b="1">
                    <a:latin typeface="Arial" charset="0"/>
                  </a:rPr>
                  <a:t>Zyklus 1        Zyklus 2        Zyklus 3         Zyklus 4        Zyklus 5          Zyklus 6</a:t>
                </a:r>
              </a:p>
            </p:txBody>
          </p:sp>
        </p:grpSp>
        <p:sp>
          <p:nvSpPr>
            <p:cNvPr id="72714" name="Text Box 13"/>
            <p:cNvSpPr txBox="1">
              <a:spLocks noChangeArrowheads="1"/>
            </p:cNvSpPr>
            <p:nvPr/>
          </p:nvSpPr>
          <p:spPr bwMode="auto">
            <a:xfrm>
              <a:off x="1224" y="838"/>
              <a:ext cx="360" cy="144"/>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sz="1200" b="1"/>
                <a:t>Start</a:t>
              </a:r>
            </a:p>
          </p:txBody>
        </p:sp>
      </p:grpSp>
      <p:sp>
        <p:nvSpPr>
          <p:cNvPr id="10" name="Rectangle 2"/>
          <p:cNvSpPr>
            <a:spLocks noChangeArrowheads="1"/>
          </p:cNvSpPr>
          <p:nvPr/>
        </p:nvSpPr>
        <p:spPr bwMode="auto">
          <a:xfrm>
            <a:off x="115446" y="973061"/>
            <a:ext cx="8931470" cy="1143000"/>
          </a:xfrm>
          <a:prstGeom prst="rect">
            <a:avLst/>
          </a:prstGeom>
          <a:noFill/>
          <a:ln w="9525">
            <a:noFill/>
            <a:miter lim="800000"/>
            <a:headEnd/>
            <a:tailEnd/>
          </a:ln>
          <a:effectLst/>
        </p:spPr>
        <p:txBody>
          <a:bodyPr anchor="ctr"/>
          <a:lstStyle/>
          <a:p>
            <a:pPr algn="ctr" eaLnBrk="1" hangingPunct="1">
              <a:defRPr/>
            </a:pPr>
            <a:br>
              <a:rPr lang="en-US" sz="2400" b="1">
                <a:solidFill>
                  <a:schemeClr val="accent2">
                    <a:lumMod val="75000"/>
                  </a:schemeClr>
                </a:solidFill>
                <a:effectLst>
                  <a:outerShdw blurRad="38100" dist="38100" dir="2700000" algn="tl">
                    <a:srgbClr val="DDDDDD"/>
                  </a:outerShdw>
                </a:effectLst>
              </a:rPr>
            </a:br>
            <a:r>
              <a:rPr lang="en-US" sz="2400" b="1" err="1">
                <a:solidFill>
                  <a:schemeClr val="accent2">
                    <a:lumMod val="75000"/>
                  </a:schemeClr>
                </a:solidFill>
                <a:effectLst>
                  <a:outerShdw blurRad="38100" dist="38100" dir="2700000" algn="tl">
                    <a:srgbClr val="DDDDDD"/>
                  </a:outerShdw>
                </a:effectLst>
              </a:rPr>
              <a:t>Wieviel</a:t>
            </a:r>
            <a:r>
              <a:rPr lang="en-US" sz="2400" b="1">
                <a:solidFill>
                  <a:schemeClr val="accent2">
                    <a:lumMod val="75000"/>
                  </a:schemeClr>
                </a:solidFill>
                <a:effectLst>
                  <a:outerShdw blurRad="38100" dist="38100" dir="2700000" algn="tl">
                    <a:srgbClr val="DDDDDD"/>
                  </a:outerShdw>
                </a:effectLst>
              </a:rPr>
              <a:t> DNA </a:t>
            </a:r>
            <a:r>
              <a:rPr lang="en-US" sz="2400" b="1" err="1">
                <a:solidFill>
                  <a:schemeClr val="accent2">
                    <a:lumMod val="75000"/>
                  </a:schemeClr>
                </a:solidFill>
                <a:effectLst>
                  <a:outerShdw blurRad="38100" dist="38100" dir="2700000" algn="tl">
                    <a:srgbClr val="DDDDDD"/>
                  </a:outerShdw>
                </a:effectLst>
              </a:rPr>
              <a:t>entsteht</a:t>
            </a:r>
            <a:r>
              <a:rPr lang="en-US" sz="2400" b="1">
                <a:solidFill>
                  <a:schemeClr val="accent2">
                    <a:lumMod val="75000"/>
                  </a:schemeClr>
                </a:solidFill>
                <a:effectLst>
                  <a:outerShdw blurRad="38100" dist="38100" dir="2700000" algn="tl">
                    <a:srgbClr val="DDDDDD"/>
                  </a:outerShdw>
                </a:effectLst>
              </a:rPr>
              <a:t> </a:t>
            </a:r>
            <a:r>
              <a:rPr lang="en-US" sz="2400" b="1" err="1">
                <a:solidFill>
                  <a:schemeClr val="accent2">
                    <a:lumMod val="75000"/>
                  </a:schemeClr>
                </a:solidFill>
                <a:effectLst>
                  <a:outerShdw blurRad="38100" dist="38100" dir="2700000" algn="tl">
                    <a:srgbClr val="DDDDDD"/>
                  </a:outerShdw>
                </a:effectLst>
              </a:rPr>
              <a:t>aus</a:t>
            </a:r>
            <a:r>
              <a:rPr lang="en-US" sz="2400" b="1">
                <a:solidFill>
                  <a:schemeClr val="accent2">
                    <a:lumMod val="75000"/>
                  </a:schemeClr>
                </a:solidFill>
                <a:effectLst>
                  <a:outerShdw blurRad="38100" dist="38100" dir="2700000" algn="tl">
                    <a:srgbClr val="DDDDDD"/>
                  </a:outerShdw>
                </a:effectLst>
              </a:rPr>
              <a:t> </a:t>
            </a:r>
            <a:r>
              <a:rPr lang="en-US" sz="2400" b="1" err="1">
                <a:solidFill>
                  <a:schemeClr val="accent2">
                    <a:lumMod val="75000"/>
                  </a:schemeClr>
                </a:solidFill>
                <a:effectLst>
                  <a:outerShdw blurRad="38100" dist="38100" dir="2700000" algn="tl">
                    <a:srgbClr val="DDDDDD"/>
                  </a:outerShdw>
                </a:effectLst>
              </a:rPr>
              <a:t>einem</a:t>
            </a:r>
            <a:r>
              <a:rPr lang="en-US" sz="2400" b="1">
                <a:solidFill>
                  <a:schemeClr val="accent2">
                    <a:lumMod val="75000"/>
                  </a:schemeClr>
                </a:solidFill>
                <a:effectLst>
                  <a:outerShdw blurRad="38100" dist="38100" dir="2700000" algn="tl">
                    <a:srgbClr val="DDDDDD"/>
                  </a:outerShdw>
                </a:effectLst>
              </a:rPr>
              <a:t> DNA </a:t>
            </a:r>
            <a:r>
              <a:rPr lang="en-US" sz="2400" b="1" err="1">
                <a:solidFill>
                  <a:schemeClr val="accent2">
                    <a:lumMod val="75000"/>
                  </a:schemeClr>
                </a:solidFill>
                <a:effectLst>
                  <a:outerShdw blurRad="38100" dist="38100" dir="2700000" algn="tl">
                    <a:srgbClr val="DDDDDD"/>
                  </a:outerShdw>
                </a:effectLst>
              </a:rPr>
              <a:t>Stück</a:t>
            </a:r>
            <a:r>
              <a:rPr lang="en-US" sz="2400" b="1">
                <a:solidFill>
                  <a:schemeClr val="accent2">
                    <a:lumMod val="75000"/>
                  </a:schemeClr>
                </a:solidFill>
                <a:effectLst>
                  <a:outerShdw blurRad="38100" dist="38100" dir="2700000" algn="tl">
                    <a:srgbClr val="DDDDDD"/>
                  </a:outerShdw>
                </a:effectLst>
              </a:rPr>
              <a:t> </a:t>
            </a:r>
            <a:r>
              <a:rPr lang="en-US" sz="2400" b="1" err="1">
                <a:solidFill>
                  <a:schemeClr val="accent2">
                    <a:lumMod val="75000"/>
                  </a:schemeClr>
                </a:solidFill>
                <a:effectLst>
                  <a:outerShdw blurRad="38100" dist="38100" dir="2700000" algn="tl">
                    <a:srgbClr val="DDDDDD"/>
                  </a:outerShdw>
                </a:effectLst>
              </a:rPr>
              <a:t>nach</a:t>
            </a:r>
            <a:r>
              <a:rPr lang="en-US" sz="2400" b="1">
                <a:solidFill>
                  <a:schemeClr val="accent2">
                    <a:lumMod val="75000"/>
                  </a:schemeClr>
                </a:solidFill>
                <a:effectLst>
                  <a:outerShdw blurRad="38100" dist="38100" dir="2700000" algn="tl">
                    <a:srgbClr val="DDDDDD"/>
                  </a:outerShdw>
                </a:effectLst>
              </a:rPr>
              <a:t> 30 PCR </a:t>
            </a:r>
            <a:r>
              <a:rPr lang="en-US" sz="2400" b="1" err="1">
                <a:solidFill>
                  <a:schemeClr val="accent2">
                    <a:lumMod val="75000"/>
                  </a:schemeClr>
                </a:solidFill>
                <a:effectLst>
                  <a:outerShdw blurRad="38100" dist="38100" dir="2700000" algn="tl">
                    <a:srgbClr val="DDDDDD"/>
                  </a:outerShdw>
                </a:effectLst>
              </a:rPr>
              <a:t>Zyklen</a:t>
            </a:r>
            <a:r>
              <a:rPr lang="en-US" sz="2400" b="1">
                <a:solidFill>
                  <a:schemeClr val="accent2">
                    <a:lumMod val="75000"/>
                  </a:schemeClr>
                </a:solidFill>
                <a:effectLst>
                  <a:outerShdw blurRad="38100" dist="38100" dir="2700000" algn="tl">
                    <a:srgbClr val="DDDDDD"/>
                  </a:outerShdw>
                </a:effectLst>
              </a:rPr>
              <a:t>?</a:t>
            </a:r>
            <a:br>
              <a:rPr lang="en-US" sz="2400" b="1">
                <a:solidFill>
                  <a:schemeClr val="accent2">
                    <a:lumMod val="75000"/>
                  </a:schemeClr>
                </a:solidFill>
                <a:effectLst>
                  <a:outerShdw blurRad="38100" dist="38100" dir="2700000" algn="tl">
                    <a:srgbClr val="DDDDDD"/>
                  </a:outerShdw>
                </a:effectLst>
              </a:rPr>
            </a:br>
            <a:r>
              <a:rPr lang="en-US" sz="2400" b="1">
                <a:solidFill>
                  <a:schemeClr val="accent2">
                    <a:lumMod val="75000"/>
                  </a:schemeClr>
                </a:solidFill>
                <a:effectLst>
                  <a:outerShdw blurRad="38100" dist="38100" dir="2700000" algn="tl">
                    <a:srgbClr val="DDDDDD"/>
                  </a:outerShdw>
                </a:effectLst>
              </a:rPr>
              <a:t>Die </a:t>
            </a:r>
            <a:r>
              <a:rPr lang="en-US" sz="2400" b="1" err="1">
                <a:solidFill>
                  <a:schemeClr val="accent2">
                    <a:lumMod val="75000"/>
                  </a:schemeClr>
                </a:solidFill>
                <a:effectLst>
                  <a:outerShdw blurRad="38100" dist="38100" dir="2700000" algn="tl">
                    <a:srgbClr val="DDDDDD"/>
                  </a:outerShdw>
                </a:effectLst>
              </a:rPr>
              <a:t>Polymerasekettenreaktion</a:t>
            </a:r>
            <a:r>
              <a:rPr lang="en-US" sz="2400" b="1">
                <a:solidFill>
                  <a:schemeClr val="accent2">
                    <a:lumMod val="75000"/>
                  </a:schemeClr>
                </a:solidFill>
                <a:effectLst>
                  <a:outerShdw blurRad="38100" dist="38100" dir="2700000" algn="tl">
                    <a:srgbClr val="DDDDDD"/>
                  </a:outerShdw>
                </a:effectLst>
              </a:rPr>
              <a:t> - PCR</a:t>
            </a:r>
            <a:endParaRPr lang="en-US" sz="2400">
              <a:solidFill>
                <a:schemeClr val="accent2">
                  <a:lumMod val="75000"/>
                </a:schemeClr>
              </a:solidFill>
            </a:endParaRPr>
          </a:p>
        </p:txBody>
      </p:sp>
      <p:sp>
        <p:nvSpPr>
          <p:cNvPr id="11" name="Rectangle 10"/>
          <p:cNvSpPr>
            <a:spLocks noChangeArrowheads="1"/>
          </p:cNvSpPr>
          <p:nvPr/>
        </p:nvSpPr>
        <p:spPr bwMode="auto">
          <a:xfrm>
            <a:off x="1847850" y="5029200"/>
            <a:ext cx="272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dirty="0">
                <a:solidFill>
                  <a:srgbClr val="FF0000"/>
                </a:solidFill>
              </a:rPr>
              <a:t>2</a:t>
            </a:r>
            <a:r>
              <a:rPr lang="en-US" baseline="30000" dirty="0">
                <a:solidFill>
                  <a:srgbClr val="FF0000"/>
                </a:solidFill>
              </a:rPr>
              <a:t>30</a:t>
            </a:r>
            <a:r>
              <a:rPr lang="en-US" dirty="0">
                <a:solidFill>
                  <a:srgbClr val="FF0000"/>
                </a:solidFill>
              </a:rPr>
              <a:t> = 1.073.741.824</a:t>
            </a:r>
            <a:endParaRPr lang="de-DE" dirty="0">
              <a:solidFill>
                <a:srgbClr val="FF0000"/>
              </a:solidFill>
            </a:endParaRPr>
          </a:p>
        </p:txBody>
      </p:sp>
      <p:grpSp>
        <p:nvGrpSpPr>
          <p:cNvPr id="72709" name="Group 11"/>
          <p:cNvGrpSpPr>
            <a:grpSpLocks/>
          </p:cNvGrpSpPr>
          <p:nvPr/>
        </p:nvGrpSpPr>
        <p:grpSpPr bwMode="auto">
          <a:xfrm>
            <a:off x="0" y="0"/>
            <a:ext cx="9144000" cy="765175"/>
            <a:chOff x="0" y="0"/>
            <a:chExt cx="9144000" cy="764704"/>
          </a:xfrm>
        </p:grpSpPr>
        <p:sp>
          <p:nvSpPr>
            <p:cNvPr id="72710" name="Rectangle 12"/>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72712" name="Picture 14"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1852208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9"/>
          <p:cNvGrpSpPr>
            <a:grpSpLocks/>
          </p:cNvGrpSpPr>
          <p:nvPr/>
        </p:nvGrpSpPr>
        <p:grpSpPr bwMode="auto">
          <a:xfrm>
            <a:off x="0" y="0"/>
            <a:ext cx="9144000" cy="765175"/>
            <a:chOff x="0" y="0"/>
            <a:chExt cx="9144000" cy="764704"/>
          </a:xfrm>
        </p:grpSpPr>
        <p:sp>
          <p:nvSpPr>
            <p:cNvPr id="7"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9" name="Picture 12"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TextBox 3"/>
          <p:cNvSpPr txBox="1"/>
          <p:nvPr/>
        </p:nvSpPr>
        <p:spPr>
          <a:xfrm>
            <a:off x="3054122" y="4324463"/>
            <a:ext cx="184666" cy="369332"/>
          </a:xfrm>
          <a:prstGeom prst="rect">
            <a:avLst/>
          </a:prstGeom>
          <a:noFill/>
        </p:spPr>
        <p:txBody>
          <a:bodyPr wrap="none" rtlCol="0">
            <a:spAutoFit/>
          </a:bodyPr>
          <a:lstStyle/>
          <a:p>
            <a:endParaRPr lang="en-US"/>
          </a:p>
        </p:txBody>
      </p:sp>
      <p:pic>
        <p:nvPicPr>
          <p:cNvPr id="5" name="Polymerase Chain Reaction (PCR).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92683" y="928173"/>
            <a:ext cx="7756002" cy="5817002"/>
          </a:xfrm>
          <a:prstGeom prst="rect">
            <a:avLst/>
          </a:prstGeom>
        </p:spPr>
      </p:pic>
    </p:spTree>
    <p:extLst>
      <p:ext uri="{BB962C8B-B14F-4D97-AF65-F5344CB8AC3E}">
        <p14:creationId xmlns:p14="http://schemas.microsoft.com/office/powerpoint/2010/main" val="20561894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4244" y="1793054"/>
            <a:ext cx="8229600" cy="1143000"/>
          </a:xfrm>
        </p:spPr>
        <p:txBody>
          <a:bodyPr>
            <a:normAutofit/>
          </a:bodyPr>
          <a:lstStyle/>
          <a:p>
            <a:r>
              <a:rPr lang="de-DE" sz="3600" b="1">
                <a:solidFill>
                  <a:srgbClr val="800000"/>
                </a:solidFill>
              </a:rPr>
              <a:t>Prävention - am Beispiel von ApoE </a:t>
            </a:r>
          </a:p>
        </p:txBody>
      </p:sp>
      <p:grpSp>
        <p:nvGrpSpPr>
          <p:cNvPr id="3" name="Group 27"/>
          <p:cNvGrpSpPr>
            <a:grpSpLocks/>
          </p:cNvGrpSpPr>
          <p:nvPr/>
        </p:nvGrpSpPr>
        <p:grpSpPr bwMode="auto">
          <a:xfrm>
            <a:off x="0" y="0"/>
            <a:ext cx="9144000" cy="765175"/>
            <a:chOff x="0" y="0"/>
            <a:chExt cx="9144000" cy="764704"/>
          </a:xfrm>
        </p:grpSpPr>
        <p:sp>
          <p:nvSpPr>
            <p:cNvPr id="4"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5" name="Picture 30" descr="uzh_eth_logo_d_po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621394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srcRect t="13813" b="13813"/>
          <a:stretch>
            <a:fillRect/>
          </a:stretch>
        </p:blipFill>
        <p:spPr>
          <a:xfrm>
            <a:off x="245790" y="2991533"/>
            <a:ext cx="2130465" cy="1171674"/>
          </a:xfrm>
        </p:spPr>
      </p:pic>
      <p:pic>
        <p:nvPicPr>
          <p:cNvPr id="5" name="Bild 4"/>
          <p:cNvPicPr>
            <a:picLocks noChangeAspect="1"/>
          </p:cNvPicPr>
          <p:nvPr/>
        </p:nvPicPr>
        <p:blipFill>
          <a:blip r:embed="rId3"/>
          <a:stretch>
            <a:fillRect/>
          </a:stretch>
        </p:blipFill>
        <p:spPr>
          <a:xfrm>
            <a:off x="6499979" y="2872557"/>
            <a:ext cx="2213647" cy="1586327"/>
          </a:xfrm>
          <a:prstGeom prst="rect">
            <a:avLst/>
          </a:prstGeom>
        </p:spPr>
      </p:pic>
      <p:pic>
        <p:nvPicPr>
          <p:cNvPr id="6" name="Bild 5"/>
          <p:cNvPicPr>
            <a:picLocks noChangeAspect="1"/>
          </p:cNvPicPr>
          <p:nvPr/>
        </p:nvPicPr>
        <p:blipFill>
          <a:blip r:embed="rId4"/>
          <a:stretch>
            <a:fillRect/>
          </a:stretch>
        </p:blipFill>
        <p:spPr>
          <a:xfrm>
            <a:off x="6786743" y="4341021"/>
            <a:ext cx="1682554" cy="1461719"/>
          </a:xfrm>
          <a:prstGeom prst="rect">
            <a:avLst/>
          </a:prstGeom>
        </p:spPr>
      </p:pic>
      <p:pic>
        <p:nvPicPr>
          <p:cNvPr id="8" name="Bild 7"/>
          <p:cNvPicPr>
            <a:picLocks noChangeAspect="1"/>
          </p:cNvPicPr>
          <p:nvPr/>
        </p:nvPicPr>
        <p:blipFill>
          <a:blip r:embed="rId5"/>
          <a:stretch>
            <a:fillRect/>
          </a:stretch>
        </p:blipFill>
        <p:spPr>
          <a:xfrm>
            <a:off x="375258" y="4321961"/>
            <a:ext cx="1797793" cy="1198529"/>
          </a:xfrm>
          <a:prstGeom prst="rect">
            <a:avLst/>
          </a:prstGeom>
        </p:spPr>
      </p:pic>
      <p:pic>
        <p:nvPicPr>
          <p:cNvPr id="10" name="Bild 9"/>
          <p:cNvPicPr>
            <a:picLocks noChangeAspect="1"/>
          </p:cNvPicPr>
          <p:nvPr/>
        </p:nvPicPr>
        <p:blipFill rotWithShape="1">
          <a:blip r:embed="rId6"/>
          <a:srcRect l="14098" t="17614" r="21187"/>
          <a:stretch/>
        </p:blipFill>
        <p:spPr>
          <a:xfrm>
            <a:off x="3466054" y="5188735"/>
            <a:ext cx="1693270" cy="1433492"/>
          </a:xfrm>
          <a:prstGeom prst="rect">
            <a:avLst/>
          </a:prstGeom>
        </p:spPr>
      </p:pic>
      <p:pic>
        <p:nvPicPr>
          <p:cNvPr id="11" name="Bild 10"/>
          <p:cNvPicPr>
            <a:picLocks noChangeAspect="1"/>
          </p:cNvPicPr>
          <p:nvPr/>
        </p:nvPicPr>
        <p:blipFill>
          <a:blip r:embed="rId7"/>
          <a:stretch>
            <a:fillRect/>
          </a:stretch>
        </p:blipFill>
        <p:spPr>
          <a:xfrm>
            <a:off x="3466054" y="3624756"/>
            <a:ext cx="1941492" cy="1563979"/>
          </a:xfrm>
          <a:prstGeom prst="rect">
            <a:avLst/>
          </a:prstGeom>
        </p:spPr>
      </p:pic>
      <p:sp>
        <p:nvSpPr>
          <p:cNvPr id="13" name="Textfeld 12"/>
          <p:cNvSpPr txBox="1"/>
          <p:nvPr/>
        </p:nvSpPr>
        <p:spPr>
          <a:xfrm>
            <a:off x="575361" y="2185261"/>
            <a:ext cx="2130465" cy="646331"/>
          </a:xfrm>
          <a:prstGeom prst="rect">
            <a:avLst/>
          </a:prstGeom>
          <a:noFill/>
        </p:spPr>
        <p:txBody>
          <a:bodyPr wrap="square" rtlCol="0">
            <a:spAutoFit/>
          </a:bodyPr>
          <a:lstStyle/>
          <a:p>
            <a:r>
              <a:rPr lang="de-DE"/>
              <a:t>Leberzellen (</a:t>
            </a:r>
            <a:r>
              <a:rPr lang="de-DE" err="1"/>
              <a:t>Hepaotcyten</a:t>
            </a:r>
            <a:r>
              <a:rPr lang="de-DE"/>
              <a:t>)</a:t>
            </a:r>
          </a:p>
        </p:txBody>
      </p:sp>
      <p:sp>
        <p:nvSpPr>
          <p:cNvPr id="14" name="Textfeld 13"/>
          <p:cNvSpPr txBox="1"/>
          <p:nvPr/>
        </p:nvSpPr>
        <p:spPr>
          <a:xfrm>
            <a:off x="3588949" y="3132529"/>
            <a:ext cx="2130465" cy="646331"/>
          </a:xfrm>
          <a:prstGeom prst="rect">
            <a:avLst/>
          </a:prstGeom>
          <a:noFill/>
        </p:spPr>
        <p:txBody>
          <a:bodyPr wrap="square" rtlCol="0">
            <a:spAutoFit/>
          </a:bodyPr>
          <a:lstStyle/>
          <a:p>
            <a:r>
              <a:rPr lang="de-DE"/>
              <a:t>Fresszellen (Makrophagen) </a:t>
            </a:r>
          </a:p>
        </p:txBody>
      </p:sp>
      <p:sp>
        <p:nvSpPr>
          <p:cNvPr id="15" name="Textfeld 14"/>
          <p:cNvSpPr txBox="1"/>
          <p:nvPr/>
        </p:nvSpPr>
        <p:spPr>
          <a:xfrm>
            <a:off x="6637043" y="2179442"/>
            <a:ext cx="2130465" cy="646331"/>
          </a:xfrm>
          <a:prstGeom prst="rect">
            <a:avLst/>
          </a:prstGeom>
          <a:noFill/>
        </p:spPr>
        <p:txBody>
          <a:bodyPr wrap="square" rtlCol="0">
            <a:spAutoFit/>
          </a:bodyPr>
          <a:lstStyle/>
          <a:p>
            <a:r>
              <a:rPr lang="de-DE"/>
              <a:t>Sternzellen im Gehirn (</a:t>
            </a:r>
            <a:r>
              <a:rPr lang="de-DE" err="1"/>
              <a:t>Astrozyten</a:t>
            </a:r>
            <a:r>
              <a:rPr lang="de-DE"/>
              <a:t>) </a:t>
            </a:r>
          </a:p>
        </p:txBody>
      </p:sp>
      <p:sp>
        <p:nvSpPr>
          <p:cNvPr id="16" name="Titel 15"/>
          <p:cNvSpPr>
            <a:spLocks noGrp="1"/>
          </p:cNvSpPr>
          <p:nvPr>
            <p:ph type="title"/>
          </p:nvPr>
        </p:nvSpPr>
        <p:spPr>
          <a:xfrm>
            <a:off x="239697" y="1086062"/>
            <a:ext cx="8229600" cy="1143000"/>
          </a:xfrm>
        </p:spPr>
        <p:txBody>
          <a:bodyPr>
            <a:noAutofit/>
          </a:bodyPr>
          <a:lstStyle/>
          <a:p>
            <a:r>
              <a:rPr lang="de-DE" sz="2800" b="1">
                <a:solidFill>
                  <a:srgbClr val="953735"/>
                </a:solidFill>
              </a:rPr>
              <a:t>Was ist ApoE ???</a:t>
            </a:r>
            <a:br>
              <a:rPr lang="de-DE" sz="2800" b="1">
                <a:solidFill>
                  <a:srgbClr val="953735"/>
                </a:solidFill>
              </a:rPr>
            </a:br>
            <a:r>
              <a:rPr lang="de-DE" sz="2400">
                <a:solidFill>
                  <a:srgbClr val="953735"/>
                </a:solidFill>
              </a:rPr>
              <a:t>ApoE ist ein </a:t>
            </a:r>
            <a:r>
              <a:rPr lang="de-DE" sz="2400" err="1">
                <a:solidFill>
                  <a:srgbClr val="953735"/>
                </a:solidFill>
              </a:rPr>
              <a:t>Lipoprotein</a:t>
            </a:r>
            <a:r>
              <a:rPr lang="de-DE" sz="2400">
                <a:solidFill>
                  <a:srgbClr val="953735"/>
                </a:solidFill>
              </a:rPr>
              <a:t>, welches von verschiedenen Zelltypen hergestellt wird</a:t>
            </a:r>
            <a:br>
              <a:rPr lang="de-DE" sz="2400">
                <a:solidFill>
                  <a:srgbClr val="953735"/>
                </a:solidFill>
              </a:rPr>
            </a:br>
            <a:endParaRPr lang="de-DE" sz="2400">
              <a:solidFill>
                <a:srgbClr val="953735"/>
              </a:solidFill>
            </a:endParaRPr>
          </a:p>
        </p:txBody>
      </p:sp>
      <p:grpSp>
        <p:nvGrpSpPr>
          <p:cNvPr id="12" name="Group 27"/>
          <p:cNvGrpSpPr>
            <a:grpSpLocks/>
          </p:cNvGrpSpPr>
          <p:nvPr/>
        </p:nvGrpSpPr>
        <p:grpSpPr bwMode="auto">
          <a:xfrm>
            <a:off x="0" y="0"/>
            <a:ext cx="9144000" cy="765175"/>
            <a:chOff x="0" y="0"/>
            <a:chExt cx="9144000" cy="764704"/>
          </a:xfrm>
        </p:grpSpPr>
        <p:sp>
          <p:nvSpPr>
            <p:cNvPr id="17"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18" name="Picture 30" descr="uzh_eth_logo_d_pos.eps"/>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8359725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941575"/>
            <a:ext cx="8229600" cy="4525963"/>
          </a:xfrm>
        </p:spPr>
        <p:txBody>
          <a:bodyPr>
            <a:normAutofit/>
          </a:bodyPr>
          <a:lstStyle/>
          <a:p>
            <a:pPr marL="0" indent="0">
              <a:buNone/>
            </a:pPr>
            <a:endParaRPr lang="de-DE" sz="2000"/>
          </a:p>
          <a:p>
            <a:r>
              <a:rPr lang="de-DE" sz="2000"/>
              <a:t>Es transportiert </a:t>
            </a:r>
            <a:r>
              <a:rPr lang="de-DE" sz="2000" err="1"/>
              <a:t>Lipoproteine</a:t>
            </a:r>
            <a:r>
              <a:rPr lang="de-DE" sz="2000"/>
              <a:t>, fettlösliche Vitamine und </a:t>
            </a:r>
            <a:r>
              <a:rPr lang="de-DE" sz="2000" err="1"/>
              <a:t>Cholesterol</a:t>
            </a:r>
            <a:r>
              <a:rPr lang="de-DE" sz="2000"/>
              <a:t> in das Lymphsystem und dann ins Blut</a:t>
            </a:r>
          </a:p>
          <a:p>
            <a:pPr marL="0" indent="0">
              <a:buNone/>
            </a:pPr>
            <a:endParaRPr lang="de-DE" sz="2000"/>
          </a:p>
          <a:p>
            <a:r>
              <a:rPr lang="de-DE" sz="2000"/>
              <a:t>Im Gehirn wird ApoE hauptsächlich von nicht-neuronalen Zellen (</a:t>
            </a:r>
            <a:r>
              <a:rPr lang="de-DE" sz="2000" err="1"/>
              <a:t>Astrozyten</a:t>
            </a:r>
            <a:r>
              <a:rPr lang="de-DE" sz="2000"/>
              <a:t>) hergestellt um die Nervenzellen mit </a:t>
            </a:r>
            <a:r>
              <a:rPr lang="de-DE" sz="2000" err="1"/>
              <a:t>Cholesterol</a:t>
            </a:r>
            <a:r>
              <a:rPr lang="de-DE" sz="2000"/>
              <a:t> zu versorgen. </a:t>
            </a:r>
          </a:p>
          <a:p>
            <a:pPr marL="0" indent="0">
              <a:buNone/>
            </a:pPr>
            <a:endParaRPr lang="de-DE" sz="2000"/>
          </a:p>
          <a:p>
            <a:r>
              <a:rPr lang="de-DE" sz="2000"/>
              <a:t>ApoE-Defekte können zu verschiedenen Krankheiten führen</a:t>
            </a:r>
          </a:p>
        </p:txBody>
      </p:sp>
      <p:sp>
        <p:nvSpPr>
          <p:cNvPr id="4" name="Titel 15"/>
          <p:cNvSpPr txBox="1">
            <a:spLocks/>
          </p:cNvSpPr>
          <p:nvPr/>
        </p:nvSpPr>
        <p:spPr>
          <a:xfrm>
            <a:off x="239697" y="1287857"/>
            <a:ext cx="82296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de-DE" sz="2800" b="1">
                <a:solidFill>
                  <a:srgbClr val="953735"/>
                </a:solidFill>
              </a:rPr>
              <a:t>Was macht ApoE ???</a:t>
            </a:r>
          </a:p>
          <a:p>
            <a:r>
              <a:rPr lang="de-DE" sz="2400">
                <a:solidFill>
                  <a:srgbClr val="953735"/>
                </a:solidFill>
              </a:rPr>
              <a:t>ApoE spielt eine wichtige Rolle beim Fettstoffwechsel und Transport</a:t>
            </a:r>
          </a:p>
          <a:p>
            <a:br>
              <a:rPr lang="de-DE" sz="3600"/>
            </a:br>
            <a:endParaRPr lang="de-DE" sz="2400"/>
          </a:p>
        </p:txBody>
      </p:sp>
      <p:grpSp>
        <p:nvGrpSpPr>
          <p:cNvPr id="5" name="Group 27"/>
          <p:cNvGrpSpPr>
            <a:grpSpLocks/>
          </p:cNvGrpSpPr>
          <p:nvPr/>
        </p:nvGrpSpPr>
        <p:grpSpPr bwMode="auto">
          <a:xfrm>
            <a:off x="0" y="0"/>
            <a:ext cx="9144000" cy="765175"/>
            <a:chOff x="0" y="0"/>
            <a:chExt cx="9144000" cy="764704"/>
          </a:xfrm>
        </p:grpSpPr>
        <p:sp>
          <p:nvSpPr>
            <p:cNvPr id="6"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7" name="Picture 30" descr="uzh_eth_logo_d_po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5635453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02578"/>
            <a:ext cx="8229600" cy="1143000"/>
          </a:xfrm>
        </p:spPr>
        <p:txBody>
          <a:bodyPr>
            <a:normAutofit/>
          </a:bodyPr>
          <a:lstStyle/>
          <a:p>
            <a:r>
              <a:rPr lang="de-DE" sz="2800" b="1">
                <a:solidFill>
                  <a:srgbClr val="953735"/>
                </a:solidFill>
              </a:rPr>
              <a:t>ApoE Gen Struktur</a:t>
            </a:r>
          </a:p>
        </p:txBody>
      </p:sp>
      <p:grpSp>
        <p:nvGrpSpPr>
          <p:cNvPr id="45" name="Gruppierung 44"/>
          <p:cNvGrpSpPr/>
          <p:nvPr/>
        </p:nvGrpSpPr>
        <p:grpSpPr>
          <a:xfrm>
            <a:off x="624922" y="3449197"/>
            <a:ext cx="8046234" cy="3336508"/>
            <a:chOff x="624922" y="1479409"/>
            <a:chExt cx="8046234" cy="3336508"/>
          </a:xfrm>
        </p:grpSpPr>
        <p:sp>
          <p:nvSpPr>
            <p:cNvPr id="27" name="Rechteck 26"/>
            <p:cNvSpPr/>
            <p:nvPr/>
          </p:nvSpPr>
          <p:spPr>
            <a:xfrm>
              <a:off x="1331120" y="3000035"/>
              <a:ext cx="7340036" cy="1815882"/>
            </a:xfrm>
            <a:prstGeom prst="rect">
              <a:avLst/>
            </a:prstGeom>
          </p:spPr>
          <p:txBody>
            <a:bodyPr wrap="square">
              <a:spAutoFit/>
            </a:bodyPr>
            <a:lstStyle/>
            <a:p>
              <a:r>
                <a:rPr lang="de-DE"/>
                <a:t> </a:t>
              </a:r>
            </a:p>
            <a:p>
              <a:r>
                <a:rPr lang="de-DE"/>
                <a:t>CGGCTGTCCAAGGAGCTGCAGGCGGCGCAGGCCCGGCTGGGCGCGGACATGGAGGACGTG</a:t>
              </a:r>
              <a:r>
                <a:rPr lang="de-DE" sz="2000" b="1">
                  <a:solidFill>
                    <a:srgbClr val="FF0000"/>
                  </a:solidFill>
                </a:rPr>
                <a:t>T</a:t>
              </a:r>
              <a:r>
                <a:rPr lang="de-DE"/>
                <a:t>GCGGCCGCCTGGTGCAGTACCGCGGCGAGGTGCAGGCCATGCTCGGCCAGAGCACCGAGGAGCTGCGGGTGCGCCTCGCCTCCCACCTGCGCAAGCTGCGTAAGCGGCTCCTCCGCGATGCCGATGACCTGCAGAAG</a:t>
              </a:r>
              <a:r>
                <a:rPr lang="de-DE" sz="2000" b="1">
                  <a:solidFill>
                    <a:srgbClr val="FF0000"/>
                  </a:solidFill>
                </a:rPr>
                <a:t>C</a:t>
              </a:r>
              <a:r>
                <a:rPr lang="de-DE"/>
                <a:t>GCCTGGCAGTGTACCAGGCCGGGGCCCGCGAGGGCGCCGAGCGCGGCCTCAGCGCCATCCGC</a:t>
              </a:r>
            </a:p>
          </p:txBody>
        </p:sp>
        <p:grpSp>
          <p:nvGrpSpPr>
            <p:cNvPr id="33" name="Gruppierung 32"/>
            <p:cNvGrpSpPr/>
            <p:nvPr/>
          </p:nvGrpSpPr>
          <p:grpSpPr>
            <a:xfrm>
              <a:off x="624922" y="1479409"/>
              <a:ext cx="6718459" cy="1175594"/>
              <a:chOff x="1078777" y="5034636"/>
              <a:chExt cx="6718459" cy="1175594"/>
            </a:xfrm>
          </p:grpSpPr>
          <p:grpSp>
            <p:nvGrpSpPr>
              <p:cNvPr id="30" name="Gruppierung 29"/>
              <p:cNvGrpSpPr/>
              <p:nvPr/>
            </p:nvGrpSpPr>
            <p:grpSpPr>
              <a:xfrm>
                <a:off x="1078777" y="5366258"/>
                <a:ext cx="6718459" cy="843972"/>
                <a:chOff x="1078777" y="4833713"/>
                <a:chExt cx="6718459" cy="843972"/>
              </a:xfrm>
            </p:grpSpPr>
            <p:cxnSp>
              <p:nvCxnSpPr>
                <p:cNvPr id="8" name="Gerade Verbindung 7"/>
                <p:cNvCxnSpPr/>
                <p:nvPr/>
              </p:nvCxnSpPr>
              <p:spPr>
                <a:xfrm flipV="1">
                  <a:off x="1078777" y="5243349"/>
                  <a:ext cx="6718459" cy="13654"/>
                </a:xfrm>
                <a:prstGeom prst="line">
                  <a:avLst/>
                </a:prstGeom>
                <a:ln w="76200">
                  <a:solidFill>
                    <a:srgbClr val="138948"/>
                  </a:solidFill>
                </a:ln>
              </p:spPr>
              <p:style>
                <a:lnRef idx="2">
                  <a:schemeClr val="accent1"/>
                </a:lnRef>
                <a:fillRef idx="0">
                  <a:schemeClr val="accent1"/>
                </a:fillRef>
                <a:effectRef idx="1">
                  <a:schemeClr val="accent1"/>
                </a:effectRef>
                <a:fontRef idx="minor">
                  <a:schemeClr val="tx1"/>
                </a:fontRef>
              </p:style>
            </p:cxnSp>
            <p:sp>
              <p:nvSpPr>
                <p:cNvPr id="9" name="Rechteck 8"/>
                <p:cNvSpPr/>
                <p:nvPr/>
              </p:nvSpPr>
              <p:spPr>
                <a:xfrm>
                  <a:off x="1447474" y="5093153"/>
                  <a:ext cx="81932" cy="327600"/>
                </a:xfrm>
                <a:prstGeom prst="rect">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0" name="Rechteck 9"/>
                <p:cNvSpPr/>
                <p:nvPr/>
              </p:nvSpPr>
              <p:spPr>
                <a:xfrm>
                  <a:off x="2787889" y="5093203"/>
                  <a:ext cx="81932" cy="327600"/>
                </a:xfrm>
                <a:prstGeom prst="rect">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1" name="Rechteck 10"/>
                <p:cNvSpPr/>
                <p:nvPr/>
              </p:nvSpPr>
              <p:spPr>
                <a:xfrm>
                  <a:off x="2874198" y="5093203"/>
                  <a:ext cx="81932" cy="327600"/>
                </a:xfrm>
                <a:prstGeom prst="rect">
                  <a:avLst/>
                </a:prstGeom>
                <a:gradFill flip="none" rotWithShape="1">
                  <a:gsLst>
                    <a:gs pos="0">
                      <a:srgbClr val="000090"/>
                    </a:gs>
                    <a:gs pos="91000">
                      <a:srgbClr val="0000FF"/>
                    </a:gs>
                    <a:gs pos="23000">
                      <a:srgbClr val="000090"/>
                    </a:gs>
                  </a:gsLst>
                  <a:lin ang="16200000" scaled="0"/>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Rechteck 11"/>
                <p:cNvSpPr/>
                <p:nvPr/>
              </p:nvSpPr>
              <p:spPr>
                <a:xfrm>
                  <a:off x="4733471" y="5093203"/>
                  <a:ext cx="291665" cy="327550"/>
                </a:xfrm>
                <a:prstGeom prst="rect">
                  <a:avLst/>
                </a:prstGeom>
                <a:gradFill flip="none" rotWithShape="1">
                  <a:gsLst>
                    <a:gs pos="0">
                      <a:srgbClr val="000090"/>
                    </a:gs>
                    <a:gs pos="91000">
                      <a:srgbClr val="0000FF"/>
                    </a:gs>
                    <a:gs pos="23000">
                      <a:srgbClr val="000090"/>
                    </a:gs>
                  </a:gsLst>
                  <a:lin ang="16200000" scaled="0"/>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Rechteck 12"/>
                <p:cNvSpPr/>
                <p:nvPr/>
              </p:nvSpPr>
              <p:spPr>
                <a:xfrm>
                  <a:off x="6001208" y="5093253"/>
                  <a:ext cx="1181506" cy="327550"/>
                </a:xfrm>
                <a:prstGeom prst="rect">
                  <a:avLst/>
                </a:prstGeom>
                <a:gradFill flip="none" rotWithShape="1">
                  <a:gsLst>
                    <a:gs pos="0">
                      <a:srgbClr val="000090"/>
                    </a:gs>
                    <a:gs pos="91000">
                      <a:srgbClr val="0000FF"/>
                    </a:gs>
                    <a:gs pos="23000">
                      <a:srgbClr val="000090"/>
                    </a:gs>
                  </a:gsLst>
                  <a:lin ang="16200000" scaled="0"/>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Rechteck 13"/>
                <p:cNvSpPr/>
                <p:nvPr/>
              </p:nvSpPr>
              <p:spPr>
                <a:xfrm>
                  <a:off x="7182713" y="5085184"/>
                  <a:ext cx="197599" cy="335669"/>
                </a:xfrm>
                <a:prstGeom prst="rect">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5" name="Textfeld 14"/>
                <p:cNvSpPr txBox="1"/>
                <p:nvPr/>
              </p:nvSpPr>
              <p:spPr>
                <a:xfrm>
                  <a:off x="1215331" y="5352570"/>
                  <a:ext cx="628149" cy="307777"/>
                </a:xfrm>
                <a:prstGeom prst="rect">
                  <a:avLst/>
                </a:prstGeom>
                <a:noFill/>
              </p:spPr>
              <p:txBody>
                <a:bodyPr wrap="square" rtlCol="0">
                  <a:spAutoFit/>
                </a:bodyPr>
                <a:lstStyle/>
                <a:p>
                  <a:r>
                    <a:rPr lang="de-DE" sz="1400"/>
                    <a:t>Exon1</a:t>
                  </a:r>
                </a:p>
              </p:txBody>
            </p:sp>
            <p:sp>
              <p:nvSpPr>
                <p:cNvPr id="16" name="Textfeld 15"/>
                <p:cNvSpPr txBox="1"/>
                <p:nvPr/>
              </p:nvSpPr>
              <p:spPr>
                <a:xfrm>
                  <a:off x="2594494" y="5354649"/>
                  <a:ext cx="628149" cy="307777"/>
                </a:xfrm>
                <a:prstGeom prst="rect">
                  <a:avLst/>
                </a:prstGeom>
                <a:noFill/>
              </p:spPr>
              <p:txBody>
                <a:bodyPr wrap="square" rtlCol="0">
                  <a:spAutoFit/>
                </a:bodyPr>
                <a:lstStyle/>
                <a:p>
                  <a:r>
                    <a:rPr lang="de-DE" sz="1400"/>
                    <a:t>Exon2</a:t>
                  </a:r>
                </a:p>
              </p:txBody>
            </p:sp>
            <p:sp>
              <p:nvSpPr>
                <p:cNvPr id="17" name="Textfeld 16"/>
                <p:cNvSpPr txBox="1"/>
                <p:nvPr/>
              </p:nvSpPr>
              <p:spPr>
                <a:xfrm>
                  <a:off x="4590372" y="5369908"/>
                  <a:ext cx="628149" cy="307777"/>
                </a:xfrm>
                <a:prstGeom prst="rect">
                  <a:avLst/>
                </a:prstGeom>
                <a:noFill/>
              </p:spPr>
              <p:txBody>
                <a:bodyPr wrap="square" rtlCol="0">
                  <a:spAutoFit/>
                </a:bodyPr>
                <a:lstStyle/>
                <a:p>
                  <a:r>
                    <a:rPr lang="de-DE" sz="1400"/>
                    <a:t>Exon3</a:t>
                  </a:r>
                </a:p>
              </p:txBody>
            </p:sp>
            <p:sp>
              <p:nvSpPr>
                <p:cNvPr id="18" name="Textfeld 17"/>
                <p:cNvSpPr txBox="1"/>
                <p:nvPr/>
              </p:nvSpPr>
              <p:spPr>
                <a:xfrm>
                  <a:off x="6272178" y="5369908"/>
                  <a:ext cx="628149" cy="307777"/>
                </a:xfrm>
                <a:prstGeom prst="rect">
                  <a:avLst/>
                </a:prstGeom>
                <a:noFill/>
              </p:spPr>
              <p:txBody>
                <a:bodyPr wrap="square" rtlCol="0">
                  <a:spAutoFit/>
                </a:bodyPr>
                <a:lstStyle/>
                <a:p>
                  <a:r>
                    <a:rPr lang="de-DE" sz="1400"/>
                    <a:t>Exon4</a:t>
                  </a:r>
                </a:p>
              </p:txBody>
            </p:sp>
            <p:cxnSp>
              <p:nvCxnSpPr>
                <p:cNvPr id="22" name="Gerade Verbindung 21"/>
                <p:cNvCxnSpPr/>
                <p:nvPr/>
              </p:nvCxnSpPr>
              <p:spPr>
                <a:xfrm>
                  <a:off x="6213206" y="4833713"/>
                  <a:ext cx="0" cy="245785"/>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Gerade Verbindung 25"/>
                <p:cNvCxnSpPr/>
                <p:nvPr/>
              </p:nvCxnSpPr>
              <p:spPr>
                <a:xfrm>
                  <a:off x="6870841" y="4835908"/>
                  <a:ext cx="0" cy="245785"/>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31" name="Rechteck 30"/>
              <p:cNvSpPr/>
              <p:nvPr/>
            </p:nvSpPr>
            <p:spPr>
              <a:xfrm>
                <a:off x="5739952" y="5034636"/>
                <a:ext cx="831678" cy="338554"/>
              </a:xfrm>
              <a:prstGeom prst="rect">
                <a:avLst/>
              </a:prstGeom>
            </p:spPr>
            <p:txBody>
              <a:bodyPr wrap="none">
                <a:spAutoFit/>
              </a:bodyPr>
              <a:lstStyle/>
              <a:p>
                <a:r>
                  <a:rPr lang="de-DE" sz="1600"/>
                  <a:t>C/T 112</a:t>
                </a:r>
              </a:p>
            </p:txBody>
          </p:sp>
          <p:sp>
            <p:nvSpPr>
              <p:cNvPr id="32" name="Rechteck 31"/>
              <p:cNvSpPr/>
              <p:nvPr/>
            </p:nvSpPr>
            <p:spPr>
              <a:xfrm>
                <a:off x="6545374" y="5034636"/>
                <a:ext cx="831678" cy="338554"/>
              </a:xfrm>
              <a:prstGeom prst="rect">
                <a:avLst/>
              </a:prstGeom>
            </p:spPr>
            <p:txBody>
              <a:bodyPr wrap="none">
                <a:spAutoFit/>
              </a:bodyPr>
              <a:lstStyle/>
              <a:p>
                <a:r>
                  <a:rPr lang="de-DE" sz="1600"/>
                  <a:t>C/T 158</a:t>
                </a:r>
              </a:p>
            </p:txBody>
          </p:sp>
        </p:grpSp>
        <p:cxnSp>
          <p:nvCxnSpPr>
            <p:cNvPr id="35" name="Gerade Verbindung 34"/>
            <p:cNvCxnSpPr/>
            <p:nvPr/>
          </p:nvCxnSpPr>
          <p:spPr>
            <a:xfrm flipV="1">
              <a:off x="1547701" y="2398071"/>
              <a:ext cx="3999652" cy="990216"/>
            </a:xfrm>
            <a:prstGeom prst="line">
              <a:avLst/>
            </a:prstGeom>
            <a:ln w="19050">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9" name="Gerade Verbindung 38"/>
            <p:cNvCxnSpPr/>
            <p:nvPr/>
          </p:nvCxnSpPr>
          <p:spPr>
            <a:xfrm flipH="1" flipV="1">
              <a:off x="6727789" y="2429157"/>
              <a:ext cx="1645668" cy="959130"/>
            </a:xfrm>
            <a:prstGeom prst="line">
              <a:avLst/>
            </a:prstGeom>
            <a:ln w="19050">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
        <p:nvSpPr>
          <p:cNvPr id="44" name="Rechteck 43"/>
          <p:cNvSpPr/>
          <p:nvPr/>
        </p:nvSpPr>
        <p:spPr>
          <a:xfrm>
            <a:off x="312721" y="1431254"/>
            <a:ext cx="7933790" cy="2252924"/>
          </a:xfrm>
          <a:prstGeom prst="rect">
            <a:avLst/>
          </a:prstGeom>
        </p:spPr>
        <p:txBody>
          <a:bodyPr wrap="square">
            <a:spAutoFit/>
          </a:bodyPr>
          <a:lstStyle/>
          <a:p>
            <a:r>
              <a:rPr lang="de-DE" b="1"/>
              <a:t>3597 Basen langes Gen auf Chromosom 19. Es gibt 3 verschiedene APOE Allele, die sich nur in 1 - 2 Basen unterscheiden. </a:t>
            </a:r>
            <a:endParaRPr lang="de-DE"/>
          </a:p>
          <a:p>
            <a:pPr>
              <a:lnSpc>
                <a:spcPct val="80000"/>
              </a:lnSpc>
            </a:pPr>
            <a:endParaRPr lang="de-DE"/>
          </a:p>
          <a:p>
            <a:pPr>
              <a:lnSpc>
                <a:spcPct val="80000"/>
              </a:lnSpc>
            </a:pPr>
            <a:r>
              <a:rPr lang="de-DE"/>
              <a:t>APOE2 (112</a:t>
            </a:r>
            <a:r>
              <a:rPr lang="de-DE" b="1">
                <a:solidFill>
                  <a:srgbClr val="FF0000"/>
                </a:solidFill>
              </a:rPr>
              <a:t>T</a:t>
            </a:r>
            <a:r>
              <a:rPr lang="de-DE"/>
              <a:t>/158</a:t>
            </a:r>
            <a:r>
              <a:rPr lang="de-DE" b="1">
                <a:solidFill>
                  <a:srgbClr val="FF0000"/>
                </a:solidFill>
              </a:rPr>
              <a:t>T</a:t>
            </a:r>
            <a:r>
              <a:rPr lang="de-DE"/>
              <a:t>) entspricht </a:t>
            </a:r>
            <a:r>
              <a:rPr lang="de-DE">
                <a:solidFill>
                  <a:srgbClr val="FF0000"/>
                </a:solidFill>
              </a:rPr>
              <a:t>Cys</a:t>
            </a:r>
            <a:r>
              <a:rPr lang="de-DE"/>
              <a:t>112/</a:t>
            </a:r>
            <a:r>
              <a:rPr lang="de-DE">
                <a:solidFill>
                  <a:srgbClr val="FF0000"/>
                </a:solidFill>
              </a:rPr>
              <a:t>Cys</a:t>
            </a:r>
            <a:r>
              <a:rPr lang="de-DE"/>
              <a:t>158, Häufigkeit </a:t>
            </a:r>
            <a:r>
              <a:rPr lang="de-DE" b="1"/>
              <a:t>7%</a:t>
            </a:r>
          </a:p>
          <a:p>
            <a:pPr>
              <a:lnSpc>
                <a:spcPct val="80000"/>
              </a:lnSpc>
            </a:pPr>
            <a:endParaRPr lang="de-DE"/>
          </a:p>
          <a:p>
            <a:pPr>
              <a:lnSpc>
                <a:spcPct val="80000"/>
              </a:lnSpc>
            </a:pPr>
            <a:r>
              <a:rPr lang="de-DE"/>
              <a:t>APOE3 (112</a:t>
            </a:r>
            <a:r>
              <a:rPr lang="de-DE" b="1">
                <a:solidFill>
                  <a:srgbClr val="FF0000"/>
                </a:solidFill>
              </a:rPr>
              <a:t>T</a:t>
            </a:r>
            <a:r>
              <a:rPr lang="de-DE"/>
              <a:t>/158</a:t>
            </a:r>
            <a:r>
              <a:rPr lang="de-DE" b="1">
                <a:solidFill>
                  <a:srgbClr val="FF0000"/>
                </a:solidFill>
              </a:rPr>
              <a:t>C</a:t>
            </a:r>
            <a:r>
              <a:rPr lang="de-DE"/>
              <a:t>) entspricht </a:t>
            </a:r>
            <a:r>
              <a:rPr lang="de-DE">
                <a:solidFill>
                  <a:srgbClr val="FF0000"/>
                </a:solidFill>
              </a:rPr>
              <a:t>Cys</a:t>
            </a:r>
            <a:r>
              <a:rPr lang="de-DE"/>
              <a:t>112/</a:t>
            </a:r>
            <a:r>
              <a:rPr lang="de-DE">
                <a:solidFill>
                  <a:srgbClr val="FF0000"/>
                </a:solidFill>
              </a:rPr>
              <a:t>Arg</a:t>
            </a:r>
            <a:r>
              <a:rPr lang="de-DE"/>
              <a:t>158, Häufigkeit </a:t>
            </a:r>
            <a:r>
              <a:rPr lang="de-DE" b="1"/>
              <a:t>79%</a:t>
            </a:r>
          </a:p>
          <a:p>
            <a:pPr>
              <a:lnSpc>
                <a:spcPct val="80000"/>
              </a:lnSpc>
            </a:pPr>
            <a:endParaRPr lang="de-DE"/>
          </a:p>
          <a:p>
            <a:pPr>
              <a:lnSpc>
                <a:spcPct val="80000"/>
              </a:lnSpc>
            </a:pPr>
            <a:r>
              <a:rPr lang="de-DE"/>
              <a:t>APOE4 (112</a:t>
            </a:r>
            <a:r>
              <a:rPr lang="de-DE" b="1">
                <a:solidFill>
                  <a:srgbClr val="FF0000"/>
                </a:solidFill>
              </a:rPr>
              <a:t>C</a:t>
            </a:r>
            <a:r>
              <a:rPr lang="de-DE"/>
              <a:t>/158</a:t>
            </a:r>
            <a:r>
              <a:rPr lang="de-DE" b="1">
                <a:solidFill>
                  <a:srgbClr val="FF0000"/>
                </a:solidFill>
              </a:rPr>
              <a:t>C</a:t>
            </a:r>
            <a:r>
              <a:rPr lang="de-DE"/>
              <a:t>) entspricht </a:t>
            </a:r>
            <a:r>
              <a:rPr lang="de-DE">
                <a:solidFill>
                  <a:srgbClr val="FF0000"/>
                </a:solidFill>
              </a:rPr>
              <a:t>Arg</a:t>
            </a:r>
            <a:r>
              <a:rPr lang="de-DE"/>
              <a:t>112/</a:t>
            </a:r>
            <a:r>
              <a:rPr lang="de-DE">
                <a:solidFill>
                  <a:srgbClr val="FF0000"/>
                </a:solidFill>
              </a:rPr>
              <a:t>Arg</a:t>
            </a:r>
            <a:r>
              <a:rPr lang="de-DE"/>
              <a:t>158, Häufigkeit </a:t>
            </a:r>
            <a:r>
              <a:rPr lang="de-DE" b="1"/>
              <a:t>14%</a:t>
            </a:r>
          </a:p>
          <a:p>
            <a:endParaRPr lang="de-DE"/>
          </a:p>
        </p:txBody>
      </p:sp>
      <p:grpSp>
        <p:nvGrpSpPr>
          <p:cNvPr id="28" name="Group 27"/>
          <p:cNvGrpSpPr>
            <a:grpSpLocks/>
          </p:cNvGrpSpPr>
          <p:nvPr/>
        </p:nvGrpSpPr>
        <p:grpSpPr bwMode="auto">
          <a:xfrm>
            <a:off x="0" y="0"/>
            <a:ext cx="9144000" cy="765175"/>
            <a:chOff x="0" y="0"/>
            <a:chExt cx="9144000" cy="764704"/>
          </a:xfrm>
        </p:grpSpPr>
        <p:sp>
          <p:nvSpPr>
            <p:cNvPr id="29"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34"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5776786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989058"/>
            <a:ext cx="8229600" cy="1143000"/>
          </a:xfrm>
        </p:spPr>
        <p:txBody>
          <a:bodyPr>
            <a:normAutofit fontScale="90000"/>
          </a:bodyPr>
          <a:lstStyle/>
          <a:p>
            <a:r>
              <a:rPr lang="de-DE" sz="3100" b="1">
                <a:solidFill>
                  <a:srgbClr val="953735"/>
                </a:solidFill>
              </a:rPr>
              <a:t>ApoE Protein Struktur</a:t>
            </a:r>
            <a:br>
              <a:rPr lang="de-DE" sz="3100" b="1">
                <a:solidFill>
                  <a:srgbClr val="953735"/>
                </a:solidFill>
              </a:rPr>
            </a:br>
            <a:r>
              <a:rPr lang="de-DE" sz="2700">
                <a:solidFill>
                  <a:srgbClr val="953735"/>
                </a:solidFill>
              </a:rPr>
              <a:t>Kleine unterschiede in der Basensequenz führen zu </a:t>
            </a:r>
            <a:r>
              <a:rPr lang="de-DE" sz="2700" err="1">
                <a:solidFill>
                  <a:srgbClr val="953735"/>
                </a:solidFill>
              </a:rPr>
              <a:t>grossen</a:t>
            </a:r>
            <a:r>
              <a:rPr lang="de-DE" sz="2700">
                <a:solidFill>
                  <a:srgbClr val="953735"/>
                </a:solidFill>
              </a:rPr>
              <a:t> Unterschieden in der Proteinstruktur</a:t>
            </a:r>
          </a:p>
        </p:txBody>
      </p:sp>
      <p:pic>
        <p:nvPicPr>
          <p:cNvPr id="4" name="Bild 3" descr="Bildschirmfoto 2014-07-03 um 13.45.5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257" y="2707796"/>
            <a:ext cx="7387573" cy="3746880"/>
          </a:xfrm>
          <a:prstGeom prst="rect">
            <a:avLst/>
          </a:prstGeom>
        </p:spPr>
      </p:pic>
      <p:sp>
        <p:nvSpPr>
          <p:cNvPr id="5" name="Rechteck 4"/>
          <p:cNvSpPr/>
          <p:nvPr/>
        </p:nvSpPr>
        <p:spPr>
          <a:xfrm>
            <a:off x="901257" y="2357042"/>
            <a:ext cx="2038426" cy="369332"/>
          </a:xfrm>
          <a:prstGeom prst="rect">
            <a:avLst/>
          </a:prstGeom>
        </p:spPr>
        <p:txBody>
          <a:bodyPr wrap="none">
            <a:spAutoFit/>
          </a:bodyPr>
          <a:lstStyle/>
          <a:p>
            <a:r>
              <a:rPr lang="de-DE" b="1"/>
              <a:t>34-kD </a:t>
            </a:r>
            <a:r>
              <a:rPr lang="de-DE" b="1" err="1"/>
              <a:t>Glycoprotein</a:t>
            </a:r>
            <a:r>
              <a:rPr lang="de-DE" b="1"/>
              <a:t> </a:t>
            </a:r>
          </a:p>
        </p:txBody>
      </p:sp>
      <p:grpSp>
        <p:nvGrpSpPr>
          <p:cNvPr id="6" name="Group 27"/>
          <p:cNvGrpSpPr>
            <a:grpSpLocks/>
          </p:cNvGrpSpPr>
          <p:nvPr/>
        </p:nvGrpSpPr>
        <p:grpSpPr bwMode="auto">
          <a:xfrm>
            <a:off x="0" y="0"/>
            <a:ext cx="9144000" cy="765175"/>
            <a:chOff x="0" y="0"/>
            <a:chExt cx="9144000" cy="764704"/>
          </a:xfrm>
        </p:grpSpPr>
        <p:sp>
          <p:nvSpPr>
            <p:cNvPr id="7"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8"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1555835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48959"/>
            <a:ext cx="8229600" cy="1143000"/>
          </a:xfrm>
        </p:spPr>
        <p:txBody>
          <a:bodyPr>
            <a:normAutofit/>
          </a:bodyPr>
          <a:lstStyle/>
          <a:p>
            <a:r>
              <a:rPr lang="de-DE" sz="2800" b="1">
                <a:solidFill>
                  <a:srgbClr val="953735"/>
                </a:solidFill>
              </a:rPr>
              <a:t>Strukturunterschiede haben Einfluss auf die Funktion</a:t>
            </a:r>
          </a:p>
        </p:txBody>
      </p:sp>
      <p:sp>
        <p:nvSpPr>
          <p:cNvPr id="5" name="Oval 4"/>
          <p:cNvSpPr/>
          <p:nvPr/>
        </p:nvSpPr>
        <p:spPr>
          <a:xfrm>
            <a:off x="6541667" y="1637227"/>
            <a:ext cx="1566583" cy="714854"/>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000"/>
              <a:t>ApoE4</a:t>
            </a:r>
          </a:p>
        </p:txBody>
      </p:sp>
      <p:sp>
        <p:nvSpPr>
          <p:cNvPr id="9" name="Oval 8"/>
          <p:cNvSpPr/>
          <p:nvPr/>
        </p:nvSpPr>
        <p:spPr>
          <a:xfrm>
            <a:off x="961380" y="1637227"/>
            <a:ext cx="1662655" cy="714854"/>
          </a:xfrm>
          <a:prstGeom prst="ellipse">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000"/>
              <a:t>ApoE2</a:t>
            </a:r>
          </a:p>
        </p:txBody>
      </p:sp>
      <p:sp>
        <p:nvSpPr>
          <p:cNvPr id="12" name="Textfeld 11"/>
          <p:cNvSpPr txBox="1"/>
          <p:nvPr/>
        </p:nvSpPr>
        <p:spPr>
          <a:xfrm>
            <a:off x="27308" y="2473679"/>
            <a:ext cx="3598335" cy="2862323"/>
          </a:xfrm>
          <a:prstGeom prst="rect">
            <a:avLst/>
          </a:prstGeom>
          <a:noFill/>
          <a:ln w="22225">
            <a:solidFill>
              <a:srgbClr val="FF6600"/>
            </a:solidFill>
          </a:ln>
        </p:spPr>
        <p:txBody>
          <a:bodyPr wrap="square" rtlCol="0">
            <a:spAutoFit/>
          </a:bodyPr>
          <a:lstStyle/>
          <a:p>
            <a:pPr marL="285750" indent="-285750">
              <a:buFont typeface="Arial"/>
              <a:buChar char="•"/>
            </a:pPr>
            <a:r>
              <a:rPr lang="de-DE"/>
              <a:t>Bindet schlechter an Zellober-flächen Rezeptoren</a:t>
            </a:r>
          </a:p>
          <a:p>
            <a:pPr marL="285750" indent="-285750">
              <a:buFont typeface="Arial"/>
              <a:buChar char="•"/>
            </a:pPr>
            <a:r>
              <a:rPr lang="de-DE"/>
              <a:t>Menschen mit E2/E2 können aufgenommene Fette wahrscheinlich schlechter abbauen</a:t>
            </a:r>
          </a:p>
          <a:p>
            <a:pPr marL="285750" indent="-285750">
              <a:buFont typeface="Arial"/>
              <a:buChar char="•"/>
            </a:pPr>
            <a:r>
              <a:rPr lang="de-DE"/>
              <a:t>erhöhtes Risiko an frühen </a:t>
            </a:r>
            <a:r>
              <a:rPr lang="de-DE" err="1"/>
              <a:t>Gefäss</a:t>
            </a:r>
            <a:r>
              <a:rPr lang="de-DE"/>
              <a:t>-krankheiten und der Erbkrankheit Typ-III-</a:t>
            </a:r>
            <a:r>
              <a:rPr lang="de-DE" err="1"/>
              <a:t>Hyperlipoproteinämie</a:t>
            </a:r>
            <a:r>
              <a:rPr lang="de-DE"/>
              <a:t> (HLP-III) zu erkranken</a:t>
            </a:r>
          </a:p>
        </p:txBody>
      </p:sp>
      <p:sp>
        <p:nvSpPr>
          <p:cNvPr id="13" name="Textfeld 12"/>
          <p:cNvSpPr txBox="1"/>
          <p:nvPr/>
        </p:nvSpPr>
        <p:spPr>
          <a:xfrm>
            <a:off x="3652953" y="2462601"/>
            <a:ext cx="1848555" cy="646331"/>
          </a:xfrm>
          <a:prstGeom prst="rect">
            <a:avLst/>
          </a:prstGeom>
          <a:noFill/>
          <a:ln w="22225">
            <a:solidFill>
              <a:srgbClr val="138948"/>
            </a:solidFill>
          </a:ln>
        </p:spPr>
        <p:txBody>
          <a:bodyPr wrap="square" rtlCol="0">
            <a:spAutoFit/>
          </a:bodyPr>
          <a:lstStyle/>
          <a:p>
            <a:r>
              <a:rPr lang="de-DE"/>
              <a:t>„Normale“ (gute) Form von ApoE </a:t>
            </a:r>
          </a:p>
        </p:txBody>
      </p:sp>
      <p:sp>
        <p:nvSpPr>
          <p:cNvPr id="15" name="Textfeld 14"/>
          <p:cNvSpPr txBox="1"/>
          <p:nvPr/>
        </p:nvSpPr>
        <p:spPr>
          <a:xfrm>
            <a:off x="27308" y="5661570"/>
            <a:ext cx="3598335" cy="923330"/>
          </a:xfrm>
          <a:prstGeom prst="rect">
            <a:avLst/>
          </a:prstGeom>
          <a:noFill/>
          <a:ln w="22225">
            <a:solidFill>
              <a:srgbClr val="FF6600"/>
            </a:solidFill>
          </a:ln>
        </p:spPr>
        <p:txBody>
          <a:bodyPr wrap="square" rtlCol="0">
            <a:spAutoFit/>
          </a:bodyPr>
          <a:lstStyle/>
          <a:p>
            <a:r>
              <a:rPr lang="de-DE"/>
              <a:t>94.4% aller HLP-III Patienten sind E2/E2 aber nur 2% aller E2/E2 Träger entwickeln die Krankheit!!!!!  </a:t>
            </a:r>
          </a:p>
        </p:txBody>
      </p:sp>
      <p:sp>
        <p:nvSpPr>
          <p:cNvPr id="16" name="Oval 15"/>
          <p:cNvSpPr/>
          <p:nvPr/>
        </p:nvSpPr>
        <p:spPr>
          <a:xfrm>
            <a:off x="3784461" y="1637227"/>
            <a:ext cx="1566583" cy="714854"/>
          </a:xfrm>
          <a:prstGeom prst="ellipse">
            <a:avLst/>
          </a:prstGeom>
          <a:solidFill>
            <a:srgbClr val="138948"/>
          </a:solidFill>
          <a:ln>
            <a:solidFill>
              <a:srgbClr val="138948"/>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000"/>
              <a:t>ApoE3</a:t>
            </a:r>
          </a:p>
        </p:txBody>
      </p:sp>
      <p:sp>
        <p:nvSpPr>
          <p:cNvPr id="21" name="Textfeld 20"/>
          <p:cNvSpPr txBox="1"/>
          <p:nvPr/>
        </p:nvSpPr>
        <p:spPr>
          <a:xfrm>
            <a:off x="5545665" y="2473679"/>
            <a:ext cx="3598335" cy="3139321"/>
          </a:xfrm>
          <a:prstGeom prst="rect">
            <a:avLst/>
          </a:prstGeom>
          <a:noFill/>
          <a:ln w="22225">
            <a:solidFill>
              <a:srgbClr val="FF0000"/>
            </a:solidFill>
          </a:ln>
        </p:spPr>
        <p:txBody>
          <a:bodyPr wrap="square" rtlCol="0">
            <a:spAutoFit/>
          </a:bodyPr>
          <a:lstStyle/>
          <a:p>
            <a:r>
              <a:rPr lang="de-DE"/>
              <a:t>Wurde in Verbindung gebracht mit: </a:t>
            </a:r>
          </a:p>
          <a:p>
            <a:pPr marL="285750" indent="-285750">
              <a:buFont typeface="Arial"/>
              <a:buChar char="•"/>
            </a:pPr>
            <a:r>
              <a:rPr lang="de-DE"/>
              <a:t>Arteriosklerose, </a:t>
            </a:r>
          </a:p>
          <a:p>
            <a:pPr marL="285750" indent="-285750">
              <a:buFont typeface="Arial"/>
              <a:buChar char="•"/>
            </a:pPr>
            <a:r>
              <a:rPr lang="de-DE"/>
              <a:t>Alzheimer, </a:t>
            </a:r>
          </a:p>
          <a:p>
            <a:pPr marL="285750" indent="-285750">
              <a:buFont typeface="Arial"/>
              <a:buChar char="•"/>
            </a:pPr>
            <a:r>
              <a:rPr lang="de-DE"/>
              <a:t>Beeinträchtigung der kognitiven Fähigkeiten, </a:t>
            </a:r>
          </a:p>
          <a:p>
            <a:pPr marL="285750" indent="-285750">
              <a:buFont typeface="Arial"/>
              <a:buChar char="•"/>
            </a:pPr>
            <a:r>
              <a:rPr lang="de-DE"/>
              <a:t>Reduziertem </a:t>
            </a:r>
            <a:r>
              <a:rPr lang="de-DE" err="1"/>
              <a:t>Neuritenwachstum</a:t>
            </a:r>
            <a:r>
              <a:rPr lang="de-DE"/>
              <a:t>, </a:t>
            </a:r>
          </a:p>
          <a:p>
            <a:pPr marL="285750" indent="-285750">
              <a:buFont typeface="Arial"/>
              <a:buChar char="•"/>
            </a:pPr>
            <a:r>
              <a:rPr lang="de-DE"/>
              <a:t>Beschleunigte Verkürzung der </a:t>
            </a:r>
            <a:r>
              <a:rPr lang="de-DE" err="1"/>
              <a:t>Telomere</a:t>
            </a:r>
            <a:r>
              <a:rPr lang="de-DE"/>
              <a:t> und zahlreichen weiteren Erkrankungen</a:t>
            </a:r>
          </a:p>
          <a:p>
            <a:pPr marL="285750" indent="-285750">
              <a:buFont typeface="Arial"/>
              <a:buChar char="•"/>
            </a:pPr>
            <a:r>
              <a:rPr lang="de-DE"/>
              <a:t>ApoE4 Träger könne Vitamin D besser speichern</a:t>
            </a:r>
          </a:p>
        </p:txBody>
      </p:sp>
      <p:grpSp>
        <p:nvGrpSpPr>
          <p:cNvPr id="10" name="Group 27"/>
          <p:cNvGrpSpPr>
            <a:grpSpLocks/>
          </p:cNvGrpSpPr>
          <p:nvPr/>
        </p:nvGrpSpPr>
        <p:grpSpPr bwMode="auto">
          <a:xfrm>
            <a:off x="0" y="0"/>
            <a:ext cx="9144000" cy="765175"/>
            <a:chOff x="0" y="0"/>
            <a:chExt cx="9144000" cy="764704"/>
          </a:xfrm>
        </p:grpSpPr>
        <p:sp>
          <p:nvSpPr>
            <p:cNvPr id="11"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14"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13241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11228"/>
            <a:ext cx="8229600" cy="1143000"/>
          </a:xfrm>
        </p:spPr>
        <p:txBody>
          <a:bodyPr>
            <a:normAutofit/>
          </a:bodyPr>
          <a:lstStyle/>
          <a:p>
            <a:r>
              <a:rPr lang="de-DE" sz="2800" b="1">
                <a:solidFill>
                  <a:srgbClr val="953735"/>
                </a:solidFill>
              </a:rPr>
              <a:t>ApoE und Alzheimer</a:t>
            </a:r>
          </a:p>
        </p:txBody>
      </p:sp>
      <p:sp>
        <p:nvSpPr>
          <p:cNvPr id="5" name="Textfeld 4"/>
          <p:cNvSpPr txBox="1"/>
          <p:nvPr/>
        </p:nvSpPr>
        <p:spPr>
          <a:xfrm>
            <a:off x="976716" y="2247158"/>
            <a:ext cx="5624689" cy="3477875"/>
          </a:xfrm>
          <a:prstGeom prst="rect">
            <a:avLst/>
          </a:prstGeom>
          <a:noFill/>
        </p:spPr>
        <p:txBody>
          <a:bodyPr wrap="square" rtlCol="0">
            <a:spAutoFit/>
          </a:bodyPr>
          <a:lstStyle/>
          <a:p>
            <a:pPr marL="285750" indent="-285750">
              <a:buFont typeface="Arial"/>
              <a:buChar char="•"/>
            </a:pPr>
            <a:r>
              <a:rPr lang="de-DE" sz="2000" dirty="0"/>
              <a:t>Träger von 2 Kopien des ApoE4  Allels haben ein </a:t>
            </a:r>
            <a:r>
              <a:rPr lang="de-DE" sz="2000" dirty="0">
                <a:solidFill>
                  <a:srgbClr val="800000"/>
                </a:solidFill>
              </a:rPr>
              <a:t>10 - 30-fach erhöhtes Risiko</a:t>
            </a:r>
            <a:r>
              <a:rPr lang="de-DE" sz="2000" dirty="0"/>
              <a:t>,</a:t>
            </a:r>
            <a:r>
              <a:rPr lang="de-DE" sz="2000" dirty="0">
                <a:solidFill>
                  <a:srgbClr val="800000"/>
                </a:solidFill>
              </a:rPr>
              <a:t> </a:t>
            </a:r>
            <a:r>
              <a:rPr lang="de-DE" sz="2000" dirty="0"/>
              <a:t>an Alzheimer zu erkranken. </a:t>
            </a:r>
          </a:p>
          <a:p>
            <a:endParaRPr lang="de-DE" sz="2000" dirty="0"/>
          </a:p>
          <a:p>
            <a:pPr marL="285750" indent="-285750">
              <a:buFont typeface="Arial"/>
              <a:buChar char="•"/>
            </a:pPr>
            <a:r>
              <a:rPr lang="de-DE" sz="2000" dirty="0"/>
              <a:t>ApoE2 scheint vor Alzheimer zu schützen</a:t>
            </a:r>
          </a:p>
          <a:p>
            <a:endParaRPr lang="de-DE" sz="2000" dirty="0"/>
          </a:p>
          <a:p>
            <a:pPr marL="285750" indent="-285750">
              <a:buFont typeface="Arial"/>
              <a:buChar char="•"/>
            </a:pPr>
            <a:r>
              <a:rPr lang="de-DE" sz="2000" dirty="0"/>
              <a:t>40 - 65% aller Alzheimer Patienten tragen mindestens eine Kopie ApoE4</a:t>
            </a:r>
          </a:p>
          <a:p>
            <a:endParaRPr lang="de-DE" sz="2000" dirty="0"/>
          </a:p>
          <a:p>
            <a:pPr marL="285750" indent="-285750">
              <a:buFont typeface="Arial"/>
              <a:buChar char="•"/>
            </a:pPr>
            <a:r>
              <a:rPr lang="de-DE" sz="2000" dirty="0"/>
              <a:t>33% aller Alzheimer Patienten tragen KEIN ApoE4</a:t>
            </a:r>
          </a:p>
          <a:p>
            <a:endParaRPr lang="de-DE" sz="2000" dirty="0"/>
          </a:p>
        </p:txBody>
      </p:sp>
      <p:sp>
        <p:nvSpPr>
          <p:cNvPr id="7" name="Pfeil nach oben 6"/>
          <p:cNvSpPr/>
          <p:nvPr/>
        </p:nvSpPr>
        <p:spPr>
          <a:xfrm>
            <a:off x="7608839" y="1456363"/>
            <a:ext cx="512693" cy="4845516"/>
          </a:xfrm>
          <a:prstGeom prst="upArrow">
            <a:avLst/>
          </a:prstGeom>
          <a:gradFill>
            <a:gsLst>
              <a:gs pos="0">
                <a:srgbClr val="138948"/>
              </a:gs>
              <a:gs pos="100000">
                <a:srgbClr val="FF0000"/>
              </a:gs>
              <a:gs pos="50000">
                <a:srgbClr val="FFFF00"/>
              </a:gs>
              <a:gs pos="75000">
                <a:schemeClr val="accent6"/>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8" name="Textfeld 7"/>
          <p:cNvSpPr txBox="1"/>
          <p:nvPr/>
        </p:nvSpPr>
        <p:spPr>
          <a:xfrm>
            <a:off x="8121532" y="1639007"/>
            <a:ext cx="815648" cy="369332"/>
          </a:xfrm>
          <a:prstGeom prst="rect">
            <a:avLst/>
          </a:prstGeom>
          <a:noFill/>
        </p:spPr>
        <p:txBody>
          <a:bodyPr wrap="square" rtlCol="0">
            <a:spAutoFit/>
          </a:bodyPr>
          <a:lstStyle/>
          <a:p>
            <a:r>
              <a:rPr lang="de-DE"/>
              <a:t>E4/E4</a:t>
            </a:r>
          </a:p>
        </p:txBody>
      </p:sp>
      <p:sp>
        <p:nvSpPr>
          <p:cNvPr id="9" name="Textfeld 8"/>
          <p:cNvSpPr txBox="1"/>
          <p:nvPr/>
        </p:nvSpPr>
        <p:spPr>
          <a:xfrm>
            <a:off x="8121532" y="2669057"/>
            <a:ext cx="815648" cy="369332"/>
          </a:xfrm>
          <a:prstGeom prst="rect">
            <a:avLst/>
          </a:prstGeom>
          <a:noFill/>
        </p:spPr>
        <p:txBody>
          <a:bodyPr wrap="square" rtlCol="0">
            <a:spAutoFit/>
          </a:bodyPr>
          <a:lstStyle/>
          <a:p>
            <a:r>
              <a:rPr lang="de-DE"/>
              <a:t>E3/E4</a:t>
            </a:r>
          </a:p>
        </p:txBody>
      </p:sp>
      <p:sp>
        <p:nvSpPr>
          <p:cNvPr id="10" name="Textfeld 9"/>
          <p:cNvSpPr txBox="1"/>
          <p:nvPr/>
        </p:nvSpPr>
        <p:spPr>
          <a:xfrm>
            <a:off x="8121532" y="3585986"/>
            <a:ext cx="815648" cy="369332"/>
          </a:xfrm>
          <a:prstGeom prst="rect">
            <a:avLst/>
          </a:prstGeom>
          <a:noFill/>
        </p:spPr>
        <p:txBody>
          <a:bodyPr wrap="square" rtlCol="0">
            <a:spAutoFit/>
          </a:bodyPr>
          <a:lstStyle/>
          <a:p>
            <a:r>
              <a:rPr lang="de-DE"/>
              <a:t>E3/E3</a:t>
            </a:r>
          </a:p>
        </p:txBody>
      </p:sp>
      <p:sp>
        <p:nvSpPr>
          <p:cNvPr id="11" name="Textfeld 10"/>
          <p:cNvSpPr txBox="1"/>
          <p:nvPr/>
        </p:nvSpPr>
        <p:spPr>
          <a:xfrm>
            <a:off x="6863103" y="3583154"/>
            <a:ext cx="815648" cy="369332"/>
          </a:xfrm>
          <a:prstGeom prst="rect">
            <a:avLst/>
          </a:prstGeom>
          <a:noFill/>
        </p:spPr>
        <p:txBody>
          <a:bodyPr wrap="square" rtlCol="0">
            <a:spAutoFit/>
          </a:bodyPr>
          <a:lstStyle/>
          <a:p>
            <a:r>
              <a:rPr lang="de-DE"/>
              <a:t>E2/E4</a:t>
            </a:r>
          </a:p>
        </p:txBody>
      </p:sp>
      <p:sp>
        <p:nvSpPr>
          <p:cNvPr id="12" name="Textfeld 11"/>
          <p:cNvSpPr txBox="1"/>
          <p:nvPr/>
        </p:nvSpPr>
        <p:spPr>
          <a:xfrm>
            <a:off x="8121532" y="4555694"/>
            <a:ext cx="815648" cy="369332"/>
          </a:xfrm>
          <a:prstGeom prst="rect">
            <a:avLst/>
          </a:prstGeom>
          <a:noFill/>
        </p:spPr>
        <p:txBody>
          <a:bodyPr wrap="square" rtlCol="0">
            <a:spAutoFit/>
          </a:bodyPr>
          <a:lstStyle/>
          <a:p>
            <a:r>
              <a:rPr lang="de-DE"/>
              <a:t>E2/E3</a:t>
            </a:r>
          </a:p>
        </p:txBody>
      </p:sp>
      <p:sp>
        <p:nvSpPr>
          <p:cNvPr id="13" name="Textfeld 12"/>
          <p:cNvSpPr txBox="1"/>
          <p:nvPr/>
        </p:nvSpPr>
        <p:spPr>
          <a:xfrm>
            <a:off x="8144841" y="5581648"/>
            <a:ext cx="815648" cy="369332"/>
          </a:xfrm>
          <a:prstGeom prst="rect">
            <a:avLst/>
          </a:prstGeom>
          <a:noFill/>
        </p:spPr>
        <p:txBody>
          <a:bodyPr wrap="square" rtlCol="0">
            <a:spAutoFit/>
          </a:bodyPr>
          <a:lstStyle/>
          <a:p>
            <a:r>
              <a:rPr lang="de-DE"/>
              <a:t>E2/E2</a:t>
            </a:r>
          </a:p>
        </p:txBody>
      </p:sp>
      <p:grpSp>
        <p:nvGrpSpPr>
          <p:cNvPr id="14" name="Group 27"/>
          <p:cNvGrpSpPr>
            <a:grpSpLocks/>
          </p:cNvGrpSpPr>
          <p:nvPr/>
        </p:nvGrpSpPr>
        <p:grpSpPr bwMode="auto">
          <a:xfrm>
            <a:off x="0" y="0"/>
            <a:ext cx="9144000" cy="765175"/>
            <a:chOff x="0" y="0"/>
            <a:chExt cx="9144000" cy="764704"/>
          </a:xfrm>
        </p:grpSpPr>
        <p:sp>
          <p:nvSpPr>
            <p:cNvPr id="15"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16" name="Picture 30" descr="uzh_eth_logo_d_po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5485091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Bildschirmfoto 2014-10-02 um 16.38.58.png"/>
          <p:cNvPicPr>
            <a:picLocks noChangeAspect="1"/>
          </p:cNvPicPr>
          <p:nvPr/>
        </p:nvPicPr>
        <p:blipFill rotWithShape="1">
          <a:blip r:embed="rId3">
            <a:alphaModFix amt="22000"/>
            <a:extLst>
              <a:ext uri="{28A0092B-C50C-407E-A947-70E740481C1C}">
                <a14:useLocalDpi xmlns:a14="http://schemas.microsoft.com/office/drawing/2010/main" val="0"/>
              </a:ext>
            </a:extLst>
          </a:blip>
          <a:srcRect t="3224" b="7309"/>
          <a:stretch/>
        </p:blipFill>
        <p:spPr>
          <a:xfrm>
            <a:off x="106848" y="1285522"/>
            <a:ext cx="8903472" cy="5572478"/>
          </a:xfrm>
          <a:prstGeom prst="rect">
            <a:avLst/>
          </a:prstGeom>
        </p:spPr>
      </p:pic>
      <p:sp>
        <p:nvSpPr>
          <p:cNvPr id="2" name="Textfeld 1"/>
          <p:cNvSpPr txBox="1"/>
          <p:nvPr/>
        </p:nvSpPr>
        <p:spPr>
          <a:xfrm>
            <a:off x="655052" y="2212364"/>
            <a:ext cx="7994315" cy="3539430"/>
          </a:xfrm>
          <a:prstGeom prst="rect">
            <a:avLst/>
          </a:prstGeom>
          <a:noFill/>
        </p:spPr>
        <p:txBody>
          <a:bodyPr wrap="square" rtlCol="0">
            <a:spAutoFit/>
          </a:bodyPr>
          <a:lstStyle/>
          <a:p>
            <a:r>
              <a:rPr lang="de-DE" sz="2400">
                <a:solidFill>
                  <a:srgbClr val="800000"/>
                </a:solidFill>
              </a:rPr>
              <a:t>Vorgehensweise: RFLPs</a:t>
            </a:r>
          </a:p>
          <a:p>
            <a:endParaRPr lang="de-DE" sz="2000" b="1"/>
          </a:p>
          <a:p>
            <a:pPr marL="342900" indent="-342900">
              <a:buFont typeface="Arial"/>
              <a:buChar char="•"/>
            </a:pPr>
            <a:r>
              <a:rPr lang="de-DE" sz="2000"/>
              <a:t>Jede Zweiergruppe erhält 2 DNA Proben zur Analyse</a:t>
            </a:r>
          </a:p>
          <a:p>
            <a:endParaRPr lang="de-DE" sz="2000"/>
          </a:p>
          <a:p>
            <a:pPr marL="342900" indent="-342900">
              <a:buFont typeface="Arial"/>
              <a:buChar char="•"/>
            </a:pPr>
            <a:r>
              <a:rPr lang="de-DE" sz="2000"/>
              <a:t>Mittels PCR amplifizieren wir den Abschnitt des ApoE Gens, in welchem sich die drei ApoE Allele voneinander unterscheiden</a:t>
            </a:r>
          </a:p>
          <a:p>
            <a:endParaRPr lang="de-DE" sz="2000"/>
          </a:p>
          <a:p>
            <a:pPr marL="342900" indent="-342900">
              <a:buFont typeface="Arial"/>
              <a:buChar char="•"/>
            </a:pPr>
            <a:r>
              <a:rPr lang="de-DE" sz="2000" b="1"/>
              <a:t>Die PCR Produkte werden </a:t>
            </a:r>
            <a:r>
              <a:rPr lang="de-DE" sz="2000" b="1" err="1"/>
              <a:t>anschliessend</a:t>
            </a:r>
            <a:r>
              <a:rPr lang="de-DE" sz="2000" b="1"/>
              <a:t> mit dem </a:t>
            </a:r>
            <a:r>
              <a:rPr lang="de-DE" sz="2000" b="1" i="1"/>
              <a:t>AlfIII</a:t>
            </a:r>
            <a:r>
              <a:rPr lang="de-DE" sz="2000" b="1"/>
              <a:t> Restriktionsenzym geschnitten</a:t>
            </a:r>
          </a:p>
          <a:p>
            <a:endParaRPr lang="de-DE" sz="2000"/>
          </a:p>
          <a:p>
            <a:pPr marL="342900" indent="-342900">
              <a:buFont typeface="Arial"/>
              <a:buChar char="•"/>
            </a:pPr>
            <a:r>
              <a:rPr lang="de-DE" sz="2000"/>
              <a:t>Analyse mittels DNA-Gelelektrophorese</a:t>
            </a:r>
          </a:p>
        </p:txBody>
      </p:sp>
      <p:sp>
        <p:nvSpPr>
          <p:cNvPr id="5" name="Rechteck 4"/>
          <p:cNvSpPr/>
          <p:nvPr/>
        </p:nvSpPr>
        <p:spPr>
          <a:xfrm>
            <a:off x="574836" y="823590"/>
            <a:ext cx="8074531" cy="954107"/>
          </a:xfrm>
          <a:prstGeom prst="rect">
            <a:avLst/>
          </a:prstGeom>
        </p:spPr>
        <p:txBody>
          <a:bodyPr wrap="square">
            <a:spAutoFit/>
          </a:bodyPr>
          <a:lstStyle/>
          <a:p>
            <a:pPr algn="ctr"/>
            <a:r>
              <a:rPr lang="de-DE" sz="2800" b="1">
                <a:solidFill>
                  <a:schemeClr val="accent2">
                    <a:lumMod val="75000"/>
                  </a:schemeClr>
                </a:solidFill>
              </a:rPr>
              <a:t>Untersuchung der DNA von 10 Probanden auf das Vorhandensein des ApoE4 Allels</a:t>
            </a:r>
          </a:p>
        </p:txBody>
      </p:sp>
      <p:grpSp>
        <p:nvGrpSpPr>
          <p:cNvPr id="7" name="Group 27"/>
          <p:cNvGrpSpPr>
            <a:grpSpLocks/>
          </p:cNvGrpSpPr>
          <p:nvPr/>
        </p:nvGrpSpPr>
        <p:grpSpPr bwMode="auto">
          <a:xfrm>
            <a:off x="0" y="0"/>
            <a:ext cx="9144000" cy="765175"/>
            <a:chOff x="0" y="0"/>
            <a:chExt cx="9144000" cy="764704"/>
          </a:xfrm>
        </p:grpSpPr>
        <p:sp>
          <p:nvSpPr>
            <p:cNvPr id="8"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9" name="Picture 30" descr="uzh_eth_logo_d_pos.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2512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87287"/>
            <a:ext cx="8229600" cy="1143000"/>
          </a:xfrm>
        </p:spPr>
        <p:txBody>
          <a:bodyPr>
            <a:normAutofit/>
          </a:bodyPr>
          <a:lstStyle/>
          <a:p>
            <a:r>
              <a:rPr lang="de-DE" sz="2800" b="1" dirty="0">
                <a:solidFill>
                  <a:schemeClr val="accent2">
                    <a:lumMod val="75000"/>
                  </a:schemeClr>
                </a:solidFill>
              </a:rPr>
              <a:t>Was ist Krebs ?</a:t>
            </a:r>
          </a:p>
        </p:txBody>
      </p:sp>
      <p:sp>
        <p:nvSpPr>
          <p:cNvPr id="6" name="Textfeld 5"/>
          <p:cNvSpPr txBox="1"/>
          <p:nvPr/>
        </p:nvSpPr>
        <p:spPr>
          <a:xfrm>
            <a:off x="1525138" y="1405051"/>
            <a:ext cx="6042772" cy="400110"/>
          </a:xfrm>
          <a:prstGeom prst="rect">
            <a:avLst/>
          </a:prstGeom>
          <a:noFill/>
        </p:spPr>
        <p:txBody>
          <a:bodyPr wrap="square" rtlCol="0">
            <a:spAutoFit/>
          </a:bodyPr>
          <a:lstStyle/>
          <a:p>
            <a:pPr algn="ctr"/>
            <a:r>
              <a:rPr lang="de-DE" sz="2000" dirty="0">
                <a:solidFill>
                  <a:srgbClr val="953735"/>
                </a:solidFill>
              </a:rPr>
              <a:t>Unkontrollierte(s) Zellwachstum/Zellteilung</a:t>
            </a:r>
          </a:p>
        </p:txBody>
      </p:sp>
      <p:grpSp>
        <p:nvGrpSpPr>
          <p:cNvPr id="27" name="Gruppierung 26"/>
          <p:cNvGrpSpPr/>
          <p:nvPr/>
        </p:nvGrpSpPr>
        <p:grpSpPr>
          <a:xfrm>
            <a:off x="0" y="69301"/>
            <a:ext cx="9184698" cy="693774"/>
            <a:chOff x="0" y="69301"/>
            <a:chExt cx="9184698" cy="693774"/>
          </a:xfrm>
        </p:grpSpPr>
        <p:pic>
          <p:nvPicPr>
            <p:cNvPr id="28"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9" name="Gruppierung 28"/>
            <p:cNvGrpSpPr/>
            <p:nvPr/>
          </p:nvGrpSpPr>
          <p:grpSpPr>
            <a:xfrm>
              <a:off x="6585684" y="383542"/>
              <a:ext cx="2599014" cy="261610"/>
              <a:chOff x="160468" y="834079"/>
              <a:chExt cx="2599014" cy="261610"/>
            </a:xfrm>
          </p:grpSpPr>
          <p:cxnSp>
            <p:nvCxnSpPr>
              <p:cNvPr id="31" name="Gerade Verbindung 30"/>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32" name="Textfeld 31"/>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30" name="Gerade Verbindung 29"/>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pic>
        <p:nvPicPr>
          <p:cNvPr id="4" name="Picture 3" descr="maline cancer.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2759" y="3850341"/>
            <a:ext cx="4905997" cy="2782260"/>
          </a:xfrm>
          <a:prstGeom prst="rect">
            <a:avLst/>
          </a:prstGeom>
        </p:spPr>
      </p:pic>
      <p:pic>
        <p:nvPicPr>
          <p:cNvPr id="3" name="Picture 2" descr="benine cancer.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508" y="2078511"/>
            <a:ext cx="4338016" cy="2460151"/>
          </a:xfrm>
          <a:prstGeom prst="rect">
            <a:avLst/>
          </a:prstGeom>
        </p:spPr>
      </p:pic>
      <p:sp>
        <p:nvSpPr>
          <p:cNvPr id="14" name="TextBox 32">
            <a:extLst>
              <a:ext uri="{FF2B5EF4-FFF2-40B4-BE49-F238E27FC236}">
                <a16:creationId xmlns:a16="http://schemas.microsoft.com/office/drawing/2014/main" id="{5B3EBA90-3B46-FC40-A8D9-5485A36E135D}"/>
              </a:ext>
            </a:extLst>
          </p:cNvPr>
          <p:cNvSpPr txBox="1"/>
          <p:nvPr/>
        </p:nvSpPr>
        <p:spPr>
          <a:xfrm>
            <a:off x="4938640" y="2192435"/>
            <a:ext cx="3294087" cy="923330"/>
          </a:xfrm>
          <a:prstGeom prst="rect">
            <a:avLst/>
          </a:prstGeom>
          <a:noFill/>
        </p:spPr>
        <p:txBody>
          <a:bodyPr wrap="square" rtlCol="0">
            <a:spAutoFit/>
          </a:bodyPr>
          <a:lstStyle/>
          <a:p>
            <a:pPr algn="ctr"/>
            <a:r>
              <a:rPr lang="en-US" dirty="0" err="1"/>
              <a:t>Bösartiger</a:t>
            </a:r>
            <a:r>
              <a:rPr lang="en-US" dirty="0"/>
              <a:t> Tumor, Krebs</a:t>
            </a:r>
          </a:p>
          <a:p>
            <a:pPr algn="ctr"/>
            <a:r>
              <a:rPr lang="en-US" dirty="0"/>
              <a:t>(</a:t>
            </a:r>
            <a:r>
              <a:rPr lang="en-US" dirty="0" err="1"/>
              <a:t>invasives</a:t>
            </a:r>
            <a:r>
              <a:rPr lang="en-US" dirty="0"/>
              <a:t> </a:t>
            </a:r>
            <a:r>
              <a:rPr lang="en-US" dirty="0" err="1"/>
              <a:t>Wachstum</a:t>
            </a:r>
            <a:r>
              <a:rPr lang="en-US" dirty="0"/>
              <a:t>, </a:t>
            </a:r>
            <a:r>
              <a:rPr lang="en-US" dirty="0" err="1"/>
              <a:t>bildet</a:t>
            </a:r>
            <a:r>
              <a:rPr lang="en-US" dirty="0"/>
              <a:t> </a:t>
            </a:r>
            <a:r>
              <a:rPr lang="en-US" dirty="0" err="1"/>
              <a:t>Metastasen</a:t>
            </a:r>
            <a:r>
              <a:rPr lang="en-US" dirty="0"/>
              <a:t>)</a:t>
            </a:r>
          </a:p>
        </p:txBody>
      </p:sp>
      <p:sp>
        <p:nvSpPr>
          <p:cNvPr id="15" name="TextBox 4">
            <a:extLst>
              <a:ext uri="{FF2B5EF4-FFF2-40B4-BE49-F238E27FC236}">
                <a16:creationId xmlns:a16="http://schemas.microsoft.com/office/drawing/2014/main" id="{D4174203-05DE-CC4F-BD04-577A5251F713}"/>
              </a:ext>
            </a:extLst>
          </p:cNvPr>
          <p:cNvSpPr txBox="1"/>
          <p:nvPr/>
        </p:nvSpPr>
        <p:spPr>
          <a:xfrm>
            <a:off x="935170" y="5392432"/>
            <a:ext cx="2884691" cy="923330"/>
          </a:xfrm>
          <a:prstGeom prst="rect">
            <a:avLst/>
          </a:prstGeom>
          <a:noFill/>
        </p:spPr>
        <p:txBody>
          <a:bodyPr wrap="square" rtlCol="0">
            <a:spAutoFit/>
          </a:bodyPr>
          <a:lstStyle/>
          <a:p>
            <a:pPr algn="ctr"/>
            <a:r>
              <a:rPr lang="en-US" dirty="0" err="1"/>
              <a:t>Gutartiger</a:t>
            </a:r>
            <a:r>
              <a:rPr lang="en-US" dirty="0"/>
              <a:t> Tumor</a:t>
            </a:r>
          </a:p>
          <a:p>
            <a:pPr algn="ctr"/>
            <a:r>
              <a:rPr lang="en-US" dirty="0"/>
              <a:t>(</a:t>
            </a:r>
            <a:r>
              <a:rPr lang="en-US" dirty="0" err="1"/>
              <a:t>lokalisiert</a:t>
            </a:r>
            <a:r>
              <a:rPr lang="en-US" dirty="0"/>
              <a:t>, </a:t>
            </a:r>
            <a:r>
              <a:rPr lang="en-US" dirty="0" err="1"/>
              <a:t>nicht</a:t>
            </a:r>
            <a:r>
              <a:rPr lang="en-US" dirty="0"/>
              <a:t> </a:t>
            </a:r>
            <a:r>
              <a:rPr lang="en-US" dirty="0" err="1"/>
              <a:t>invasiv</a:t>
            </a:r>
            <a:r>
              <a:rPr lang="en-US" dirty="0"/>
              <a:t>, </a:t>
            </a:r>
            <a:r>
              <a:rPr lang="en-US" dirty="0" err="1"/>
              <a:t>nicht</a:t>
            </a:r>
            <a:r>
              <a:rPr lang="en-US" dirty="0"/>
              <a:t> </a:t>
            </a:r>
            <a:r>
              <a:rPr lang="en-US" dirty="0" err="1"/>
              <a:t>metastasierend</a:t>
            </a:r>
            <a:r>
              <a:rPr lang="en-US" dirty="0"/>
              <a:t>)</a:t>
            </a:r>
          </a:p>
        </p:txBody>
      </p:sp>
    </p:spTree>
    <p:extLst>
      <p:ext uri="{BB962C8B-B14F-4D97-AF65-F5344CB8AC3E}">
        <p14:creationId xmlns:p14="http://schemas.microsoft.com/office/powerpoint/2010/main" val="167190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27" y="2732484"/>
            <a:ext cx="7886030" cy="25181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8067" name="Rectangle 2"/>
          <p:cNvSpPr>
            <a:spLocks noChangeArrowheads="1"/>
          </p:cNvSpPr>
          <p:nvPr/>
        </p:nvSpPr>
        <p:spPr bwMode="auto">
          <a:xfrm>
            <a:off x="112738" y="1308199"/>
            <a:ext cx="8965406" cy="732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p>
            <a:pPr algn="ctr"/>
            <a:r>
              <a:rPr lang="en-US" sz="2800" b="1" err="1">
                <a:solidFill>
                  <a:srgbClr val="800000"/>
                </a:solidFill>
                <a:latin typeface="Calibri" charset="0"/>
                <a:cs typeface="Calibri" charset="0"/>
              </a:rPr>
              <a:t>Woher</a:t>
            </a:r>
            <a:r>
              <a:rPr lang="en-US" sz="2800" b="1">
                <a:solidFill>
                  <a:srgbClr val="800000"/>
                </a:solidFill>
                <a:latin typeface="Calibri" charset="0"/>
                <a:cs typeface="Calibri" charset="0"/>
              </a:rPr>
              <a:t> </a:t>
            </a:r>
            <a:r>
              <a:rPr lang="en-US" sz="2800" b="1" err="1">
                <a:solidFill>
                  <a:srgbClr val="800000"/>
                </a:solidFill>
                <a:latin typeface="Calibri" charset="0"/>
                <a:cs typeface="Calibri" charset="0"/>
              </a:rPr>
              <a:t>kommen</a:t>
            </a:r>
            <a:r>
              <a:rPr lang="en-US" sz="2800" b="1">
                <a:solidFill>
                  <a:srgbClr val="800000"/>
                </a:solidFill>
                <a:latin typeface="Calibri" charset="0"/>
                <a:cs typeface="Calibri" charset="0"/>
              </a:rPr>
              <a:t> </a:t>
            </a:r>
            <a:r>
              <a:rPr lang="en-US" sz="2800" b="1" err="1">
                <a:solidFill>
                  <a:srgbClr val="800000"/>
                </a:solidFill>
                <a:latin typeface="Calibri" charset="0"/>
                <a:cs typeface="Calibri" charset="0"/>
              </a:rPr>
              <a:t>Restriktionsenzyme</a:t>
            </a:r>
            <a:r>
              <a:rPr lang="en-US" sz="2800" b="1">
                <a:solidFill>
                  <a:srgbClr val="800000"/>
                </a:solidFill>
                <a:latin typeface="Calibri" charset="0"/>
                <a:cs typeface="Calibri" charset="0"/>
              </a:rPr>
              <a:t>?</a:t>
            </a:r>
          </a:p>
        </p:txBody>
      </p:sp>
      <p:grpSp>
        <p:nvGrpSpPr>
          <p:cNvPr id="4" name="Group 27"/>
          <p:cNvGrpSpPr>
            <a:grpSpLocks/>
          </p:cNvGrpSpPr>
          <p:nvPr/>
        </p:nvGrpSpPr>
        <p:grpSpPr bwMode="auto">
          <a:xfrm>
            <a:off x="0" y="0"/>
            <a:ext cx="9144000" cy="765175"/>
            <a:chOff x="0" y="0"/>
            <a:chExt cx="9144000" cy="764704"/>
          </a:xfrm>
        </p:grpSpPr>
        <p:sp>
          <p:nvSpPr>
            <p:cNvPr id="5"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6" name="Picture 30" descr="uzh_eth_logo_d_pos.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7580341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9352960" presetClass="entr" presetSubtype="162179920" fill="hold" nodeType="clickEffect">
                                  <p:stCondLst>
                                    <p:cond delay="0"/>
                                  </p:stCondLst>
                                  <p:childTnLst>
                                    <p:set>
                                      <p:cBhvr>
                                        <p:cTn id="6" dur="1" fill="hold">
                                          <p:stCondLst>
                                            <p:cond delay="499"/>
                                          </p:stCondLst>
                                        </p:cTn>
                                        <p:tgtEl>
                                          <p:spTgt spid="491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076" y="2464594"/>
            <a:ext cx="7797850" cy="358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2"/>
          <p:cNvSpPr>
            <a:spLocks noChangeArrowheads="1"/>
          </p:cNvSpPr>
          <p:nvPr/>
        </p:nvSpPr>
        <p:spPr bwMode="auto">
          <a:xfrm>
            <a:off x="265138" y="1287439"/>
            <a:ext cx="8965406" cy="732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p>
            <a:pPr algn="ctr"/>
            <a:r>
              <a:rPr lang="en-US" sz="2800" b="1" err="1">
                <a:solidFill>
                  <a:srgbClr val="800000"/>
                </a:solidFill>
                <a:latin typeface="Calibri" charset="0"/>
                <a:cs typeface="Calibri" charset="0"/>
              </a:rPr>
              <a:t>Woher</a:t>
            </a:r>
            <a:r>
              <a:rPr lang="en-US" sz="2800" b="1">
                <a:solidFill>
                  <a:srgbClr val="800000"/>
                </a:solidFill>
                <a:latin typeface="Calibri" charset="0"/>
                <a:cs typeface="Calibri" charset="0"/>
              </a:rPr>
              <a:t> </a:t>
            </a:r>
            <a:r>
              <a:rPr lang="en-US" sz="2800" b="1" err="1">
                <a:solidFill>
                  <a:srgbClr val="800000"/>
                </a:solidFill>
                <a:latin typeface="Calibri" charset="0"/>
                <a:cs typeface="Calibri" charset="0"/>
              </a:rPr>
              <a:t>kommen</a:t>
            </a:r>
            <a:r>
              <a:rPr lang="en-US" sz="2800" b="1">
                <a:solidFill>
                  <a:srgbClr val="800000"/>
                </a:solidFill>
                <a:latin typeface="Calibri" charset="0"/>
                <a:cs typeface="Calibri" charset="0"/>
              </a:rPr>
              <a:t> </a:t>
            </a:r>
            <a:r>
              <a:rPr lang="en-US" sz="2800" b="1" err="1">
                <a:solidFill>
                  <a:srgbClr val="800000"/>
                </a:solidFill>
                <a:latin typeface="Calibri" charset="0"/>
                <a:cs typeface="Calibri" charset="0"/>
              </a:rPr>
              <a:t>Restriktionsenzyme</a:t>
            </a:r>
            <a:r>
              <a:rPr lang="en-US" sz="2800" b="1">
                <a:solidFill>
                  <a:srgbClr val="800000"/>
                </a:solidFill>
                <a:latin typeface="Calibri" charset="0"/>
                <a:cs typeface="Calibri" charset="0"/>
              </a:rPr>
              <a:t>?</a:t>
            </a:r>
          </a:p>
        </p:txBody>
      </p:sp>
      <p:grpSp>
        <p:nvGrpSpPr>
          <p:cNvPr id="5" name="Group 9"/>
          <p:cNvGrpSpPr>
            <a:grpSpLocks/>
          </p:cNvGrpSpPr>
          <p:nvPr/>
        </p:nvGrpSpPr>
        <p:grpSpPr bwMode="auto">
          <a:xfrm>
            <a:off x="0" y="0"/>
            <a:ext cx="9144000" cy="765175"/>
            <a:chOff x="0" y="0"/>
            <a:chExt cx="9144000" cy="764704"/>
          </a:xfrm>
        </p:grpSpPr>
        <p:sp>
          <p:nvSpPr>
            <p:cNvPr id="6"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7" name="Picture 12"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9827878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
          <p:cNvPicPr>
            <a:picLocks noChangeAspect="1" noChangeArrowheads="1"/>
          </p:cNvPicPr>
          <p:nvPr/>
        </p:nvPicPr>
        <p:blipFill>
          <a:blip r:embed="rId3">
            <a:extLst>
              <a:ext uri="{28A0092B-C50C-407E-A947-70E740481C1C}">
                <a14:useLocalDpi xmlns:a14="http://schemas.microsoft.com/office/drawing/2010/main" val="0"/>
              </a:ext>
            </a:extLst>
          </a:blip>
          <a:srcRect t="16986"/>
          <a:stretch>
            <a:fillRect/>
          </a:stretch>
        </p:blipFill>
        <p:spPr bwMode="auto">
          <a:xfrm>
            <a:off x="519525" y="2371565"/>
            <a:ext cx="3760388" cy="3212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163" name="Rectangle 2"/>
          <p:cNvSpPr>
            <a:spLocks noChangeArrowheads="1"/>
          </p:cNvSpPr>
          <p:nvPr/>
        </p:nvSpPr>
        <p:spPr bwMode="auto">
          <a:xfrm>
            <a:off x="-237753" y="1120609"/>
            <a:ext cx="9608344" cy="732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p>
            <a:pPr algn="ctr"/>
            <a:r>
              <a:rPr lang="en-US" sz="2800" b="1" err="1">
                <a:solidFill>
                  <a:srgbClr val="800000"/>
                </a:solidFill>
                <a:latin typeface="Calibri" charset="0"/>
                <a:cs typeface="Calibri" charset="0"/>
              </a:rPr>
              <a:t>Wie</a:t>
            </a:r>
            <a:r>
              <a:rPr lang="en-US" sz="2800" b="1">
                <a:solidFill>
                  <a:srgbClr val="800000"/>
                </a:solidFill>
                <a:latin typeface="Calibri" charset="0"/>
                <a:cs typeface="Calibri" charset="0"/>
              </a:rPr>
              <a:t> </a:t>
            </a:r>
            <a:r>
              <a:rPr lang="en-US" sz="2800" b="1" err="1">
                <a:solidFill>
                  <a:srgbClr val="800000"/>
                </a:solidFill>
                <a:latin typeface="Calibri" charset="0"/>
                <a:cs typeface="Calibri" charset="0"/>
              </a:rPr>
              <a:t>funktioniert</a:t>
            </a:r>
            <a:r>
              <a:rPr lang="en-US" sz="2800" b="1">
                <a:solidFill>
                  <a:srgbClr val="800000"/>
                </a:solidFill>
                <a:latin typeface="Calibri" charset="0"/>
                <a:cs typeface="Calibri" charset="0"/>
              </a:rPr>
              <a:t> </a:t>
            </a:r>
            <a:r>
              <a:rPr lang="en-US" sz="2800" b="1" err="1">
                <a:solidFill>
                  <a:srgbClr val="800000"/>
                </a:solidFill>
                <a:latin typeface="Calibri" charset="0"/>
                <a:cs typeface="Calibri" charset="0"/>
              </a:rPr>
              <a:t>ein</a:t>
            </a:r>
            <a:r>
              <a:rPr lang="en-US" sz="2800" b="1">
                <a:solidFill>
                  <a:srgbClr val="800000"/>
                </a:solidFill>
                <a:latin typeface="Calibri" charset="0"/>
                <a:cs typeface="Calibri" charset="0"/>
              </a:rPr>
              <a:t> </a:t>
            </a:r>
            <a:r>
              <a:rPr lang="en-US" sz="2800" b="1" err="1">
                <a:solidFill>
                  <a:srgbClr val="800000"/>
                </a:solidFill>
                <a:latin typeface="Calibri" charset="0"/>
                <a:cs typeface="Calibri" charset="0"/>
              </a:rPr>
              <a:t>Restriktionsenzym</a:t>
            </a:r>
            <a:r>
              <a:rPr lang="en-US" sz="2800" b="1">
                <a:solidFill>
                  <a:srgbClr val="800000"/>
                </a:solidFill>
                <a:latin typeface="Calibri" charset="0"/>
                <a:cs typeface="Calibri" charset="0"/>
              </a:rPr>
              <a:t>?</a:t>
            </a:r>
          </a:p>
        </p:txBody>
      </p:sp>
      <p:sp>
        <p:nvSpPr>
          <p:cNvPr id="70659" name="TextBox 1"/>
          <p:cNvSpPr txBox="1">
            <a:spLocks noChangeArrowheads="1"/>
          </p:cNvSpPr>
          <p:nvPr/>
        </p:nvSpPr>
        <p:spPr bwMode="auto">
          <a:xfrm>
            <a:off x="425515" y="6162602"/>
            <a:ext cx="9164092" cy="4118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4291" tIns="32146" rIns="64291" bIns="32146">
            <a:spAutoFit/>
          </a:bodyPr>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eaLnBrk="1" hangingPunct="1"/>
            <a:r>
              <a:rPr lang="en-US" sz="2200">
                <a:latin typeface="Calibri" charset="0"/>
                <a:cs typeface="Calibri" charset="0"/>
                <a:sym typeface="Wingdings" charset="0"/>
              </a:rPr>
              <a:t> </a:t>
            </a:r>
            <a:r>
              <a:rPr lang="en-US" sz="2200" err="1">
                <a:latin typeface="Calibri" charset="0"/>
                <a:cs typeface="Calibri" charset="0"/>
              </a:rPr>
              <a:t>Erkennt</a:t>
            </a:r>
            <a:r>
              <a:rPr lang="en-US" sz="2200">
                <a:latin typeface="Calibri" charset="0"/>
                <a:cs typeface="Calibri" charset="0"/>
              </a:rPr>
              <a:t> </a:t>
            </a:r>
            <a:r>
              <a:rPr lang="en-US" sz="2200" err="1">
                <a:latin typeface="Calibri" charset="0"/>
                <a:cs typeface="Calibri" charset="0"/>
              </a:rPr>
              <a:t>spezifische</a:t>
            </a:r>
            <a:r>
              <a:rPr lang="en-US" sz="2200">
                <a:latin typeface="Calibri" charset="0"/>
                <a:cs typeface="Calibri" charset="0"/>
              </a:rPr>
              <a:t> </a:t>
            </a:r>
            <a:r>
              <a:rPr lang="en-US" sz="2200" err="1">
                <a:latin typeface="Calibri" charset="0"/>
                <a:cs typeface="Calibri" charset="0"/>
              </a:rPr>
              <a:t>Sequenzen</a:t>
            </a:r>
            <a:r>
              <a:rPr lang="en-US" sz="2200">
                <a:latin typeface="Calibri" charset="0"/>
                <a:cs typeface="Calibri" charset="0"/>
              </a:rPr>
              <a:t> und </a:t>
            </a:r>
            <a:r>
              <a:rPr lang="en-US" sz="2200" err="1">
                <a:latin typeface="Calibri" charset="0"/>
                <a:cs typeface="Calibri" charset="0"/>
              </a:rPr>
              <a:t>schneidet</a:t>
            </a:r>
            <a:r>
              <a:rPr lang="en-US" sz="2200">
                <a:latin typeface="Calibri" charset="0"/>
                <a:cs typeface="Calibri" charset="0"/>
              </a:rPr>
              <a:t> </a:t>
            </a:r>
            <a:r>
              <a:rPr lang="en-US" sz="2200" err="1">
                <a:latin typeface="Calibri" charset="0"/>
                <a:cs typeface="Calibri" charset="0"/>
              </a:rPr>
              <a:t>diese</a:t>
            </a:r>
            <a:r>
              <a:rPr lang="en-US" sz="2200">
                <a:latin typeface="Calibri" charset="0"/>
                <a:cs typeface="Calibri" charset="0"/>
              </a:rPr>
              <a:t>.</a:t>
            </a:r>
          </a:p>
        </p:txBody>
      </p:sp>
      <p:grpSp>
        <p:nvGrpSpPr>
          <p:cNvPr id="5" name="Group 9"/>
          <p:cNvGrpSpPr>
            <a:grpSpLocks/>
          </p:cNvGrpSpPr>
          <p:nvPr/>
        </p:nvGrpSpPr>
        <p:grpSpPr bwMode="auto">
          <a:xfrm>
            <a:off x="0" y="0"/>
            <a:ext cx="9144000" cy="765175"/>
            <a:chOff x="0" y="0"/>
            <a:chExt cx="9144000" cy="764704"/>
          </a:xfrm>
        </p:grpSpPr>
        <p:sp>
          <p:nvSpPr>
            <p:cNvPr id="6"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7" name="Picture 12"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8" name="Picture 1"/>
          <p:cNvPicPr>
            <a:picLocks noChangeAspect="1" noChangeArrowheads="1"/>
          </p:cNvPicPr>
          <p:nvPr/>
        </p:nvPicPr>
        <p:blipFill>
          <a:blip r:embed="rId5">
            <a:extLst>
              <a:ext uri="{28A0092B-C50C-407E-A947-70E740481C1C}">
                <a14:useLocalDpi xmlns:a14="http://schemas.microsoft.com/office/drawing/2010/main" val="0"/>
              </a:ext>
            </a:extLst>
          </a:blip>
          <a:srcRect t="6415" b="12253"/>
          <a:stretch>
            <a:fillRect/>
          </a:stretch>
        </p:blipFill>
        <p:spPr bwMode="auto">
          <a:xfrm>
            <a:off x="5008454" y="2371565"/>
            <a:ext cx="3816310" cy="3212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051621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6"/>
          <p:cNvSpPr txBox="1">
            <a:spLocks noChangeArrowheads="1"/>
          </p:cNvSpPr>
          <p:nvPr/>
        </p:nvSpPr>
        <p:spPr bwMode="auto">
          <a:xfrm>
            <a:off x="3231219" y="2015892"/>
            <a:ext cx="2427342" cy="8035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4291" tIns="32146" rIns="64291" bIns="32146">
            <a:spAutoFit/>
          </a:bodyPr>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eaLnBrk="1" hangingPunct="1"/>
            <a:r>
              <a:rPr lang="de-CH" sz="2400" b="1"/>
              <a:t>5`-GAATTC-3`</a:t>
            </a:r>
          </a:p>
          <a:p>
            <a:pPr eaLnBrk="1" hangingPunct="1"/>
            <a:r>
              <a:rPr lang="de-CH" sz="2400" b="1"/>
              <a:t>3`-CTTAAG-5`</a:t>
            </a:r>
            <a:endParaRPr lang="de-DE" sz="2400" b="1"/>
          </a:p>
        </p:txBody>
      </p:sp>
      <p:grpSp>
        <p:nvGrpSpPr>
          <p:cNvPr id="96259" name="Group 7"/>
          <p:cNvGrpSpPr>
            <a:grpSpLocks/>
          </p:cNvGrpSpPr>
          <p:nvPr/>
        </p:nvGrpSpPr>
        <p:grpSpPr bwMode="auto">
          <a:xfrm>
            <a:off x="4030419" y="2050382"/>
            <a:ext cx="859303" cy="768409"/>
            <a:chOff x="2245" y="2254"/>
            <a:chExt cx="594" cy="484"/>
          </a:xfrm>
        </p:grpSpPr>
        <p:sp>
          <p:nvSpPr>
            <p:cNvPr id="96273" name="Line 8"/>
            <p:cNvSpPr>
              <a:spLocks noChangeShapeType="1"/>
            </p:cNvSpPr>
            <p:nvPr/>
          </p:nvSpPr>
          <p:spPr bwMode="auto">
            <a:xfrm>
              <a:off x="2245" y="2254"/>
              <a:ext cx="0" cy="233"/>
            </a:xfrm>
            <a:prstGeom prst="line">
              <a:avLst/>
            </a:prstGeom>
            <a:noFill/>
            <a:ln w="38100">
              <a:solidFill>
                <a:srgbClr val="8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96274" name="Line 9"/>
            <p:cNvSpPr>
              <a:spLocks noChangeShapeType="1"/>
            </p:cNvSpPr>
            <p:nvPr/>
          </p:nvSpPr>
          <p:spPr bwMode="auto">
            <a:xfrm>
              <a:off x="2245" y="2478"/>
              <a:ext cx="594" cy="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96275" name="Line 10"/>
            <p:cNvSpPr>
              <a:spLocks noChangeShapeType="1"/>
            </p:cNvSpPr>
            <p:nvPr/>
          </p:nvSpPr>
          <p:spPr bwMode="auto">
            <a:xfrm>
              <a:off x="2839" y="2469"/>
              <a:ext cx="0" cy="269"/>
            </a:xfrm>
            <a:prstGeom prst="line">
              <a:avLst/>
            </a:prstGeom>
            <a:noFill/>
            <a:ln w="38100">
              <a:solidFill>
                <a:srgbClr val="8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sp>
        <p:nvSpPr>
          <p:cNvPr id="96260" name="Text Box 12"/>
          <p:cNvSpPr txBox="1">
            <a:spLocks noChangeArrowheads="1"/>
          </p:cNvSpPr>
          <p:nvPr/>
        </p:nvSpPr>
        <p:spPr bwMode="auto">
          <a:xfrm>
            <a:off x="3247962" y="3486412"/>
            <a:ext cx="2239490" cy="8035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4291" tIns="32146" rIns="64291" bIns="32146">
            <a:spAutoFit/>
          </a:bodyPr>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eaLnBrk="1" hangingPunct="1"/>
            <a:r>
              <a:rPr lang="de-CH" sz="2400" b="1"/>
              <a:t>5`-CTNAG-3`</a:t>
            </a:r>
          </a:p>
          <a:p>
            <a:pPr eaLnBrk="1" hangingPunct="1"/>
            <a:r>
              <a:rPr lang="de-CH" sz="2400" b="1"/>
              <a:t>3`-GANTC-5`</a:t>
            </a:r>
            <a:endParaRPr lang="de-DE" sz="2400" b="1"/>
          </a:p>
        </p:txBody>
      </p:sp>
      <p:sp>
        <p:nvSpPr>
          <p:cNvPr id="96264" name="Text Box 23"/>
          <p:cNvSpPr txBox="1">
            <a:spLocks noChangeArrowheads="1"/>
          </p:cNvSpPr>
          <p:nvPr/>
        </p:nvSpPr>
        <p:spPr bwMode="auto">
          <a:xfrm>
            <a:off x="1714288" y="3550036"/>
            <a:ext cx="945265" cy="434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4291" tIns="32146" rIns="64291" bIns="32146">
            <a:spAutoFit/>
          </a:bodyPr>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eaLnBrk="1" hangingPunct="1"/>
            <a:r>
              <a:rPr lang="de-CH" sz="2400" b="1" i="1"/>
              <a:t>Dde1</a:t>
            </a:r>
            <a:endParaRPr lang="de-DE" sz="2400" b="1" i="1"/>
          </a:p>
        </p:txBody>
      </p:sp>
      <p:sp>
        <p:nvSpPr>
          <p:cNvPr id="96266" name="Text Box 25"/>
          <p:cNvSpPr txBox="1">
            <a:spLocks noChangeArrowheads="1"/>
          </p:cNvSpPr>
          <p:nvPr/>
        </p:nvSpPr>
        <p:spPr bwMode="auto">
          <a:xfrm>
            <a:off x="1712056" y="2050495"/>
            <a:ext cx="1096448" cy="434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4291" tIns="32146" rIns="64291" bIns="32146">
            <a:spAutoFit/>
          </a:bodyPr>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eaLnBrk="1" hangingPunct="1"/>
            <a:r>
              <a:rPr lang="de-CH" sz="2400" b="1" i="1" dirty="0"/>
              <a:t>EcoR1</a:t>
            </a:r>
            <a:endParaRPr lang="de-DE" sz="2400" b="1" i="1" dirty="0"/>
          </a:p>
        </p:txBody>
      </p:sp>
      <p:grpSp>
        <p:nvGrpSpPr>
          <p:cNvPr id="20" name="Group 9"/>
          <p:cNvGrpSpPr>
            <a:grpSpLocks/>
          </p:cNvGrpSpPr>
          <p:nvPr/>
        </p:nvGrpSpPr>
        <p:grpSpPr bwMode="auto">
          <a:xfrm>
            <a:off x="0" y="0"/>
            <a:ext cx="9144000" cy="765175"/>
            <a:chOff x="0" y="0"/>
            <a:chExt cx="9144000" cy="764704"/>
          </a:xfrm>
        </p:grpSpPr>
        <p:sp>
          <p:nvSpPr>
            <p:cNvPr id="21"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22"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4" name="Text Box 24"/>
          <p:cNvSpPr txBox="1">
            <a:spLocks noChangeArrowheads="1"/>
          </p:cNvSpPr>
          <p:nvPr/>
        </p:nvSpPr>
        <p:spPr bwMode="auto">
          <a:xfrm>
            <a:off x="1725859" y="5137998"/>
            <a:ext cx="933694" cy="434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4291" tIns="32146" rIns="64291" bIns="32146">
            <a:spAutoFit/>
          </a:bodyPr>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eaLnBrk="1" hangingPunct="1"/>
            <a:r>
              <a:rPr lang="de-CH" sz="2400" b="1" i="1" err="1"/>
              <a:t>AflIII</a:t>
            </a:r>
            <a:endParaRPr lang="de-DE" sz="2400" b="1" i="1"/>
          </a:p>
        </p:txBody>
      </p:sp>
      <p:grpSp>
        <p:nvGrpSpPr>
          <p:cNvPr id="25" name="Group 7"/>
          <p:cNvGrpSpPr>
            <a:grpSpLocks/>
          </p:cNvGrpSpPr>
          <p:nvPr/>
        </p:nvGrpSpPr>
        <p:grpSpPr bwMode="auto">
          <a:xfrm>
            <a:off x="3973439" y="3643374"/>
            <a:ext cx="749599" cy="536176"/>
            <a:chOff x="2245" y="2254"/>
            <a:chExt cx="594" cy="484"/>
          </a:xfrm>
        </p:grpSpPr>
        <p:sp>
          <p:nvSpPr>
            <p:cNvPr id="26" name="Line 8"/>
            <p:cNvSpPr>
              <a:spLocks noChangeShapeType="1"/>
            </p:cNvSpPr>
            <p:nvPr/>
          </p:nvSpPr>
          <p:spPr bwMode="auto">
            <a:xfrm>
              <a:off x="2245" y="2254"/>
              <a:ext cx="0" cy="233"/>
            </a:xfrm>
            <a:prstGeom prst="line">
              <a:avLst/>
            </a:prstGeom>
            <a:noFill/>
            <a:ln w="38100">
              <a:solidFill>
                <a:srgbClr val="8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 name="Line 9"/>
            <p:cNvSpPr>
              <a:spLocks noChangeShapeType="1"/>
            </p:cNvSpPr>
            <p:nvPr/>
          </p:nvSpPr>
          <p:spPr bwMode="auto">
            <a:xfrm>
              <a:off x="2245" y="2478"/>
              <a:ext cx="594" cy="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8" name="Line 10"/>
            <p:cNvSpPr>
              <a:spLocks noChangeShapeType="1"/>
            </p:cNvSpPr>
            <p:nvPr/>
          </p:nvSpPr>
          <p:spPr bwMode="auto">
            <a:xfrm>
              <a:off x="2839" y="2469"/>
              <a:ext cx="0" cy="269"/>
            </a:xfrm>
            <a:prstGeom prst="line">
              <a:avLst/>
            </a:prstGeom>
            <a:noFill/>
            <a:ln w="38100">
              <a:solidFill>
                <a:srgbClr val="8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grpSp>
        <p:nvGrpSpPr>
          <p:cNvPr id="29" name="Group 7"/>
          <p:cNvGrpSpPr>
            <a:grpSpLocks/>
          </p:cNvGrpSpPr>
          <p:nvPr/>
        </p:nvGrpSpPr>
        <p:grpSpPr bwMode="auto">
          <a:xfrm>
            <a:off x="3923562" y="5109138"/>
            <a:ext cx="951729" cy="704258"/>
            <a:chOff x="2245" y="2254"/>
            <a:chExt cx="594" cy="484"/>
          </a:xfrm>
        </p:grpSpPr>
        <p:sp>
          <p:nvSpPr>
            <p:cNvPr id="30" name="Line 8"/>
            <p:cNvSpPr>
              <a:spLocks noChangeShapeType="1"/>
            </p:cNvSpPr>
            <p:nvPr/>
          </p:nvSpPr>
          <p:spPr bwMode="auto">
            <a:xfrm>
              <a:off x="2245" y="2254"/>
              <a:ext cx="0" cy="233"/>
            </a:xfrm>
            <a:prstGeom prst="line">
              <a:avLst/>
            </a:prstGeom>
            <a:noFill/>
            <a:ln w="38100">
              <a:solidFill>
                <a:srgbClr val="8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1" name="Line 9"/>
            <p:cNvSpPr>
              <a:spLocks noChangeShapeType="1"/>
            </p:cNvSpPr>
            <p:nvPr/>
          </p:nvSpPr>
          <p:spPr bwMode="auto">
            <a:xfrm>
              <a:off x="2245" y="2478"/>
              <a:ext cx="594" cy="0"/>
            </a:xfrm>
            <a:prstGeom prst="line">
              <a:avLst/>
            </a:prstGeom>
            <a:noFill/>
            <a:ln w="38100">
              <a:solidFill>
                <a:schemeClr val="accent2">
                  <a:lumMod val="75000"/>
                </a:schemeClr>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2" name="Line 10"/>
            <p:cNvSpPr>
              <a:spLocks noChangeShapeType="1"/>
            </p:cNvSpPr>
            <p:nvPr/>
          </p:nvSpPr>
          <p:spPr bwMode="auto">
            <a:xfrm>
              <a:off x="2839" y="2469"/>
              <a:ext cx="0" cy="269"/>
            </a:xfrm>
            <a:prstGeom prst="line">
              <a:avLst/>
            </a:prstGeom>
            <a:noFill/>
            <a:ln w="38100">
              <a:solidFill>
                <a:srgbClr val="8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sp>
        <p:nvSpPr>
          <p:cNvPr id="33" name="Rectangle 2"/>
          <p:cNvSpPr>
            <a:spLocks noChangeArrowheads="1"/>
          </p:cNvSpPr>
          <p:nvPr/>
        </p:nvSpPr>
        <p:spPr bwMode="auto">
          <a:xfrm>
            <a:off x="-237753" y="1120609"/>
            <a:ext cx="9608344" cy="732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p>
            <a:pPr algn="ctr"/>
            <a:r>
              <a:rPr lang="en-US" sz="2800" b="1" err="1">
                <a:solidFill>
                  <a:srgbClr val="800000"/>
                </a:solidFill>
                <a:latin typeface="Calibri" charset="0"/>
                <a:cs typeface="Calibri" charset="0"/>
              </a:rPr>
              <a:t>Erkennungssequenzen</a:t>
            </a:r>
            <a:r>
              <a:rPr lang="en-US" sz="2800" b="1">
                <a:solidFill>
                  <a:srgbClr val="800000"/>
                </a:solidFill>
                <a:latin typeface="Calibri" charset="0"/>
                <a:cs typeface="Calibri" charset="0"/>
              </a:rPr>
              <a:t> </a:t>
            </a:r>
            <a:r>
              <a:rPr lang="en-US" sz="2800" b="1" err="1">
                <a:solidFill>
                  <a:srgbClr val="800000"/>
                </a:solidFill>
                <a:latin typeface="Calibri" charset="0"/>
                <a:cs typeface="Calibri" charset="0"/>
              </a:rPr>
              <a:t>verschiedener</a:t>
            </a:r>
            <a:r>
              <a:rPr lang="en-US" sz="2800" b="1">
                <a:solidFill>
                  <a:srgbClr val="800000"/>
                </a:solidFill>
                <a:latin typeface="Calibri" charset="0"/>
                <a:cs typeface="Calibri" charset="0"/>
              </a:rPr>
              <a:t> </a:t>
            </a:r>
          </a:p>
          <a:p>
            <a:pPr algn="ctr"/>
            <a:r>
              <a:rPr lang="en-US" sz="2800" b="1" err="1">
                <a:solidFill>
                  <a:srgbClr val="800000"/>
                </a:solidFill>
                <a:latin typeface="Calibri" charset="0"/>
                <a:cs typeface="Calibri" charset="0"/>
              </a:rPr>
              <a:t>Restriktionsenzyme</a:t>
            </a:r>
            <a:endParaRPr lang="en-US" sz="2800" b="1">
              <a:solidFill>
                <a:srgbClr val="800000"/>
              </a:solidFill>
              <a:latin typeface="Calibri" charset="0"/>
              <a:cs typeface="Calibri" charset="0"/>
            </a:endParaRPr>
          </a:p>
        </p:txBody>
      </p:sp>
      <p:sp>
        <p:nvSpPr>
          <p:cNvPr id="2" name="Textfeld 1"/>
          <p:cNvSpPr txBox="1"/>
          <p:nvPr/>
        </p:nvSpPr>
        <p:spPr>
          <a:xfrm>
            <a:off x="6231977" y="5109138"/>
            <a:ext cx="2135824" cy="707886"/>
          </a:xfrm>
          <a:prstGeom prst="rect">
            <a:avLst/>
          </a:prstGeom>
          <a:noFill/>
        </p:spPr>
        <p:txBody>
          <a:bodyPr wrap="square" rtlCol="0">
            <a:spAutoFit/>
          </a:bodyPr>
          <a:lstStyle/>
          <a:p>
            <a:r>
              <a:rPr lang="de-DE" sz="2000">
                <a:solidFill>
                  <a:srgbClr val="800000"/>
                </a:solidFill>
              </a:rPr>
              <a:t>R = A oder G</a:t>
            </a:r>
          </a:p>
          <a:p>
            <a:r>
              <a:rPr lang="de-DE" sz="2000">
                <a:solidFill>
                  <a:srgbClr val="800000"/>
                </a:solidFill>
              </a:rPr>
              <a:t>Y = C oder T </a:t>
            </a:r>
          </a:p>
        </p:txBody>
      </p:sp>
      <p:sp>
        <p:nvSpPr>
          <p:cNvPr id="35" name="Textfeld 34"/>
          <p:cNvSpPr txBox="1"/>
          <p:nvPr/>
        </p:nvSpPr>
        <p:spPr>
          <a:xfrm>
            <a:off x="6231977" y="3643374"/>
            <a:ext cx="2135824" cy="400110"/>
          </a:xfrm>
          <a:prstGeom prst="rect">
            <a:avLst/>
          </a:prstGeom>
          <a:noFill/>
        </p:spPr>
        <p:txBody>
          <a:bodyPr wrap="square" rtlCol="0">
            <a:spAutoFit/>
          </a:bodyPr>
          <a:lstStyle/>
          <a:p>
            <a:r>
              <a:rPr lang="de-DE" sz="2000">
                <a:solidFill>
                  <a:srgbClr val="800000"/>
                </a:solidFill>
              </a:rPr>
              <a:t>N = A, C, G oder T</a:t>
            </a:r>
          </a:p>
        </p:txBody>
      </p:sp>
      <p:sp>
        <p:nvSpPr>
          <p:cNvPr id="34" name="Text Box 18">
            <a:extLst>
              <a:ext uri="{FF2B5EF4-FFF2-40B4-BE49-F238E27FC236}">
                <a16:creationId xmlns:a16="http://schemas.microsoft.com/office/drawing/2014/main" id="{0CF9AF77-DF0B-D446-A944-F5AA8C5242C7}"/>
              </a:ext>
            </a:extLst>
          </p:cNvPr>
          <p:cNvSpPr txBox="1">
            <a:spLocks noChangeArrowheads="1"/>
          </p:cNvSpPr>
          <p:nvPr/>
        </p:nvSpPr>
        <p:spPr bwMode="auto">
          <a:xfrm>
            <a:off x="3184320" y="5030893"/>
            <a:ext cx="2390823" cy="8035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4291" tIns="32146" rIns="64291" bIns="32146">
            <a:spAutoFit/>
          </a:bodyPr>
          <a:lstStyle>
            <a:lvl1pPr eaLnBrk="0" hangingPunct="0">
              <a:defRPr sz="4200">
                <a:solidFill>
                  <a:srgbClr val="000000"/>
                </a:solidFill>
                <a:latin typeface="Gill Sans" charset="0"/>
                <a:ea typeface="ＭＳ Ｐゴシック" charset="0"/>
                <a:cs typeface="ＭＳ Ｐゴシック" charset="0"/>
                <a:sym typeface="Gill Sans" charset="0"/>
              </a:defRPr>
            </a:lvl1pPr>
            <a:lvl2pPr marL="37931725" indent="-37474525" eaLnBrk="0" hangingPunct="0">
              <a:defRPr sz="4200">
                <a:solidFill>
                  <a:srgbClr val="000000"/>
                </a:solidFill>
                <a:latin typeface="Gill Sans" charset="0"/>
                <a:ea typeface="ＭＳ Ｐゴシック" charset="0"/>
                <a:sym typeface="Gill Sans" charset="0"/>
              </a:defRPr>
            </a:lvl2pPr>
            <a:lvl3pPr eaLnBrk="0" hangingPunct="0">
              <a:defRPr sz="4200">
                <a:solidFill>
                  <a:srgbClr val="000000"/>
                </a:solidFill>
                <a:latin typeface="Gill Sans" charset="0"/>
                <a:ea typeface="ＭＳ Ｐゴシック" charset="0"/>
                <a:sym typeface="Gill Sans" charset="0"/>
              </a:defRPr>
            </a:lvl3pPr>
            <a:lvl4pPr eaLnBrk="0" hangingPunct="0">
              <a:defRPr sz="4200">
                <a:solidFill>
                  <a:srgbClr val="000000"/>
                </a:solidFill>
                <a:latin typeface="Gill Sans" charset="0"/>
                <a:ea typeface="ＭＳ Ｐゴシック" charset="0"/>
                <a:sym typeface="Gill Sans" charset="0"/>
              </a:defRPr>
            </a:lvl4pPr>
            <a:lvl5pPr eaLnBrk="0" hangingPunct="0">
              <a:defRPr sz="4200">
                <a:solidFill>
                  <a:srgbClr val="000000"/>
                </a:solidFill>
                <a:latin typeface="Gill Sans" charset="0"/>
                <a:ea typeface="ＭＳ Ｐゴシック" charset="0"/>
                <a:sym typeface="Gill Sans" charset="0"/>
              </a:defRPr>
            </a:lvl5pPr>
            <a:lvl6pPr marL="457200" eaLnBrk="0" fontAlgn="base" hangingPunct="0">
              <a:spcBef>
                <a:spcPct val="0"/>
              </a:spcBef>
              <a:spcAft>
                <a:spcPct val="0"/>
              </a:spcAft>
              <a:defRPr sz="4200">
                <a:solidFill>
                  <a:srgbClr val="000000"/>
                </a:solidFill>
                <a:latin typeface="Gill Sans" charset="0"/>
                <a:ea typeface="ＭＳ Ｐゴシック" charset="0"/>
                <a:sym typeface="Gill Sans" charset="0"/>
              </a:defRPr>
            </a:lvl6pPr>
            <a:lvl7pPr marL="914400" eaLnBrk="0" fontAlgn="base" hangingPunct="0">
              <a:spcBef>
                <a:spcPct val="0"/>
              </a:spcBef>
              <a:spcAft>
                <a:spcPct val="0"/>
              </a:spcAft>
              <a:defRPr sz="4200">
                <a:solidFill>
                  <a:srgbClr val="000000"/>
                </a:solidFill>
                <a:latin typeface="Gill Sans" charset="0"/>
                <a:ea typeface="ＭＳ Ｐゴシック" charset="0"/>
                <a:sym typeface="Gill Sans" charset="0"/>
              </a:defRPr>
            </a:lvl7pPr>
            <a:lvl8pPr marL="1371600" eaLnBrk="0" fontAlgn="base" hangingPunct="0">
              <a:spcBef>
                <a:spcPct val="0"/>
              </a:spcBef>
              <a:spcAft>
                <a:spcPct val="0"/>
              </a:spcAft>
              <a:defRPr sz="4200">
                <a:solidFill>
                  <a:srgbClr val="000000"/>
                </a:solidFill>
                <a:latin typeface="Gill Sans" charset="0"/>
                <a:ea typeface="ＭＳ Ｐゴシック" charset="0"/>
                <a:sym typeface="Gill Sans" charset="0"/>
              </a:defRPr>
            </a:lvl8pPr>
            <a:lvl9pPr marL="1828800" eaLnBrk="0" fontAlgn="base" hangingPunct="0">
              <a:spcBef>
                <a:spcPct val="0"/>
              </a:spcBef>
              <a:spcAft>
                <a:spcPct val="0"/>
              </a:spcAft>
              <a:defRPr sz="4200">
                <a:solidFill>
                  <a:srgbClr val="000000"/>
                </a:solidFill>
                <a:latin typeface="Gill Sans" charset="0"/>
                <a:ea typeface="ＭＳ Ｐゴシック" charset="0"/>
                <a:sym typeface="Gill Sans" charset="0"/>
              </a:defRPr>
            </a:lvl9pPr>
          </a:lstStyle>
          <a:p>
            <a:pPr eaLnBrk="1" hangingPunct="1"/>
            <a:r>
              <a:rPr lang="de-CH" sz="2400" b="1" dirty="0"/>
              <a:t>5`-ACRYGT-3`</a:t>
            </a:r>
          </a:p>
          <a:p>
            <a:pPr eaLnBrk="1" hangingPunct="1"/>
            <a:r>
              <a:rPr lang="de-CH" sz="2400" b="1" dirty="0"/>
              <a:t>3`-TGYRCA-5`</a:t>
            </a:r>
            <a:endParaRPr lang="de-DE" sz="2400" b="1" dirty="0"/>
          </a:p>
        </p:txBody>
      </p:sp>
      <p:sp>
        <p:nvSpPr>
          <p:cNvPr id="4" name="Textfeld 3">
            <a:extLst>
              <a:ext uri="{FF2B5EF4-FFF2-40B4-BE49-F238E27FC236}">
                <a16:creationId xmlns:a16="http://schemas.microsoft.com/office/drawing/2014/main" id="{3EE0DCC3-BCC6-264B-BB0D-ED8E5D8B17C0}"/>
              </a:ext>
            </a:extLst>
          </p:cNvPr>
          <p:cNvSpPr txBox="1"/>
          <p:nvPr/>
        </p:nvSpPr>
        <p:spPr>
          <a:xfrm>
            <a:off x="1255242" y="5910842"/>
            <a:ext cx="7279158" cy="1015663"/>
          </a:xfrm>
          <a:prstGeom prst="rect">
            <a:avLst/>
          </a:prstGeom>
          <a:noFill/>
        </p:spPr>
        <p:txBody>
          <a:bodyPr wrap="square" rtlCol="0">
            <a:spAutoFit/>
          </a:bodyPr>
          <a:lstStyle/>
          <a:p>
            <a:r>
              <a:rPr lang="de-DE" sz="1200" b="1" dirty="0"/>
              <a:t>Fragen</a:t>
            </a:r>
            <a:r>
              <a:rPr lang="de-DE" sz="1200" dirty="0"/>
              <a:t>: </a:t>
            </a:r>
          </a:p>
          <a:p>
            <a:pPr marL="171450" indent="-171450">
              <a:buFontTx/>
              <a:buChar char="-"/>
            </a:pPr>
            <a:r>
              <a:rPr lang="de-DE" sz="1200"/>
              <a:t>Die meisten </a:t>
            </a:r>
            <a:r>
              <a:rPr lang="de-DE" sz="1200" dirty="0"/>
              <a:t>Erkennungssequenzen (</a:t>
            </a:r>
            <a:r>
              <a:rPr lang="de-DE" sz="1200" dirty="0" err="1"/>
              <a:t>zB</a:t>
            </a:r>
            <a:r>
              <a:rPr lang="de-DE" sz="1200" dirty="0"/>
              <a:t>. von </a:t>
            </a:r>
            <a:r>
              <a:rPr lang="de-DE" sz="1200" i="1" dirty="0" err="1"/>
              <a:t>EcoRI</a:t>
            </a:r>
            <a:r>
              <a:rPr lang="de-DE" sz="1200" i="1" dirty="0"/>
              <a:t>)</a:t>
            </a:r>
            <a:r>
              <a:rPr lang="de-DE" sz="1200" dirty="0"/>
              <a:t> sind </a:t>
            </a:r>
            <a:r>
              <a:rPr lang="de-DE" sz="1200" dirty="0" err="1"/>
              <a:t>palindromisch</a:t>
            </a:r>
            <a:r>
              <a:rPr lang="de-DE" sz="1200" dirty="0"/>
              <a:t>. Was ist ein Palindrom?</a:t>
            </a:r>
          </a:p>
          <a:p>
            <a:pPr marL="171450" indent="-171450">
              <a:buFontTx/>
              <a:buChar char="-"/>
            </a:pPr>
            <a:r>
              <a:rPr lang="de-DE" sz="1200" dirty="0"/>
              <a:t>Wie ist das bei Enzymen mit sog. </a:t>
            </a:r>
            <a:r>
              <a:rPr lang="de-DE" sz="1200" dirty="0" err="1"/>
              <a:t>degenerate</a:t>
            </a:r>
            <a:r>
              <a:rPr lang="de-DE" sz="1200" dirty="0"/>
              <a:t> </a:t>
            </a:r>
            <a:r>
              <a:rPr lang="de-DE" sz="1200" dirty="0" err="1"/>
              <a:t>sequence</a:t>
            </a:r>
            <a:r>
              <a:rPr lang="de-DE" sz="1200" dirty="0"/>
              <a:t> </a:t>
            </a:r>
            <a:r>
              <a:rPr lang="de-DE" sz="1200" dirty="0" err="1"/>
              <a:t>recognition</a:t>
            </a:r>
            <a:r>
              <a:rPr lang="de-DE" sz="1200" dirty="0"/>
              <a:t> wie </a:t>
            </a:r>
            <a:r>
              <a:rPr lang="de-DE" sz="1200" i="1" dirty="0" err="1"/>
              <a:t>AflIII</a:t>
            </a:r>
            <a:r>
              <a:rPr lang="de-DE" sz="1200" i="1" dirty="0"/>
              <a:t> </a:t>
            </a:r>
            <a:r>
              <a:rPr lang="de-DE" sz="1200" dirty="0"/>
              <a:t>– ist die Erkennungssequenz ebenfalls </a:t>
            </a:r>
            <a:r>
              <a:rPr lang="de-DE" sz="1200" dirty="0" err="1"/>
              <a:t>palindromisch</a:t>
            </a:r>
            <a:r>
              <a:rPr lang="de-DE" sz="1200" dirty="0"/>
              <a:t>?</a:t>
            </a:r>
          </a:p>
          <a:p>
            <a:endParaRPr lang="de-DE" sz="1200" dirty="0"/>
          </a:p>
        </p:txBody>
      </p:sp>
    </p:spTree>
    <p:extLst>
      <p:ext uri="{BB962C8B-B14F-4D97-AF65-F5344CB8AC3E}">
        <p14:creationId xmlns:p14="http://schemas.microsoft.com/office/powerpoint/2010/main" val="9183873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Bild 18"/>
          <p:cNvPicPr>
            <a:picLocks noChangeAspect="1"/>
          </p:cNvPicPr>
          <p:nvPr/>
        </p:nvPicPr>
        <p:blipFill>
          <a:blip r:embed="rId3"/>
          <a:stretch>
            <a:fillRect/>
          </a:stretch>
        </p:blipFill>
        <p:spPr>
          <a:xfrm>
            <a:off x="3532222" y="4471263"/>
            <a:ext cx="926102" cy="926102"/>
          </a:xfrm>
          <a:prstGeom prst="rect">
            <a:avLst/>
          </a:prstGeom>
          <a:scene3d>
            <a:camera prst="orthographicFront">
              <a:rot lat="0" lon="0" rev="19800000"/>
            </a:camera>
            <a:lightRig rig="threePt" dir="t"/>
          </a:scene3d>
        </p:spPr>
      </p:pic>
      <p:grpSp>
        <p:nvGrpSpPr>
          <p:cNvPr id="15" name="Gruppierung 14"/>
          <p:cNvGrpSpPr/>
          <p:nvPr/>
        </p:nvGrpSpPr>
        <p:grpSpPr>
          <a:xfrm>
            <a:off x="3448097" y="2300281"/>
            <a:ext cx="926102" cy="926102"/>
            <a:chOff x="2932205" y="1890151"/>
            <a:chExt cx="926102" cy="926102"/>
          </a:xfrm>
        </p:grpSpPr>
        <p:pic>
          <p:nvPicPr>
            <p:cNvPr id="18" name="Bild 17"/>
            <p:cNvPicPr>
              <a:picLocks noChangeAspect="1"/>
            </p:cNvPicPr>
            <p:nvPr/>
          </p:nvPicPr>
          <p:blipFill>
            <a:blip r:embed="rId3"/>
            <a:stretch>
              <a:fillRect/>
            </a:stretch>
          </p:blipFill>
          <p:spPr>
            <a:xfrm>
              <a:off x="2932205" y="1890151"/>
              <a:ext cx="926102" cy="926102"/>
            </a:xfrm>
            <a:prstGeom prst="rect">
              <a:avLst/>
            </a:prstGeom>
            <a:scene3d>
              <a:camera prst="orthographicFront">
                <a:rot lat="0" lon="0" rev="19800000"/>
              </a:camera>
              <a:lightRig rig="threePt" dir="t"/>
            </a:scene3d>
          </p:spPr>
        </p:pic>
        <p:sp>
          <p:nvSpPr>
            <p:cNvPr id="6" name="Rechteck 5"/>
            <p:cNvSpPr/>
            <p:nvPr/>
          </p:nvSpPr>
          <p:spPr>
            <a:xfrm>
              <a:off x="3016330" y="2001767"/>
              <a:ext cx="671365" cy="369332"/>
            </a:xfrm>
            <a:prstGeom prst="rect">
              <a:avLst/>
            </a:prstGeom>
          </p:spPr>
          <p:txBody>
            <a:bodyPr wrap="none">
              <a:spAutoFit/>
            </a:bodyPr>
            <a:lstStyle/>
            <a:p>
              <a:r>
                <a:rPr lang="de-DE" i="1" err="1"/>
                <a:t>AflIII</a:t>
              </a:r>
              <a:r>
                <a:rPr lang="de-DE" i="1"/>
                <a:t> </a:t>
              </a:r>
            </a:p>
          </p:txBody>
        </p:sp>
      </p:grpSp>
      <p:sp>
        <p:nvSpPr>
          <p:cNvPr id="2" name="Titel 1"/>
          <p:cNvSpPr>
            <a:spLocks noGrp="1"/>
          </p:cNvSpPr>
          <p:nvPr>
            <p:ph type="title"/>
          </p:nvPr>
        </p:nvSpPr>
        <p:spPr>
          <a:xfrm>
            <a:off x="457200" y="565698"/>
            <a:ext cx="8229600" cy="1143000"/>
          </a:xfrm>
        </p:spPr>
        <p:txBody>
          <a:bodyPr>
            <a:normAutofit fontScale="90000"/>
          </a:bodyPr>
          <a:lstStyle/>
          <a:p>
            <a:r>
              <a:rPr lang="de-DE" sz="3100" b="1">
                <a:solidFill>
                  <a:srgbClr val="953735"/>
                </a:solidFill>
              </a:rPr>
              <a:t>RFLPs</a:t>
            </a:r>
            <a:r>
              <a:rPr lang="de-DE"/>
              <a:t> </a:t>
            </a:r>
            <a:br>
              <a:rPr lang="de-DE"/>
            </a:br>
            <a:r>
              <a:rPr lang="de-DE" sz="2700" b="1" err="1">
                <a:solidFill>
                  <a:srgbClr val="FF0000"/>
                </a:solidFill>
              </a:rPr>
              <a:t>R</a:t>
            </a:r>
            <a:r>
              <a:rPr lang="de-DE" sz="2700" err="1"/>
              <a:t>estriktions</a:t>
            </a:r>
            <a:r>
              <a:rPr lang="de-DE" sz="2700" b="1">
                <a:solidFill>
                  <a:srgbClr val="FF0000"/>
                </a:solidFill>
              </a:rPr>
              <a:t> F</a:t>
            </a:r>
            <a:r>
              <a:rPr lang="de-DE" sz="2700"/>
              <a:t>ragment </a:t>
            </a:r>
            <a:r>
              <a:rPr lang="de-DE" sz="2700" b="1">
                <a:solidFill>
                  <a:srgbClr val="FF0000"/>
                </a:solidFill>
              </a:rPr>
              <a:t>L</a:t>
            </a:r>
            <a:r>
              <a:rPr lang="de-DE" sz="2700"/>
              <a:t>ängen </a:t>
            </a:r>
            <a:r>
              <a:rPr lang="de-DE" sz="2700" b="1">
                <a:solidFill>
                  <a:srgbClr val="FF0000"/>
                </a:solidFill>
              </a:rPr>
              <a:t>P</a:t>
            </a:r>
            <a:r>
              <a:rPr lang="de-DE" sz="2700"/>
              <a:t>olymorphismus</a:t>
            </a:r>
            <a:endParaRPr lang="de-DE" sz="2200"/>
          </a:p>
        </p:txBody>
      </p:sp>
      <p:sp>
        <p:nvSpPr>
          <p:cNvPr id="4" name="Rechteck 3"/>
          <p:cNvSpPr/>
          <p:nvPr/>
        </p:nvSpPr>
        <p:spPr>
          <a:xfrm>
            <a:off x="1695807" y="3237680"/>
            <a:ext cx="5579513" cy="646331"/>
          </a:xfrm>
          <a:prstGeom prst="rect">
            <a:avLst/>
          </a:prstGeom>
        </p:spPr>
        <p:txBody>
          <a:bodyPr wrap="square">
            <a:spAutoFit/>
          </a:bodyPr>
          <a:lstStyle/>
          <a:p>
            <a:r>
              <a:rPr lang="de-DE">
                <a:latin typeface="Arial"/>
                <a:cs typeface="Arial"/>
              </a:rPr>
              <a:t>GCGCGGACATGGAGG</a:t>
            </a:r>
            <a:r>
              <a:rPr lang="de-DE">
                <a:solidFill>
                  <a:srgbClr val="138948"/>
                </a:solidFill>
                <a:latin typeface="Arial"/>
                <a:cs typeface="Arial"/>
              </a:rPr>
              <a:t>A</a:t>
            </a:r>
            <a:endParaRPr lang="de-DE">
              <a:latin typeface="Arial"/>
              <a:cs typeface="Arial"/>
            </a:endParaRPr>
          </a:p>
          <a:p>
            <a:r>
              <a:rPr lang="de-DE">
                <a:solidFill>
                  <a:srgbClr val="000000"/>
                </a:solidFill>
                <a:latin typeface="Arial"/>
                <a:cs typeface="Arial"/>
              </a:rPr>
              <a:t> CGCGCCTGTACCTCC</a:t>
            </a:r>
            <a:r>
              <a:rPr lang="de-DE">
                <a:solidFill>
                  <a:srgbClr val="138948"/>
                </a:solidFill>
                <a:latin typeface="Arial"/>
                <a:cs typeface="Arial"/>
              </a:rPr>
              <a:t>TGCAC</a:t>
            </a:r>
          </a:p>
        </p:txBody>
      </p:sp>
      <p:sp>
        <p:nvSpPr>
          <p:cNvPr id="5" name="Rechteck 4"/>
          <p:cNvSpPr/>
          <p:nvPr/>
        </p:nvSpPr>
        <p:spPr>
          <a:xfrm>
            <a:off x="4374199" y="3246932"/>
            <a:ext cx="3364811" cy="646331"/>
          </a:xfrm>
          <a:prstGeom prst="rect">
            <a:avLst/>
          </a:prstGeom>
        </p:spPr>
        <p:txBody>
          <a:bodyPr wrap="none">
            <a:spAutoFit/>
          </a:bodyPr>
          <a:lstStyle/>
          <a:p>
            <a:r>
              <a:rPr lang="de-DE">
                <a:solidFill>
                  <a:srgbClr val="138948"/>
                </a:solidFill>
                <a:latin typeface="Arial"/>
                <a:cs typeface="Arial"/>
              </a:rPr>
              <a:t>CGTGT</a:t>
            </a:r>
            <a:r>
              <a:rPr lang="de-DE">
                <a:latin typeface="Arial"/>
                <a:cs typeface="Arial"/>
              </a:rPr>
              <a:t>GCGGCCGCCTGGTG</a:t>
            </a:r>
          </a:p>
          <a:p>
            <a:r>
              <a:rPr lang="de-DE">
                <a:latin typeface="Arial"/>
                <a:cs typeface="Arial"/>
              </a:rPr>
              <a:t>          </a:t>
            </a:r>
            <a:r>
              <a:rPr lang="de-DE">
                <a:solidFill>
                  <a:srgbClr val="138948"/>
                </a:solidFill>
                <a:latin typeface="Arial"/>
                <a:cs typeface="Arial"/>
              </a:rPr>
              <a:t>A</a:t>
            </a:r>
            <a:r>
              <a:rPr lang="de-DE">
                <a:latin typeface="Arial"/>
                <a:cs typeface="Arial"/>
              </a:rPr>
              <a:t>CGCCGGCGGACCAC</a:t>
            </a:r>
          </a:p>
        </p:txBody>
      </p:sp>
      <p:grpSp>
        <p:nvGrpSpPr>
          <p:cNvPr id="11" name="Gruppierung 10"/>
          <p:cNvGrpSpPr/>
          <p:nvPr/>
        </p:nvGrpSpPr>
        <p:grpSpPr>
          <a:xfrm>
            <a:off x="4428819" y="3349278"/>
            <a:ext cx="684945" cy="398183"/>
            <a:chOff x="4451662" y="2034529"/>
            <a:chExt cx="684945" cy="398183"/>
          </a:xfrm>
        </p:grpSpPr>
        <p:cxnSp>
          <p:nvCxnSpPr>
            <p:cNvPr id="7" name="Gerade Verbindung 6"/>
            <p:cNvCxnSpPr/>
            <p:nvPr/>
          </p:nvCxnSpPr>
          <p:spPr>
            <a:xfrm>
              <a:off x="4451662" y="2034529"/>
              <a:ext cx="0" cy="204818"/>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Gerade Verbindung 8"/>
            <p:cNvCxnSpPr/>
            <p:nvPr/>
          </p:nvCxnSpPr>
          <p:spPr>
            <a:xfrm>
              <a:off x="4451662" y="2239347"/>
              <a:ext cx="669115"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Gerade Verbindung 9"/>
            <p:cNvCxnSpPr/>
            <p:nvPr/>
          </p:nvCxnSpPr>
          <p:spPr>
            <a:xfrm>
              <a:off x="5136607" y="2227894"/>
              <a:ext cx="0" cy="204818"/>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7" name="Gruppierung 16"/>
          <p:cNvGrpSpPr/>
          <p:nvPr/>
        </p:nvGrpSpPr>
        <p:grpSpPr>
          <a:xfrm>
            <a:off x="114120" y="5397365"/>
            <a:ext cx="7709015" cy="655583"/>
            <a:chOff x="114120" y="5397365"/>
            <a:chExt cx="7709015" cy="655583"/>
          </a:xfrm>
        </p:grpSpPr>
        <p:sp>
          <p:nvSpPr>
            <p:cNvPr id="13" name="Rechteck 12"/>
            <p:cNvSpPr/>
            <p:nvPr/>
          </p:nvSpPr>
          <p:spPr>
            <a:xfrm>
              <a:off x="4458324" y="5406617"/>
              <a:ext cx="3364811" cy="646331"/>
            </a:xfrm>
            <a:prstGeom prst="rect">
              <a:avLst/>
            </a:prstGeom>
          </p:spPr>
          <p:txBody>
            <a:bodyPr wrap="none">
              <a:spAutoFit/>
            </a:bodyPr>
            <a:lstStyle/>
            <a:p>
              <a:r>
                <a:rPr lang="de-DE">
                  <a:solidFill>
                    <a:srgbClr val="138948"/>
                  </a:solidFill>
                  <a:latin typeface="Arial"/>
                  <a:cs typeface="Arial"/>
                </a:rPr>
                <a:t>CGTG</a:t>
              </a:r>
              <a:r>
                <a:rPr lang="de-DE">
                  <a:solidFill>
                    <a:srgbClr val="FF0000"/>
                  </a:solidFill>
                  <a:latin typeface="Arial"/>
                  <a:cs typeface="Arial"/>
                </a:rPr>
                <a:t>C</a:t>
              </a:r>
              <a:r>
                <a:rPr lang="de-DE">
                  <a:latin typeface="Arial"/>
                  <a:cs typeface="Arial"/>
                </a:rPr>
                <a:t>GCGGCCGCCTGGTG</a:t>
              </a:r>
            </a:p>
            <a:p>
              <a:r>
                <a:rPr lang="de-DE">
                  <a:solidFill>
                    <a:srgbClr val="138948"/>
                  </a:solidFill>
                  <a:latin typeface="Arial"/>
                  <a:cs typeface="Arial"/>
                </a:rPr>
                <a:t>          </a:t>
              </a:r>
              <a:r>
                <a:rPr lang="de-DE">
                  <a:solidFill>
                    <a:srgbClr val="FF0000"/>
                  </a:solidFill>
                  <a:latin typeface="Arial"/>
                  <a:cs typeface="Arial"/>
                </a:rPr>
                <a:t>G</a:t>
              </a:r>
              <a:r>
                <a:rPr lang="de-DE">
                  <a:latin typeface="Arial"/>
                  <a:cs typeface="Arial"/>
                </a:rPr>
                <a:t>CGCCGGCGGACCAC</a:t>
              </a:r>
            </a:p>
          </p:txBody>
        </p:sp>
        <p:sp>
          <p:nvSpPr>
            <p:cNvPr id="12" name="Rechteck 11"/>
            <p:cNvSpPr/>
            <p:nvPr/>
          </p:nvSpPr>
          <p:spPr>
            <a:xfrm>
              <a:off x="1779932" y="5397365"/>
              <a:ext cx="5579513" cy="646331"/>
            </a:xfrm>
            <a:prstGeom prst="rect">
              <a:avLst/>
            </a:prstGeom>
          </p:spPr>
          <p:txBody>
            <a:bodyPr wrap="square">
              <a:spAutoFit/>
            </a:bodyPr>
            <a:lstStyle/>
            <a:p>
              <a:r>
                <a:rPr lang="de-DE">
                  <a:latin typeface="Arial"/>
                  <a:cs typeface="Arial"/>
                </a:rPr>
                <a:t>GCGCGGACATGGAGG</a:t>
              </a:r>
              <a:r>
                <a:rPr lang="de-DE">
                  <a:solidFill>
                    <a:srgbClr val="138948"/>
                  </a:solidFill>
                  <a:latin typeface="Arial"/>
                  <a:cs typeface="Arial"/>
                </a:rPr>
                <a:t>A</a:t>
              </a:r>
            </a:p>
            <a:p>
              <a:r>
                <a:rPr lang="de-DE">
                  <a:solidFill>
                    <a:srgbClr val="000000"/>
                  </a:solidFill>
                  <a:latin typeface="Arial"/>
                  <a:cs typeface="Arial"/>
                </a:rPr>
                <a:t> CGCGCCTGTACCTCC</a:t>
              </a:r>
              <a:r>
                <a:rPr lang="de-DE">
                  <a:solidFill>
                    <a:srgbClr val="138948"/>
                  </a:solidFill>
                  <a:latin typeface="Arial"/>
                  <a:cs typeface="Arial"/>
                </a:rPr>
                <a:t>TGCAC</a:t>
              </a:r>
            </a:p>
          </p:txBody>
        </p:sp>
        <p:sp>
          <p:nvSpPr>
            <p:cNvPr id="3" name="Textfeld 2"/>
            <p:cNvSpPr txBox="1"/>
            <p:nvPr/>
          </p:nvSpPr>
          <p:spPr>
            <a:xfrm>
              <a:off x="114120" y="5448110"/>
              <a:ext cx="1108051" cy="369332"/>
            </a:xfrm>
            <a:prstGeom prst="rect">
              <a:avLst/>
            </a:prstGeom>
            <a:noFill/>
          </p:spPr>
          <p:txBody>
            <a:bodyPr wrap="square" rtlCol="0">
              <a:spAutoFit/>
            </a:bodyPr>
            <a:lstStyle/>
            <a:p>
              <a:r>
                <a:rPr lang="de-DE"/>
                <a:t>APOE4</a:t>
              </a:r>
            </a:p>
          </p:txBody>
        </p:sp>
      </p:grpSp>
      <p:sp>
        <p:nvSpPr>
          <p:cNvPr id="14" name="Textfeld 13"/>
          <p:cNvSpPr txBox="1"/>
          <p:nvPr/>
        </p:nvSpPr>
        <p:spPr>
          <a:xfrm>
            <a:off x="95629" y="3342968"/>
            <a:ext cx="1565251" cy="369332"/>
          </a:xfrm>
          <a:prstGeom prst="rect">
            <a:avLst/>
          </a:prstGeom>
          <a:noFill/>
        </p:spPr>
        <p:txBody>
          <a:bodyPr wrap="square" rtlCol="0">
            <a:spAutoFit/>
          </a:bodyPr>
          <a:lstStyle/>
          <a:p>
            <a:r>
              <a:rPr lang="de-DE"/>
              <a:t>APOE2 oder 3</a:t>
            </a:r>
          </a:p>
        </p:txBody>
      </p:sp>
      <p:sp>
        <p:nvSpPr>
          <p:cNvPr id="16" name="Textfeld 15"/>
          <p:cNvSpPr txBox="1"/>
          <p:nvPr/>
        </p:nvSpPr>
        <p:spPr>
          <a:xfrm>
            <a:off x="10004778" y="5263444"/>
            <a:ext cx="184666" cy="369332"/>
          </a:xfrm>
          <a:prstGeom prst="rect">
            <a:avLst/>
          </a:prstGeom>
          <a:noFill/>
        </p:spPr>
        <p:txBody>
          <a:bodyPr wrap="none" rtlCol="0">
            <a:spAutoFit/>
          </a:bodyPr>
          <a:lstStyle/>
          <a:p>
            <a:endParaRPr lang="de-DE"/>
          </a:p>
        </p:txBody>
      </p:sp>
      <p:grpSp>
        <p:nvGrpSpPr>
          <p:cNvPr id="20" name="Group 27"/>
          <p:cNvGrpSpPr>
            <a:grpSpLocks/>
          </p:cNvGrpSpPr>
          <p:nvPr/>
        </p:nvGrpSpPr>
        <p:grpSpPr bwMode="auto">
          <a:xfrm>
            <a:off x="0" y="0"/>
            <a:ext cx="9144000" cy="765175"/>
            <a:chOff x="0" y="0"/>
            <a:chExt cx="9144000" cy="764704"/>
          </a:xfrm>
        </p:grpSpPr>
        <p:sp>
          <p:nvSpPr>
            <p:cNvPr id="21"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22" name="Picture 30" descr="uzh_eth_logo_d_pos.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3" name="Textfeld 22">
            <a:extLst>
              <a:ext uri="{FF2B5EF4-FFF2-40B4-BE49-F238E27FC236}">
                <a16:creationId xmlns:a16="http://schemas.microsoft.com/office/drawing/2014/main" id="{034A2A67-63E8-9B4B-92B1-9AD3579C71C8}"/>
              </a:ext>
            </a:extLst>
          </p:cNvPr>
          <p:cNvSpPr txBox="1"/>
          <p:nvPr/>
        </p:nvSpPr>
        <p:spPr>
          <a:xfrm>
            <a:off x="346367" y="6195586"/>
            <a:ext cx="8880758" cy="461665"/>
          </a:xfrm>
          <a:prstGeom prst="rect">
            <a:avLst/>
          </a:prstGeom>
          <a:noFill/>
        </p:spPr>
        <p:txBody>
          <a:bodyPr wrap="square">
            <a:spAutoFit/>
          </a:bodyPr>
          <a:lstStyle/>
          <a:p>
            <a:r>
              <a:rPr lang="en-US" sz="1200" b="1" dirty="0">
                <a:ea typeface="ＭＳ Ｐゴシック" charset="0"/>
                <a:cs typeface="ＭＳ Ｐゴシック" charset="0"/>
              </a:rPr>
              <a:t>Achtung: Die </a:t>
            </a:r>
            <a:r>
              <a:rPr lang="en-US" sz="1200" b="1" dirty="0" err="1">
                <a:ea typeface="ＭＳ Ｐゴシック" charset="0"/>
                <a:cs typeface="ＭＳ Ｐゴシック" charset="0"/>
              </a:rPr>
              <a:t>Erkennungssequenz</a:t>
            </a:r>
            <a:r>
              <a:rPr lang="en-US" sz="1200" b="1" dirty="0">
                <a:ea typeface="ＭＳ Ｐゴシック" charset="0"/>
                <a:cs typeface="ＭＳ Ｐゴシック" charset="0"/>
              </a:rPr>
              <a:t> von </a:t>
            </a:r>
            <a:r>
              <a:rPr lang="en-US" sz="1200" b="1" dirty="0" err="1">
                <a:ea typeface="ＭＳ Ｐゴシック" charset="0"/>
                <a:cs typeface="ＭＳ Ｐゴシック" charset="0"/>
              </a:rPr>
              <a:t>AflIII</a:t>
            </a:r>
            <a:r>
              <a:rPr lang="en-US" sz="1200" b="1" dirty="0">
                <a:ea typeface="ＭＳ Ｐゴシック" charset="0"/>
                <a:cs typeface="ＭＳ Ｐゴシック" charset="0"/>
              </a:rPr>
              <a:t> in APOE2/3 </a:t>
            </a:r>
            <a:r>
              <a:rPr lang="en-US" sz="1200" b="1" dirty="0" err="1">
                <a:ea typeface="ＭＳ Ｐゴシック" charset="0"/>
                <a:cs typeface="ＭＳ Ｐゴシック" charset="0"/>
              </a:rPr>
              <a:t>ist</a:t>
            </a:r>
            <a:r>
              <a:rPr lang="en-US" sz="1200" b="1" dirty="0">
                <a:ea typeface="ＭＳ Ｐゴシック" charset="0"/>
                <a:cs typeface="ＭＳ Ｐゴシック" charset="0"/>
              </a:rPr>
              <a:t> </a:t>
            </a:r>
            <a:r>
              <a:rPr lang="en-US" sz="1200" b="1" dirty="0" err="1">
                <a:ea typeface="ＭＳ Ｐゴシック" charset="0"/>
                <a:cs typeface="ＭＳ Ｐゴシック" charset="0"/>
              </a:rPr>
              <a:t>mit</a:t>
            </a:r>
            <a:r>
              <a:rPr lang="en-US" sz="1200" b="1" dirty="0">
                <a:ea typeface="ＭＳ Ｐゴシック" charset="0"/>
                <a:cs typeface="ＭＳ Ｐゴシック" charset="0"/>
              </a:rPr>
              <a:t> R=G und Y=T </a:t>
            </a:r>
            <a:r>
              <a:rPr lang="en-US" sz="1200" b="1" dirty="0" err="1">
                <a:ea typeface="ＭＳ Ｐゴシック" charset="0"/>
                <a:cs typeface="ＭＳ Ｐゴシック" charset="0"/>
              </a:rPr>
              <a:t>kein</a:t>
            </a:r>
            <a:r>
              <a:rPr lang="en-US" sz="1200" b="1" dirty="0">
                <a:ea typeface="ＭＳ Ｐゴシック" charset="0"/>
                <a:cs typeface="ＭＳ Ｐゴシック" charset="0"/>
              </a:rPr>
              <a:t> </a:t>
            </a:r>
            <a:r>
              <a:rPr lang="en-US" sz="1200" b="1" dirty="0" err="1">
                <a:ea typeface="ＭＳ Ｐゴシック" charset="0"/>
                <a:cs typeface="ＭＳ Ｐゴシック" charset="0"/>
              </a:rPr>
              <a:t>Palindrom</a:t>
            </a:r>
            <a:r>
              <a:rPr lang="en-US" sz="1200" b="1" dirty="0">
                <a:ea typeface="ＭＳ Ｐゴシック" charset="0"/>
                <a:cs typeface="ＭＳ Ｐゴシック" charset="0"/>
              </a:rPr>
              <a:t> </a:t>
            </a:r>
          </a:p>
          <a:p>
            <a:r>
              <a:rPr lang="en-US" sz="1200" b="1" dirty="0">
                <a:ea typeface="ＭＳ Ｐゴシック" charset="0"/>
                <a:cs typeface="ＭＳ Ｐゴシック" charset="0"/>
              </a:rPr>
              <a:t>(</a:t>
            </a:r>
            <a:r>
              <a:rPr lang="en-US" sz="1200" b="1" dirty="0" err="1">
                <a:ea typeface="ＭＳ Ｐゴシック" charset="0"/>
                <a:cs typeface="ＭＳ Ｐゴシック" charset="0"/>
              </a:rPr>
              <a:t>AflIII</a:t>
            </a:r>
            <a:r>
              <a:rPr lang="en-US" sz="1200" b="1" dirty="0">
                <a:ea typeface="ＭＳ Ｐゴシック" charset="0"/>
                <a:cs typeface="ＭＳ Ｐゴシック" charset="0"/>
              </a:rPr>
              <a:t>: </a:t>
            </a:r>
            <a:r>
              <a:rPr lang="en-US" sz="1200" dirty="0">
                <a:ea typeface="ＭＳ Ｐゴシック" charset="0"/>
                <a:cs typeface="ＭＳ Ｐゴシック" charset="0"/>
              </a:rPr>
              <a:t>R=A und Y=T </a:t>
            </a:r>
            <a:r>
              <a:rPr lang="en-US" sz="1200" dirty="0">
                <a:ea typeface="ＭＳ Ｐゴシック" charset="0"/>
                <a:cs typeface="ＭＳ Ｐゴシック" charset="0"/>
                <a:sym typeface="Wingdings" pitchFamily="2" charset="2"/>
              </a:rPr>
              <a:t> </a:t>
            </a:r>
            <a:r>
              <a:rPr lang="en-US" sz="1200" dirty="0" err="1">
                <a:ea typeface="ＭＳ Ｐゴシック" charset="0"/>
                <a:cs typeface="ＭＳ Ｐゴシック" charset="0"/>
                <a:sym typeface="Wingdings" pitchFamily="2" charset="2"/>
              </a:rPr>
              <a:t>Palindrom</a:t>
            </a:r>
            <a:r>
              <a:rPr lang="en-US" sz="1200" dirty="0">
                <a:ea typeface="ＭＳ Ｐゴシック" charset="0"/>
                <a:cs typeface="ＭＳ Ｐゴシック" charset="0"/>
                <a:sym typeface="Wingdings" pitchFamily="2" charset="2"/>
              </a:rPr>
              <a:t>, R=G und Y=C  </a:t>
            </a:r>
            <a:r>
              <a:rPr lang="en-US" sz="1200" dirty="0" err="1">
                <a:ea typeface="ＭＳ Ｐゴシック" charset="0"/>
                <a:cs typeface="ＭＳ Ｐゴシック" charset="0"/>
                <a:sym typeface="Wingdings" pitchFamily="2" charset="2"/>
              </a:rPr>
              <a:t>Palindrom</a:t>
            </a:r>
            <a:r>
              <a:rPr lang="en-US" sz="1200" dirty="0">
                <a:ea typeface="ＭＳ Ｐゴシック" charset="0"/>
                <a:cs typeface="ＭＳ Ｐゴシック" charset="0"/>
                <a:sym typeface="Wingdings" pitchFamily="2" charset="2"/>
              </a:rPr>
              <a:t>, R=A und Y=C  </a:t>
            </a:r>
            <a:r>
              <a:rPr lang="en-US" sz="1200" dirty="0" err="1">
                <a:ea typeface="ＭＳ Ｐゴシック" charset="0"/>
                <a:cs typeface="ＭＳ Ｐゴシック" charset="0"/>
                <a:sym typeface="Wingdings" pitchFamily="2" charset="2"/>
              </a:rPr>
              <a:t>kein</a:t>
            </a:r>
            <a:r>
              <a:rPr lang="en-US" sz="1200" dirty="0">
                <a:ea typeface="ＭＳ Ｐゴシック" charset="0"/>
                <a:cs typeface="ＭＳ Ｐゴシック" charset="0"/>
                <a:sym typeface="Wingdings" pitchFamily="2" charset="2"/>
              </a:rPr>
              <a:t> </a:t>
            </a:r>
            <a:r>
              <a:rPr lang="en-US" sz="1200" dirty="0" err="1">
                <a:ea typeface="ＭＳ Ｐゴシック" charset="0"/>
                <a:cs typeface="ＭＳ Ｐゴシック" charset="0"/>
                <a:sym typeface="Wingdings" pitchFamily="2" charset="2"/>
              </a:rPr>
              <a:t>Palindrom</a:t>
            </a:r>
            <a:r>
              <a:rPr lang="en-US" sz="1200" dirty="0">
                <a:ea typeface="ＭＳ Ｐゴシック" charset="0"/>
                <a:cs typeface="ＭＳ Ｐゴシック" charset="0"/>
                <a:sym typeface="Wingdings" pitchFamily="2" charset="2"/>
              </a:rPr>
              <a:t>, R=G und Y=T  </a:t>
            </a:r>
            <a:r>
              <a:rPr lang="en-US" sz="1200" dirty="0" err="1">
                <a:ea typeface="ＭＳ Ｐゴシック" charset="0"/>
                <a:cs typeface="ＭＳ Ｐゴシック" charset="0"/>
                <a:sym typeface="Wingdings" pitchFamily="2" charset="2"/>
              </a:rPr>
              <a:t>kein</a:t>
            </a:r>
            <a:r>
              <a:rPr lang="en-US" sz="1200" dirty="0">
                <a:ea typeface="ＭＳ Ｐゴシック" charset="0"/>
                <a:cs typeface="ＭＳ Ｐゴシック" charset="0"/>
                <a:sym typeface="Wingdings" pitchFamily="2" charset="2"/>
              </a:rPr>
              <a:t> </a:t>
            </a:r>
            <a:r>
              <a:rPr lang="en-US" sz="1200" dirty="0" err="1">
                <a:ea typeface="ＭＳ Ｐゴシック" charset="0"/>
                <a:cs typeface="ＭＳ Ｐゴシック" charset="0"/>
                <a:sym typeface="Wingdings" pitchFamily="2" charset="2"/>
              </a:rPr>
              <a:t>Palindrom</a:t>
            </a:r>
            <a:r>
              <a:rPr lang="en-US" sz="1200" dirty="0">
                <a:ea typeface="ＭＳ Ｐゴシック" charset="0"/>
                <a:cs typeface="ＭＳ Ｐゴシック" charset="0"/>
                <a:sym typeface="Wingdings" pitchFamily="2" charset="2"/>
              </a:rPr>
              <a:t>  </a:t>
            </a:r>
            <a:r>
              <a:rPr lang="en-US" sz="1200" dirty="0">
                <a:ea typeface="ＭＳ Ｐゴシック" charset="0"/>
                <a:cs typeface="ＭＳ Ｐゴシック" charset="0"/>
              </a:rPr>
              <a:t>)</a:t>
            </a:r>
          </a:p>
        </p:txBody>
      </p:sp>
    </p:spTree>
    <p:extLst>
      <p:ext uri="{BB962C8B-B14F-4D97-AF65-F5344CB8AC3E}">
        <p14:creationId xmlns:p14="http://schemas.microsoft.com/office/powerpoint/2010/main" val="1862287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80">
                                          <p:stCondLst>
                                            <p:cond delay="0"/>
                                          </p:stCondLst>
                                        </p:cTn>
                                        <p:tgtEl>
                                          <p:spTgt spid="15"/>
                                        </p:tgtEl>
                                      </p:cBhvr>
                                    </p:animEffect>
                                    <p:anim calcmode="lin" valueType="num">
                                      <p:cBhvr>
                                        <p:cTn id="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gtEl>
                                      </p:cBhvr>
                                      <p:to x="100000" y="60000"/>
                                    </p:animScale>
                                    <p:animScale>
                                      <p:cBhvr>
                                        <p:cTn id="14" dur="166" decel="50000">
                                          <p:stCondLst>
                                            <p:cond delay="676"/>
                                          </p:stCondLst>
                                        </p:cTn>
                                        <p:tgtEl>
                                          <p:spTgt spid="15"/>
                                        </p:tgtEl>
                                      </p:cBhvr>
                                      <p:to x="100000" y="100000"/>
                                    </p:animScale>
                                    <p:animScale>
                                      <p:cBhvr>
                                        <p:cTn id="15" dur="26">
                                          <p:stCondLst>
                                            <p:cond delay="1312"/>
                                          </p:stCondLst>
                                        </p:cTn>
                                        <p:tgtEl>
                                          <p:spTgt spid="15"/>
                                        </p:tgtEl>
                                      </p:cBhvr>
                                      <p:to x="100000" y="80000"/>
                                    </p:animScale>
                                    <p:animScale>
                                      <p:cBhvr>
                                        <p:cTn id="16" dur="166" decel="50000">
                                          <p:stCondLst>
                                            <p:cond delay="1338"/>
                                          </p:stCondLst>
                                        </p:cTn>
                                        <p:tgtEl>
                                          <p:spTgt spid="15"/>
                                        </p:tgtEl>
                                      </p:cBhvr>
                                      <p:to x="100000" y="100000"/>
                                    </p:animScale>
                                    <p:animScale>
                                      <p:cBhvr>
                                        <p:cTn id="17" dur="26">
                                          <p:stCondLst>
                                            <p:cond delay="1642"/>
                                          </p:stCondLst>
                                        </p:cTn>
                                        <p:tgtEl>
                                          <p:spTgt spid="15"/>
                                        </p:tgtEl>
                                      </p:cBhvr>
                                      <p:to x="100000" y="90000"/>
                                    </p:animScale>
                                    <p:animScale>
                                      <p:cBhvr>
                                        <p:cTn id="18" dur="166" decel="50000">
                                          <p:stCondLst>
                                            <p:cond delay="1668"/>
                                          </p:stCondLst>
                                        </p:cTn>
                                        <p:tgtEl>
                                          <p:spTgt spid="15"/>
                                        </p:tgtEl>
                                      </p:cBhvr>
                                      <p:to x="100000" y="100000"/>
                                    </p:animScale>
                                    <p:animScale>
                                      <p:cBhvr>
                                        <p:cTn id="19" dur="26">
                                          <p:stCondLst>
                                            <p:cond delay="1808"/>
                                          </p:stCondLst>
                                        </p:cTn>
                                        <p:tgtEl>
                                          <p:spTgt spid="15"/>
                                        </p:tgtEl>
                                      </p:cBhvr>
                                      <p:to x="100000" y="95000"/>
                                    </p:animScale>
                                    <p:animScale>
                                      <p:cBhvr>
                                        <p:cTn id="20" dur="166" decel="50000">
                                          <p:stCondLst>
                                            <p:cond delay="1834"/>
                                          </p:stCondLst>
                                        </p:cTn>
                                        <p:tgtEl>
                                          <p:spTgt spid="1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grpId="0" nodeType="clickEffect">
                                  <p:stCondLst>
                                    <p:cond delay="0"/>
                                  </p:stCondLst>
                                  <p:childTnLst>
                                    <p:animMotion origin="layout" path="M 1.53566E-6 3.05234E-6 L 0.1553 0.00208 " pathEditMode="relative" rAng="0" ptsTypes="AA">
                                      <p:cBhvr>
                                        <p:cTn id="31" dur="2000" fill="hold"/>
                                        <p:tgtEl>
                                          <p:spTgt spid="5"/>
                                        </p:tgtEl>
                                        <p:attrNameLst>
                                          <p:attrName>ppt_x</p:attrName>
                                          <p:attrName>ppt_y</p:attrName>
                                        </p:attrNameLst>
                                      </p:cBhvr>
                                      <p:rCtr x="7756" y="93"/>
                                    </p:animMotion>
                                  </p:childTnLst>
                                </p:cTn>
                              </p:par>
                              <p:par>
                                <p:cTn id="32" presetID="9" presetClass="exit" presetSubtype="0" fill="hold" nodeType="withEffect">
                                  <p:stCondLst>
                                    <p:cond delay="0"/>
                                  </p:stCondLst>
                                  <p:childTnLst>
                                    <p:animEffect transition="out" filter="dissolve">
                                      <p:cBhvr>
                                        <p:cTn id="33" dur="500"/>
                                        <p:tgtEl>
                                          <p:spTgt spid="11"/>
                                        </p:tgtEl>
                                      </p:cBhvr>
                                    </p:animEffect>
                                    <p:set>
                                      <p:cBhvr>
                                        <p:cTn id="34" dur="1" fill="hold">
                                          <p:stCondLst>
                                            <p:cond delay="499"/>
                                          </p:stCondLst>
                                        </p:cTn>
                                        <p:tgtEl>
                                          <p:spTgt spid="1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80">
                                          <p:stCondLst>
                                            <p:cond delay="0"/>
                                          </p:stCondLst>
                                        </p:cTn>
                                        <p:tgtEl>
                                          <p:spTgt spid="19"/>
                                        </p:tgtEl>
                                      </p:cBhvr>
                                    </p:animEffect>
                                    <p:anim calcmode="lin" valueType="num">
                                      <p:cBhvr>
                                        <p:cTn id="44"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49" dur="26">
                                          <p:stCondLst>
                                            <p:cond delay="650"/>
                                          </p:stCondLst>
                                        </p:cTn>
                                        <p:tgtEl>
                                          <p:spTgt spid="19"/>
                                        </p:tgtEl>
                                      </p:cBhvr>
                                      <p:to x="100000" y="60000"/>
                                    </p:animScale>
                                    <p:animScale>
                                      <p:cBhvr>
                                        <p:cTn id="50" dur="166" decel="50000">
                                          <p:stCondLst>
                                            <p:cond delay="676"/>
                                          </p:stCondLst>
                                        </p:cTn>
                                        <p:tgtEl>
                                          <p:spTgt spid="19"/>
                                        </p:tgtEl>
                                      </p:cBhvr>
                                      <p:to x="100000" y="100000"/>
                                    </p:animScale>
                                    <p:animScale>
                                      <p:cBhvr>
                                        <p:cTn id="51" dur="26">
                                          <p:stCondLst>
                                            <p:cond delay="1312"/>
                                          </p:stCondLst>
                                        </p:cTn>
                                        <p:tgtEl>
                                          <p:spTgt spid="19"/>
                                        </p:tgtEl>
                                      </p:cBhvr>
                                      <p:to x="100000" y="80000"/>
                                    </p:animScale>
                                    <p:animScale>
                                      <p:cBhvr>
                                        <p:cTn id="52" dur="166" decel="50000">
                                          <p:stCondLst>
                                            <p:cond delay="1338"/>
                                          </p:stCondLst>
                                        </p:cTn>
                                        <p:tgtEl>
                                          <p:spTgt spid="19"/>
                                        </p:tgtEl>
                                      </p:cBhvr>
                                      <p:to x="100000" y="100000"/>
                                    </p:animScale>
                                    <p:animScale>
                                      <p:cBhvr>
                                        <p:cTn id="53" dur="26">
                                          <p:stCondLst>
                                            <p:cond delay="1642"/>
                                          </p:stCondLst>
                                        </p:cTn>
                                        <p:tgtEl>
                                          <p:spTgt spid="19"/>
                                        </p:tgtEl>
                                      </p:cBhvr>
                                      <p:to x="100000" y="90000"/>
                                    </p:animScale>
                                    <p:animScale>
                                      <p:cBhvr>
                                        <p:cTn id="54" dur="166" decel="50000">
                                          <p:stCondLst>
                                            <p:cond delay="1668"/>
                                          </p:stCondLst>
                                        </p:cTn>
                                        <p:tgtEl>
                                          <p:spTgt spid="19"/>
                                        </p:tgtEl>
                                      </p:cBhvr>
                                      <p:to x="100000" y="100000"/>
                                    </p:animScale>
                                    <p:animScale>
                                      <p:cBhvr>
                                        <p:cTn id="55" dur="26">
                                          <p:stCondLst>
                                            <p:cond delay="1808"/>
                                          </p:stCondLst>
                                        </p:cTn>
                                        <p:tgtEl>
                                          <p:spTgt spid="19"/>
                                        </p:tgtEl>
                                      </p:cBhvr>
                                      <p:to x="100000" y="95000"/>
                                    </p:animScale>
                                    <p:animScale>
                                      <p:cBhvr>
                                        <p:cTn id="56" dur="166" decel="50000">
                                          <p:stCondLst>
                                            <p:cond delay="1834"/>
                                          </p:stCondLst>
                                        </p:cTn>
                                        <p:tgtEl>
                                          <p:spTgt spid="19"/>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xit" presetSubtype="0" fill="hold" nodeType="clickEffect">
                                  <p:stCondLst>
                                    <p:cond delay="0"/>
                                  </p:stCondLst>
                                  <p:childTnLst>
                                    <p:animEffect transition="out" filter="wipe(down)">
                                      <p:cBhvr>
                                        <p:cTn id="60" dur="180" accel="50000">
                                          <p:stCondLst>
                                            <p:cond delay="1820"/>
                                          </p:stCondLst>
                                        </p:cTn>
                                        <p:tgtEl>
                                          <p:spTgt spid="19"/>
                                        </p:tgtEl>
                                      </p:cBhvr>
                                    </p:animEffect>
                                    <p:anim calcmode="lin" valueType="num">
                                      <p:cBhvr>
                                        <p:cTn id="61" dur="1822" tmFilter="0,0; 0.14,0.31; 0.43,0.73; 0.71,0.91; 1.0,1.0">
                                          <p:stCondLst>
                                            <p:cond delay="0"/>
                                          </p:stCondLst>
                                        </p:cTn>
                                        <p:tgtEl>
                                          <p:spTgt spid="19"/>
                                        </p:tgtEl>
                                        <p:attrNameLst>
                                          <p:attrName>ppt_x</p:attrName>
                                        </p:attrNameLst>
                                      </p:cBhvr>
                                      <p:tavLst>
                                        <p:tav tm="0">
                                          <p:val>
                                            <p:strVal val="ppt_x"/>
                                          </p:val>
                                        </p:tav>
                                        <p:tav tm="100000">
                                          <p:val>
                                            <p:strVal val="#ppt_x+0.25"/>
                                          </p:val>
                                        </p:tav>
                                      </p:tavLst>
                                    </p:anim>
                                    <p:anim calcmode="lin" valueType="num">
                                      <p:cBhvr>
                                        <p:cTn id="62" dur="178">
                                          <p:stCondLst>
                                            <p:cond delay="1822"/>
                                          </p:stCondLst>
                                        </p:cTn>
                                        <p:tgtEl>
                                          <p:spTgt spid="19"/>
                                        </p:tgtEl>
                                        <p:attrNameLst>
                                          <p:attrName>ppt_x</p:attrName>
                                        </p:attrNameLst>
                                      </p:cBhvr>
                                      <p:tavLst>
                                        <p:tav tm="0">
                                          <p:val>
                                            <p:strVal val="ppt_x"/>
                                          </p:val>
                                        </p:tav>
                                        <p:tav tm="100000">
                                          <p:val>
                                            <p:strVal val="ppt_x"/>
                                          </p:val>
                                        </p:tav>
                                      </p:tavLst>
                                    </p:anim>
                                    <p:anim calcmode="lin" valueType="num">
                                      <p:cBhvr>
                                        <p:cTn id="63" dur="664" tmFilter="0.0,0.0;0.25,0.07;0.50,0.2;0.75,0.467;1.0,1.0">
                                          <p:stCondLst>
                                            <p:cond delay="0"/>
                                          </p:stCondLst>
                                        </p:cTn>
                                        <p:tgtEl>
                                          <p:spTgt spid="19"/>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64" dur="664" tmFilter="0, 0; 0.125,0.2665; 0.25,0.4; 0.375,0.465; 0.5,0.5;  0.625,0.535; 0.75,0.6; 0.875,0.7335; 1,1">
                                          <p:stCondLst>
                                            <p:cond delay="664"/>
                                          </p:stCondLst>
                                        </p:cTn>
                                        <p:tgtEl>
                                          <p:spTgt spid="19"/>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65" dur="332" tmFilter="0, 0; 0.125,0.2665; 0.25,0.4; 0.375,0.465; 0.5,0.5;  0.625,0.535; 0.75,0.6; 0.875,0.7335; 1,1">
                                          <p:stCondLst>
                                            <p:cond delay="1324"/>
                                          </p:stCondLst>
                                        </p:cTn>
                                        <p:tgtEl>
                                          <p:spTgt spid="19"/>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66" dur="164" tmFilter="0, 0; 0.125,0.2665; 0.25,0.4; 0.375,0.465; 0.5,0.5;  0.625,0.535; 0.75,0.6; 0.875,0.7335; 1,1">
                                          <p:stCondLst>
                                            <p:cond delay="1656"/>
                                          </p:stCondLst>
                                        </p:cTn>
                                        <p:tgtEl>
                                          <p:spTgt spid="19"/>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67" dur="180" accel="50000">
                                          <p:stCondLst>
                                            <p:cond delay="1820"/>
                                          </p:stCondLst>
                                        </p:cTn>
                                        <p:tgtEl>
                                          <p:spTgt spid="19"/>
                                        </p:tgtEl>
                                        <p:attrNameLst>
                                          <p:attrName>ppt_y</p:attrName>
                                        </p:attrNameLst>
                                      </p:cBhvr>
                                      <p:tavLst>
                                        <p:tav tm="0">
                                          <p:val>
                                            <p:strVal val="ppt_y"/>
                                          </p:val>
                                        </p:tav>
                                        <p:tav tm="100000">
                                          <p:val>
                                            <p:strVal val="ppt_y+ppt_h"/>
                                          </p:val>
                                        </p:tav>
                                      </p:tavLst>
                                    </p:anim>
                                    <p:animScale>
                                      <p:cBhvr>
                                        <p:cTn id="68" dur="26">
                                          <p:stCondLst>
                                            <p:cond delay="620"/>
                                          </p:stCondLst>
                                        </p:cTn>
                                        <p:tgtEl>
                                          <p:spTgt spid="19"/>
                                        </p:tgtEl>
                                      </p:cBhvr>
                                      <p:to x="100000" y="60000"/>
                                    </p:animScale>
                                    <p:animScale>
                                      <p:cBhvr>
                                        <p:cTn id="69" dur="166" decel="50000">
                                          <p:stCondLst>
                                            <p:cond delay="646"/>
                                          </p:stCondLst>
                                        </p:cTn>
                                        <p:tgtEl>
                                          <p:spTgt spid="19"/>
                                        </p:tgtEl>
                                      </p:cBhvr>
                                      <p:to x="100000" y="100000"/>
                                    </p:animScale>
                                    <p:animScale>
                                      <p:cBhvr>
                                        <p:cTn id="70" dur="26">
                                          <p:stCondLst>
                                            <p:cond delay="1312"/>
                                          </p:stCondLst>
                                        </p:cTn>
                                        <p:tgtEl>
                                          <p:spTgt spid="19"/>
                                        </p:tgtEl>
                                      </p:cBhvr>
                                      <p:to x="100000" y="80000"/>
                                    </p:animScale>
                                    <p:animScale>
                                      <p:cBhvr>
                                        <p:cTn id="71" dur="166" decel="50000">
                                          <p:stCondLst>
                                            <p:cond delay="1338"/>
                                          </p:stCondLst>
                                        </p:cTn>
                                        <p:tgtEl>
                                          <p:spTgt spid="19"/>
                                        </p:tgtEl>
                                      </p:cBhvr>
                                      <p:to x="100000" y="100000"/>
                                    </p:animScale>
                                    <p:animScale>
                                      <p:cBhvr>
                                        <p:cTn id="72" dur="26">
                                          <p:stCondLst>
                                            <p:cond delay="1642"/>
                                          </p:stCondLst>
                                        </p:cTn>
                                        <p:tgtEl>
                                          <p:spTgt spid="19"/>
                                        </p:tgtEl>
                                      </p:cBhvr>
                                      <p:to x="100000" y="90000"/>
                                    </p:animScale>
                                    <p:animScale>
                                      <p:cBhvr>
                                        <p:cTn id="73" dur="166" decel="50000">
                                          <p:stCondLst>
                                            <p:cond delay="1668"/>
                                          </p:stCondLst>
                                        </p:cTn>
                                        <p:tgtEl>
                                          <p:spTgt spid="19"/>
                                        </p:tgtEl>
                                      </p:cBhvr>
                                      <p:to x="100000" y="100000"/>
                                    </p:animScale>
                                    <p:animScale>
                                      <p:cBhvr>
                                        <p:cTn id="74" dur="26">
                                          <p:stCondLst>
                                            <p:cond delay="1808"/>
                                          </p:stCondLst>
                                        </p:cTn>
                                        <p:tgtEl>
                                          <p:spTgt spid="19"/>
                                        </p:tgtEl>
                                      </p:cBhvr>
                                      <p:to x="100000" y="95000"/>
                                    </p:animScale>
                                    <p:animScale>
                                      <p:cBhvr>
                                        <p:cTn id="75" dur="166" decel="50000">
                                          <p:stCondLst>
                                            <p:cond delay="1834"/>
                                          </p:stCondLst>
                                        </p:cTn>
                                        <p:tgtEl>
                                          <p:spTgt spid="19"/>
                                        </p:tgtEl>
                                      </p:cBhvr>
                                      <p:to x="100000" y="100000"/>
                                    </p:animScale>
                                    <p:set>
                                      <p:cBhvr>
                                        <p:cTn id="76" dur="1" fill="hold">
                                          <p:stCondLst>
                                            <p:cond delay="19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9"/>
          <p:cNvGrpSpPr>
            <a:grpSpLocks/>
          </p:cNvGrpSpPr>
          <p:nvPr/>
        </p:nvGrpSpPr>
        <p:grpSpPr bwMode="auto">
          <a:xfrm>
            <a:off x="0" y="0"/>
            <a:ext cx="9144000" cy="765175"/>
            <a:chOff x="0" y="0"/>
            <a:chExt cx="9144000" cy="764704"/>
          </a:xfrm>
        </p:grpSpPr>
        <p:sp>
          <p:nvSpPr>
            <p:cNvPr id="7"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9" name="Picture 12" descr="uzh_eth_logo_d_pos.eps"/>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Rectangle 3"/>
          <p:cNvSpPr/>
          <p:nvPr/>
        </p:nvSpPr>
        <p:spPr>
          <a:xfrm>
            <a:off x="660173" y="1155284"/>
            <a:ext cx="8404923" cy="5139870"/>
          </a:xfrm>
          <a:prstGeom prst="rect">
            <a:avLst/>
          </a:prstGeom>
        </p:spPr>
        <p:txBody>
          <a:bodyPr wrap="square">
            <a:spAutoFit/>
          </a:bodyPr>
          <a:lstStyle/>
          <a:p>
            <a:r>
              <a:rPr lang="de-DE" sz="2800" b="1">
                <a:solidFill>
                  <a:schemeClr val="accent2">
                    <a:lumMod val="75000"/>
                  </a:schemeClr>
                </a:solidFill>
              </a:rPr>
              <a:t>Experimentalteil 2</a:t>
            </a:r>
          </a:p>
          <a:p>
            <a:r>
              <a:rPr lang="de-DE" sz="2400">
                <a:solidFill>
                  <a:schemeClr val="accent2">
                    <a:lumMod val="75000"/>
                  </a:schemeClr>
                </a:solidFill>
              </a:rPr>
              <a:t>Restriktionsverdau der PCR Produkte</a:t>
            </a:r>
          </a:p>
          <a:p>
            <a:endParaRPr lang="en-US" sz="2400">
              <a:solidFill>
                <a:srgbClr val="953735"/>
              </a:solidFill>
            </a:endParaRPr>
          </a:p>
          <a:p>
            <a:endParaRPr lang="de-DE" b="1"/>
          </a:p>
          <a:p>
            <a:r>
              <a:rPr lang="de-DE"/>
              <a:t>Der Restriktionsverdau kann direkt im PCR-Tube durchgeführt werden. Dazu pipettieren wir Restriktionspuffer, H</a:t>
            </a:r>
            <a:r>
              <a:rPr lang="de-DE" baseline="-25000"/>
              <a:t>2</a:t>
            </a:r>
            <a:r>
              <a:rPr lang="de-DE"/>
              <a:t>0 und das Restriktions-Enzym zum PCR-Produkt:</a:t>
            </a:r>
          </a:p>
          <a:p>
            <a:endParaRPr lang="de-DE"/>
          </a:p>
          <a:p>
            <a:endParaRPr lang="de-DE"/>
          </a:p>
          <a:p>
            <a:endParaRPr lang="de-DE"/>
          </a:p>
          <a:p>
            <a:endParaRPr lang="de-DE"/>
          </a:p>
          <a:p>
            <a:endParaRPr lang="de-DE"/>
          </a:p>
          <a:p>
            <a:endParaRPr lang="de-DE"/>
          </a:p>
          <a:p>
            <a:endParaRPr lang="de-DE"/>
          </a:p>
          <a:p>
            <a:r>
              <a:rPr lang="de-DE"/>
              <a:t>Mischen durch Auf- und </a:t>
            </a:r>
            <a:r>
              <a:rPr lang="de-DE" err="1"/>
              <a:t>Abpipettieren</a:t>
            </a:r>
            <a:endParaRPr lang="de-DE"/>
          </a:p>
          <a:p>
            <a:endParaRPr lang="de-DE"/>
          </a:p>
          <a:p>
            <a:r>
              <a:rPr lang="de-DE"/>
              <a:t>Inkubation im PCR-Gerät bei 37°C für 30 - 40 Minuten (Programm „PM_37_4“)</a:t>
            </a:r>
          </a:p>
          <a:p>
            <a:r>
              <a:rPr lang="de-DE"/>
              <a:t> </a:t>
            </a:r>
            <a:endParaRPr lang="en-US"/>
          </a:p>
        </p:txBody>
      </p:sp>
      <p:sp>
        <p:nvSpPr>
          <p:cNvPr id="8" name="Textfeld 7"/>
          <p:cNvSpPr txBox="1"/>
          <p:nvPr/>
        </p:nvSpPr>
        <p:spPr>
          <a:xfrm>
            <a:off x="779243" y="3253621"/>
            <a:ext cx="6164610" cy="1754327"/>
          </a:xfrm>
          <a:prstGeom prst="rect">
            <a:avLst/>
          </a:prstGeom>
          <a:noFill/>
          <a:ln w="31750">
            <a:solidFill>
              <a:schemeClr val="tx2"/>
            </a:solidFill>
          </a:ln>
        </p:spPr>
        <p:txBody>
          <a:bodyPr wrap="square" rtlCol="0">
            <a:spAutoFit/>
          </a:bodyPr>
          <a:lstStyle/>
          <a:p>
            <a:r>
              <a:rPr lang="de-DE" b="1" i="1" err="1"/>
              <a:t>AflIII</a:t>
            </a:r>
            <a:r>
              <a:rPr lang="de-DE" b="1" i="1"/>
              <a:t> </a:t>
            </a:r>
            <a:r>
              <a:rPr lang="de-DE" b="1"/>
              <a:t>Restriktionsverdau</a:t>
            </a:r>
          </a:p>
          <a:p>
            <a:endParaRPr lang="de-DE"/>
          </a:p>
          <a:p>
            <a:r>
              <a:rPr lang="de-DE"/>
              <a:t>25µl			PCR Produkt</a:t>
            </a:r>
          </a:p>
          <a:p>
            <a:r>
              <a:rPr lang="de-DE"/>
              <a:t>3µl 			</a:t>
            </a:r>
            <a:r>
              <a:rPr lang="de-DE" err="1"/>
              <a:t>Restriktions</a:t>
            </a:r>
            <a:r>
              <a:rPr lang="de-DE"/>
              <a:t> Puffer</a:t>
            </a:r>
          </a:p>
          <a:p>
            <a:r>
              <a:rPr lang="de-DE"/>
              <a:t>1µl 			H</a:t>
            </a:r>
            <a:r>
              <a:rPr lang="de-DE" baseline="-25000"/>
              <a:t>2</a:t>
            </a:r>
            <a:r>
              <a:rPr lang="de-DE"/>
              <a:t>0</a:t>
            </a:r>
          </a:p>
          <a:p>
            <a:r>
              <a:rPr lang="de-DE"/>
              <a:t>1µl 			</a:t>
            </a:r>
            <a:r>
              <a:rPr lang="de-DE" i="1" err="1"/>
              <a:t>AflIII</a:t>
            </a:r>
            <a:r>
              <a:rPr lang="de-DE"/>
              <a:t> Enzym (</a:t>
            </a:r>
            <a:r>
              <a:rPr lang="de-DE" b="1"/>
              <a:t>wird von Kursleitung verteilt</a:t>
            </a:r>
            <a:r>
              <a:rPr lang="de-DE"/>
              <a:t>)</a:t>
            </a:r>
          </a:p>
        </p:txBody>
      </p:sp>
    </p:spTree>
    <p:extLst>
      <p:ext uri="{BB962C8B-B14F-4D97-AF65-F5344CB8AC3E}">
        <p14:creationId xmlns:p14="http://schemas.microsoft.com/office/powerpoint/2010/main" val="31678941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Bildschirmfoto 2014-10-02 um 16.38.58.png"/>
          <p:cNvPicPr>
            <a:picLocks noChangeAspect="1"/>
          </p:cNvPicPr>
          <p:nvPr/>
        </p:nvPicPr>
        <p:blipFill rotWithShape="1">
          <a:blip r:embed="rId3">
            <a:alphaModFix amt="22000"/>
            <a:extLst>
              <a:ext uri="{28A0092B-C50C-407E-A947-70E740481C1C}">
                <a14:useLocalDpi xmlns:a14="http://schemas.microsoft.com/office/drawing/2010/main" val="0"/>
              </a:ext>
            </a:extLst>
          </a:blip>
          <a:srcRect t="3224" b="7309"/>
          <a:stretch/>
        </p:blipFill>
        <p:spPr>
          <a:xfrm>
            <a:off x="106848" y="1285522"/>
            <a:ext cx="8903472" cy="5572478"/>
          </a:xfrm>
          <a:prstGeom prst="rect">
            <a:avLst/>
          </a:prstGeom>
        </p:spPr>
      </p:pic>
      <p:sp>
        <p:nvSpPr>
          <p:cNvPr id="2" name="Textfeld 1"/>
          <p:cNvSpPr txBox="1"/>
          <p:nvPr/>
        </p:nvSpPr>
        <p:spPr>
          <a:xfrm>
            <a:off x="655052" y="2212364"/>
            <a:ext cx="7994315" cy="3539430"/>
          </a:xfrm>
          <a:prstGeom prst="rect">
            <a:avLst/>
          </a:prstGeom>
          <a:noFill/>
        </p:spPr>
        <p:txBody>
          <a:bodyPr wrap="square" rtlCol="0">
            <a:spAutoFit/>
          </a:bodyPr>
          <a:lstStyle/>
          <a:p>
            <a:r>
              <a:rPr lang="de-DE" sz="2400">
                <a:solidFill>
                  <a:srgbClr val="800000"/>
                </a:solidFill>
              </a:rPr>
              <a:t>Vorgehensweise: RFLPs</a:t>
            </a:r>
          </a:p>
          <a:p>
            <a:endParaRPr lang="de-DE" sz="2000" b="1"/>
          </a:p>
          <a:p>
            <a:pPr marL="342900" indent="-342900">
              <a:buFont typeface="Arial"/>
              <a:buChar char="•"/>
            </a:pPr>
            <a:r>
              <a:rPr lang="de-DE" sz="2000"/>
              <a:t>Jede Zweiergruppe erhält 2 DNA Proben zur Analyse</a:t>
            </a:r>
          </a:p>
          <a:p>
            <a:endParaRPr lang="de-DE" sz="2000"/>
          </a:p>
          <a:p>
            <a:pPr marL="342900" indent="-342900">
              <a:buFont typeface="Arial"/>
              <a:buChar char="•"/>
            </a:pPr>
            <a:r>
              <a:rPr lang="de-DE" sz="2000"/>
              <a:t>Mittels PCR amplifizieren wir den Abschnitt des ApoE Gens, in welchem sich die drei ApoE Allele voneinander unterscheiden</a:t>
            </a:r>
          </a:p>
          <a:p>
            <a:endParaRPr lang="de-DE" sz="2000"/>
          </a:p>
          <a:p>
            <a:pPr marL="342900" indent="-342900">
              <a:buFont typeface="Arial"/>
              <a:buChar char="•"/>
            </a:pPr>
            <a:r>
              <a:rPr lang="de-DE" sz="2000"/>
              <a:t>Die PCR Produkte werden </a:t>
            </a:r>
            <a:r>
              <a:rPr lang="de-DE" sz="2000" err="1"/>
              <a:t>anschliessend</a:t>
            </a:r>
            <a:r>
              <a:rPr lang="de-DE" sz="2000"/>
              <a:t> mit dem AlfIII Restriktionsenzym geschnitten</a:t>
            </a:r>
          </a:p>
          <a:p>
            <a:endParaRPr lang="de-DE" sz="2000" b="1"/>
          </a:p>
          <a:p>
            <a:pPr marL="342900" indent="-342900">
              <a:buFont typeface="Arial"/>
              <a:buChar char="•"/>
            </a:pPr>
            <a:r>
              <a:rPr lang="de-DE" sz="2000" b="1"/>
              <a:t>Analyse mittels DNA-Gelelektrophorese</a:t>
            </a:r>
          </a:p>
        </p:txBody>
      </p:sp>
      <p:sp>
        <p:nvSpPr>
          <p:cNvPr id="5" name="Rechteck 4"/>
          <p:cNvSpPr/>
          <p:nvPr/>
        </p:nvSpPr>
        <p:spPr>
          <a:xfrm>
            <a:off x="574836" y="823590"/>
            <a:ext cx="8074531" cy="954107"/>
          </a:xfrm>
          <a:prstGeom prst="rect">
            <a:avLst/>
          </a:prstGeom>
        </p:spPr>
        <p:txBody>
          <a:bodyPr wrap="square">
            <a:spAutoFit/>
          </a:bodyPr>
          <a:lstStyle/>
          <a:p>
            <a:pPr algn="ctr"/>
            <a:r>
              <a:rPr lang="de-DE" sz="2800" b="1">
                <a:solidFill>
                  <a:schemeClr val="accent2">
                    <a:lumMod val="75000"/>
                  </a:schemeClr>
                </a:solidFill>
              </a:rPr>
              <a:t>Untersuchung der DNA von 10 Probanden auf das Vorhandensein des ApoE4 Allels</a:t>
            </a:r>
          </a:p>
        </p:txBody>
      </p:sp>
      <p:grpSp>
        <p:nvGrpSpPr>
          <p:cNvPr id="7" name="Group 27"/>
          <p:cNvGrpSpPr>
            <a:grpSpLocks/>
          </p:cNvGrpSpPr>
          <p:nvPr/>
        </p:nvGrpSpPr>
        <p:grpSpPr bwMode="auto">
          <a:xfrm>
            <a:off x="0" y="0"/>
            <a:ext cx="9144000" cy="765175"/>
            <a:chOff x="0" y="0"/>
            <a:chExt cx="9144000" cy="764704"/>
          </a:xfrm>
        </p:grpSpPr>
        <p:sp>
          <p:nvSpPr>
            <p:cNvPr id="8"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9" name="Picture 30" descr="uzh_eth_logo_d_pos.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7448803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Untitled-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54681"/>
            <a:ext cx="9144000" cy="2473929"/>
          </a:xfrm>
          <a:prstGeom prst="rect">
            <a:avLst/>
          </a:prstGeom>
        </p:spPr>
      </p:pic>
      <p:pic>
        <p:nvPicPr>
          <p:cNvPr id="26" name="Picture 25" descr="Untitled-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54681"/>
            <a:ext cx="9144000" cy="2473929"/>
          </a:xfrm>
          <a:prstGeom prst="rect">
            <a:avLst/>
          </a:prstGeom>
        </p:spPr>
      </p:pic>
      <p:sp>
        <p:nvSpPr>
          <p:cNvPr id="2" name="TextBox 1"/>
          <p:cNvSpPr txBox="1">
            <a:spLocks noChangeArrowheads="1"/>
          </p:cNvSpPr>
          <p:nvPr/>
        </p:nvSpPr>
        <p:spPr bwMode="auto">
          <a:xfrm>
            <a:off x="323528" y="5893863"/>
            <a:ext cx="8208912" cy="3419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4291" tIns="32146" rIns="64291" bIns="32146">
            <a:spAutoFit/>
          </a:bodyPr>
          <a:lstStyle>
            <a:lvl1pPr>
              <a:defRPr sz="1400" b="1">
                <a:solidFill>
                  <a:schemeClr val="tx1"/>
                </a:solidFill>
                <a:latin typeface="Times" charset="0"/>
                <a:ea typeface="ＭＳ Ｐゴシック" charset="0"/>
                <a:cs typeface="ＭＳ Ｐゴシック" charset="0"/>
              </a:defRPr>
            </a:lvl1pPr>
            <a:lvl2pPr marL="742950" indent="-285750">
              <a:defRPr sz="1400" b="1">
                <a:solidFill>
                  <a:schemeClr val="tx1"/>
                </a:solidFill>
                <a:latin typeface="Times" charset="0"/>
                <a:ea typeface="ＭＳ Ｐゴシック" charset="0"/>
              </a:defRPr>
            </a:lvl2pPr>
            <a:lvl3pPr marL="1143000" indent="-228600">
              <a:defRPr sz="1400" b="1">
                <a:solidFill>
                  <a:schemeClr val="tx1"/>
                </a:solidFill>
                <a:latin typeface="Times" charset="0"/>
                <a:ea typeface="ＭＳ Ｐゴシック" charset="0"/>
              </a:defRPr>
            </a:lvl3pPr>
            <a:lvl4pPr marL="1600200" indent="-228600">
              <a:defRPr sz="1400" b="1">
                <a:solidFill>
                  <a:schemeClr val="tx1"/>
                </a:solidFill>
                <a:latin typeface="Times" charset="0"/>
                <a:ea typeface="ＭＳ Ｐゴシック" charset="0"/>
              </a:defRPr>
            </a:lvl4pPr>
            <a:lvl5pPr marL="2057400" indent="-228600">
              <a:defRPr sz="1400" b="1">
                <a:solidFill>
                  <a:schemeClr val="tx1"/>
                </a:solidFill>
                <a:latin typeface="Times" charset="0"/>
                <a:ea typeface="ＭＳ Ｐゴシック" charset="0"/>
              </a:defRPr>
            </a:lvl5pPr>
            <a:lvl6pPr marL="2514600" indent="-228600" algn="ctr" eaLnBrk="0" fontAlgn="base" hangingPunct="0">
              <a:spcBef>
                <a:spcPct val="0"/>
              </a:spcBef>
              <a:spcAft>
                <a:spcPct val="0"/>
              </a:spcAft>
              <a:defRPr sz="1400" b="1">
                <a:solidFill>
                  <a:schemeClr val="tx1"/>
                </a:solidFill>
                <a:latin typeface="Times" charset="0"/>
                <a:ea typeface="ＭＳ Ｐゴシック" charset="0"/>
              </a:defRPr>
            </a:lvl6pPr>
            <a:lvl7pPr marL="2971800" indent="-228600" algn="ctr" eaLnBrk="0" fontAlgn="base" hangingPunct="0">
              <a:spcBef>
                <a:spcPct val="0"/>
              </a:spcBef>
              <a:spcAft>
                <a:spcPct val="0"/>
              </a:spcAft>
              <a:defRPr sz="1400" b="1">
                <a:solidFill>
                  <a:schemeClr val="tx1"/>
                </a:solidFill>
                <a:latin typeface="Times" charset="0"/>
                <a:ea typeface="ＭＳ Ｐゴシック" charset="0"/>
              </a:defRPr>
            </a:lvl7pPr>
            <a:lvl8pPr marL="3429000" indent="-228600" algn="ctr" eaLnBrk="0" fontAlgn="base" hangingPunct="0">
              <a:spcBef>
                <a:spcPct val="0"/>
              </a:spcBef>
              <a:spcAft>
                <a:spcPct val="0"/>
              </a:spcAft>
              <a:defRPr sz="1400" b="1">
                <a:solidFill>
                  <a:schemeClr val="tx1"/>
                </a:solidFill>
                <a:latin typeface="Times" charset="0"/>
                <a:ea typeface="ＭＳ Ｐゴシック" charset="0"/>
              </a:defRPr>
            </a:lvl8pPr>
            <a:lvl9pPr marL="3886200" indent="-228600" algn="ctr" eaLnBrk="0" fontAlgn="base" hangingPunct="0">
              <a:spcBef>
                <a:spcPct val="0"/>
              </a:spcBef>
              <a:spcAft>
                <a:spcPct val="0"/>
              </a:spcAft>
              <a:defRPr sz="1400" b="1">
                <a:solidFill>
                  <a:schemeClr val="tx1"/>
                </a:solidFill>
                <a:latin typeface="Times" charset="0"/>
                <a:ea typeface="ＭＳ Ｐゴシック" charset="0"/>
              </a:defRPr>
            </a:lvl9pPr>
          </a:lstStyle>
          <a:p>
            <a:pPr eaLnBrk="1" hangingPunct="1"/>
            <a:r>
              <a:rPr lang="en-US" sz="1800" dirty="0">
                <a:solidFill>
                  <a:srgbClr val="000000"/>
                </a:solidFill>
                <a:latin typeface="+mj-lt"/>
                <a:cs typeface="Myriad Pro"/>
                <a:sym typeface="Wingdings" charset="0"/>
              </a:rPr>
              <a:t> </a:t>
            </a:r>
            <a:r>
              <a:rPr lang="en-US" sz="1800" dirty="0">
                <a:solidFill>
                  <a:srgbClr val="000000"/>
                </a:solidFill>
                <a:latin typeface="+mj-lt"/>
                <a:cs typeface="Myriad Pro"/>
                <a:sym typeface="Gill Sans" charset="0"/>
              </a:rPr>
              <a:t>Small fragments move faster than larger fragments</a:t>
            </a:r>
          </a:p>
        </p:txBody>
      </p:sp>
      <p:pic>
        <p:nvPicPr>
          <p:cNvPr id="5" name="Picture 4" descr="AgaroseUpClose.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0112" y="3977031"/>
            <a:ext cx="2606603" cy="1700808"/>
          </a:xfrm>
          <a:prstGeom prst="rect">
            <a:avLst/>
          </a:prstGeom>
        </p:spPr>
      </p:pic>
      <p:pic>
        <p:nvPicPr>
          <p:cNvPr id="6" name="Picture 5" descr="Rotalge-201100279500.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520" y="3833015"/>
            <a:ext cx="1861449" cy="1800200"/>
          </a:xfrm>
          <a:prstGeom prst="rect">
            <a:avLst/>
          </a:prstGeom>
        </p:spPr>
      </p:pic>
      <p:pic>
        <p:nvPicPr>
          <p:cNvPr id="7" name="Picture 6" descr="agarose_chain_structure500.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15816" y="4337071"/>
            <a:ext cx="2411760" cy="960861"/>
          </a:xfrm>
          <a:prstGeom prst="rect">
            <a:avLst/>
          </a:prstGeom>
        </p:spPr>
      </p:pic>
      <p:grpSp>
        <p:nvGrpSpPr>
          <p:cNvPr id="27" name="Gruppierung 26"/>
          <p:cNvGrpSpPr/>
          <p:nvPr/>
        </p:nvGrpSpPr>
        <p:grpSpPr>
          <a:xfrm>
            <a:off x="0" y="69301"/>
            <a:ext cx="9184698" cy="693774"/>
            <a:chOff x="0" y="69301"/>
            <a:chExt cx="9184698" cy="693774"/>
          </a:xfrm>
        </p:grpSpPr>
        <p:pic>
          <p:nvPicPr>
            <p:cNvPr id="28" name="Picture 12" descr="uzh_eth_logo_d_pos.eps"/>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9" name="Gruppierung 28"/>
            <p:cNvGrpSpPr/>
            <p:nvPr/>
          </p:nvGrpSpPr>
          <p:grpSpPr>
            <a:xfrm>
              <a:off x="6585684" y="383542"/>
              <a:ext cx="2599014" cy="261610"/>
              <a:chOff x="160468" y="834079"/>
              <a:chExt cx="2599014" cy="261610"/>
            </a:xfrm>
          </p:grpSpPr>
          <p:cxnSp>
            <p:nvCxnSpPr>
              <p:cNvPr id="31" name="Gerade Verbindung 30"/>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32" name="Textfeld 31"/>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30" name="Gerade Verbindung 29"/>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
        <p:nvSpPr>
          <p:cNvPr id="14" name="Rectangle 2"/>
          <p:cNvSpPr>
            <a:spLocks noChangeArrowheads="1"/>
          </p:cNvSpPr>
          <p:nvPr/>
        </p:nvSpPr>
        <p:spPr bwMode="auto">
          <a:xfrm>
            <a:off x="779182" y="514108"/>
            <a:ext cx="6995160" cy="1028700"/>
          </a:xfrm>
          <a:prstGeom prst="rect">
            <a:avLst/>
          </a:prstGeom>
          <a:noFill/>
          <a:ln w="9525">
            <a:noFill/>
            <a:miter lim="800000"/>
            <a:headEnd/>
            <a:tailEnd/>
          </a:ln>
          <a:effectLst/>
        </p:spPr>
        <p:txBody>
          <a:bodyPr anchor="ctr"/>
          <a:lstStyle/>
          <a:p>
            <a:pPr algn="ctr" eaLnBrk="1" hangingPunct="1">
              <a:defRPr/>
            </a:pPr>
            <a:br>
              <a:rPr lang="en-US" sz="2400" b="1" dirty="0">
                <a:solidFill>
                  <a:schemeClr val="accent2">
                    <a:lumMod val="75000"/>
                  </a:schemeClr>
                </a:solidFill>
                <a:effectLst>
                  <a:outerShdw blurRad="38100" dist="38100" dir="2700000" algn="tl">
                    <a:srgbClr val="DDDDDD"/>
                  </a:outerShdw>
                </a:effectLst>
              </a:rPr>
            </a:br>
            <a:r>
              <a:rPr lang="en-US" sz="2400" b="1" dirty="0" err="1">
                <a:solidFill>
                  <a:schemeClr val="accent2">
                    <a:lumMod val="75000"/>
                  </a:schemeClr>
                </a:solidFill>
                <a:effectLst>
                  <a:outerShdw blurRad="38100" dist="38100" dir="2700000" algn="tl">
                    <a:srgbClr val="DDDDDD"/>
                  </a:outerShdw>
                </a:effectLst>
              </a:rPr>
              <a:t>Gelelectrophoresis</a:t>
            </a:r>
            <a:endParaRPr lang="en-US" sz="2400" dirty="0">
              <a:solidFill>
                <a:schemeClr val="accent2">
                  <a:lumMod val="75000"/>
                </a:schemeClr>
              </a:solidFill>
            </a:endParaRPr>
          </a:p>
        </p:txBody>
      </p:sp>
    </p:spTree>
    <p:extLst>
      <p:ext uri="{BB962C8B-B14F-4D97-AF65-F5344CB8AC3E}">
        <p14:creationId xmlns:p14="http://schemas.microsoft.com/office/powerpoint/2010/main" val="311398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026"/>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a:defRPr/>
            </a:pPr>
            <a:br>
              <a:rPr lang="en-US" sz="3200" b="1">
                <a:solidFill>
                  <a:schemeClr val="accent2">
                    <a:lumMod val="75000"/>
                  </a:schemeClr>
                </a:solidFill>
                <a:effectLst>
                  <a:outerShdw blurRad="38100" dist="38100" dir="2700000" algn="tl">
                    <a:srgbClr val="DDDDDD"/>
                  </a:outerShdw>
                </a:effectLst>
              </a:rPr>
            </a:br>
            <a:r>
              <a:rPr lang="en-US" sz="3200" b="1" err="1">
                <a:solidFill>
                  <a:schemeClr val="accent2">
                    <a:lumMod val="75000"/>
                  </a:schemeClr>
                </a:solidFill>
                <a:effectLst>
                  <a:outerShdw blurRad="38100" dist="38100" dir="2700000" algn="tl">
                    <a:srgbClr val="DDDDDD"/>
                  </a:outerShdw>
                </a:effectLst>
              </a:rPr>
              <a:t>Experimentalteil</a:t>
            </a:r>
            <a:r>
              <a:rPr lang="en-US" sz="3200" b="1">
                <a:solidFill>
                  <a:schemeClr val="accent2">
                    <a:lumMod val="75000"/>
                  </a:schemeClr>
                </a:solidFill>
                <a:effectLst>
                  <a:outerShdw blurRad="38100" dist="38100" dir="2700000" algn="tl">
                    <a:srgbClr val="DDDDDD"/>
                  </a:outerShdw>
                </a:effectLst>
              </a:rPr>
              <a:t> 3 </a:t>
            </a:r>
            <a:br>
              <a:rPr lang="en-US" sz="3200" b="1">
                <a:solidFill>
                  <a:schemeClr val="accent2">
                    <a:lumMod val="75000"/>
                  </a:schemeClr>
                </a:solidFill>
                <a:effectLst>
                  <a:outerShdw blurRad="38100" dist="38100" dir="2700000" algn="tl">
                    <a:srgbClr val="DDDDDD"/>
                  </a:outerShdw>
                </a:effectLst>
              </a:rPr>
            </a:br>
            <a:r>
              <a:rPr lang="en-US" sz="2000" b="1" err="1">
                <a:solidFill>
                  <a:srgbClr val="953735"/>
                </a:solidFill>
                <a:effectLst>
                  <a:outerShdw blurRad="38100" dist="38100" dir="2700000" algn="tl">
                    <a:srgbClr val="DDDDDD"/>
                  </a:outerShdw>
                </a:effectLst>
              </a:rPr>
              <a:t>Durchführen</a:t>
            </a:r>
            <a:r>
              <a:rPr lang="en-US" sz="2000" b="1">
                <a:solidFill>
                  <a:srgbClr val="953735"/>
                </a:solidFill>
                <a:effectLst>
                  <a:outerShdw blurRad="38100" dist="38100" dir="2700000" algn="tl">
                    <a:srgbClr val="DDDDDD"/>
                  </a:outerShdw>
                </a:effectLst>
              </a:rPr>
              <a:t> </a:t>
            </a:r>
            <a:r>
              <a:rPr lang="en-US" sz="2000" b="1" err="1">
                <a:solidFill>
                  <a:srgbClr val="953735"/>
                </a:solidFill>
                <a:effectLst>
                  <a:outerShdw blurRad="38100" dist="38100" dir="2700000" algn="tl">
                    <a:srgbClr val="DDDDDD"/>
                  </a:outerShdw>
                </a:effectLst>
              </a:rPr>
              <a:t>einer</a:t>
            </a:r>
            <a:r>
              <a:rPr lang="en-US" sz="2000" b="1">
                <a:solidFill>
                  <a:srgbClr val="953735"/>
                </a:solidFill>
                <a:effectLst>
                  <a:outerShdw blurRad="38100" dist="38100" dir="2700000" algn="tl">
                    <a:srgbClr val="DDDDDD"/>
                  </a:outerShdw>
                </a:effectLst>
              </a:rPr>
              <a:t> DNA </a:t>
            </a:r>
            <a:r>
              <a:rPr lang="en-US" sz="2000" b="1" err="1">
                <a:solidFill>
                  <a:srgbClr val="953735"/>
                </a:solidFill>
                <a:effectLst>
                  <a:outerShdw blurRad="38100" dist="38100" dir="2700000" algn="tl">
                    <a:srgbClr val="DDDDDD"/>
                  </a:outerShdw>
                </a:effectLst>
              </a:rPr>
              <a:t>Gelektrophorese</a:t>
            </a:r>
            <a:endParaRPr lang="en-US" sz="3200">
              <a:solidFill>
                <a:srgbClr val="953735"/>
              </a:solidFill>
            </a:endParaRPr>
          </a:p>
        </p:txBody>
      </p:sp>
      <p:sp>
        <p:nvSpPr>
          <p:cNvPr id="2" name="Rectangle 1032"/>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grpSp>
        <p:nvGrpSpPr>
          <p:cNvPr id="122884" name="Group 9"/>
          <p:cNvGrpSpPr>
            <a:grpSpLocks/>
          </p:cNvGrpSpPr>
          <p:nvPr/>
        </p:nvGrpSpPr>
        <p:grpSpPr bwMode="auto">
          <a:xfrm>
            <a:off x="0" y="0"/>
            <a:ext cx="9144000" cy="765175"/>
            <a:chOff x="0" y="0"/>
            <a:chExt cx="9144000" cy="764704"/>
          </a:xfrm>
        </p:grpSpPr>
        <p:sp>
          <p:nvSpPr>
            <p:cNvPr id="122885"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122887" name="Picture 12"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Textfeld 2"/>
          <p:cNvSpPr txBox="1"/>
          <p:nvPr/>
        </p:nvSpPr>
        <p:spPr>
          <a:xfrm>
            <a:off x="533400" y="2667000"/>
            <a:ext cx="8305800" cy="2031325"/>
          </a:xfrm>
          <a:prstGeom prst="rect">
            <a:avLst/>
          </a:prstGeom>
          <a:noFill/>
        </p:spPr>
        <p:txBody>
          <a:bodyPr wrap="square" rtlCol="0">
            <a:spAutoFit/>
          </a:bodyPr>
          <a:lstStyle/>
          <a:p>
            <a:pPr marL="285750" indent="-285750">
              <a:buFont typeface="Arial"/>
              <a:buChar char="•"/>
            </a:pPr>
            <a:r>
              <a:rPr lang="de-DE" dirty="0"/>
              <a:t>Nach Ablauf der Inkubationszeit nimmt jede(</a:t>
            </a:r>
            <a:r>
              <a:rPr lang="de-DE" dirty="0" err="1"/>
              <a:t>r</a:t>
            </a:r>
            <a:r>
              <a:rPr lang="de-DE" dirty="0"/>
              <a:t>) seine Probe aus dem Gerät</a:t>
            </a:r>
          </a:p>
          <a:p>
            <a:endParaRPr lang="de-DE" dirty="0"/>
          </a:p>
          <a:p>
            <a:pPr marL="285750" indent="-285750">
              <a:buFont typeface="Arial"/>
              <a:buChar char="•"/>
            </a:pPr>
            <a:r>
              <a:rPr lang="de-DE" dirty="0"/>
              <a:t>Zu jeder Probe 4µl des farbigen Ladepuffers (LD 6x) hinzufügen – gut mischen durch mehrmaliges Auf-und-Ab-Pipettieren</a:t>
            </a:r>
          </a:p>
          <a:p>
            <a:endParaRPr lang="de-DE" dirty="0"/>
          </a:p>
          <a:p>
            <a:pPr marL="285750" indent="-285750">
              <a:buFont typeface="Arial"/>
              <a:buChar char="•"/>
            </a:pPr>
            <a:r>
              <a:rPr lang="de-DE" dirty="0"/>
              <a:t>20µl der Probe mit Ladepuffer auf das Gel laden</a:t>
            </a:r>
          </a:p>
          <a:p>
            <a:endParaRPr lang="de-DE" dirty="0"/>
          </a:p>
        </p:txBody>
      </p:sp>
    </p:spTree>
    <p:extLst>
      <p:ext uri="{BB962C8B-B14F-4D97-AF65-F5344CB8AC3E}">
        <p14:creationId xmlns:p14="http://schemas.microsoft.com/office/powerpoint/2010/main" val="1354325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pic>
        <p:nvPicPr>
          <p:cNvPr id="126979" name="Picture 10"/>
          <p:cNvPicPr>
            <a:picLocks noChangeAspect="1" noChangeArrowheads="1"/>
          </p:cNvPicPr>
          <p:nvPr/>
        </p:nvPicPr>
        <p:blipFill rotWithShape="1">
          <a:blip r:embed="rId3">
            <a:extLst>
              <a:ext uri="{28A0092B-C50C-407E-A947-70E740481C1C}">
                <a14:useLocalDpi xmlns:a14="http://schemas.microsoft.com/office/drawing/2010/main" val="0"/>
              </a:ext>
            </a:extLst>
          </a:blip>
          <a:srcRect l="2344" t="51167" r="-2344" b="-146"/>
          <a:stretch/>
        </p:blipFill>
        <p:spPr bwMode="auto">
          <a:xfrm>
            <a:off x="279400" y="3733800"/>
            <a:ext cx="8128000"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26981" name="Group 10"/>
          <p:cNvGrpSpPr>
            <a:grpSpLocks/>
          </p:cNvGrpSpPr>
          <p:nvPr/>
        </p:nvGrpSpPr>
        <p:grpSpPr bwMode="auto">
          <a:xfrm>
            <a:off x="0" y="0"/>
            <a:ext cx="9144000" cy="765175"/>
            <a:chOff x="0" y="0"/>
            <a:chExt cx="9144000" cy="764704"/>
          </a:xfrm>
        </p:grpSpPr>
        <p:sp>
          <p:nvSpPr>
            <p:cNvPr id="126982" name="Rectangle 11"/>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126984" name="Picture 13" descr="uzh_eth_logo_d_pos.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Textfeld 2"/>
          <p:cNvSpPr txBox="1"/>
          <p:nvPr/>
        </p:nvSpPr>
        <p:spPr>
          <a:xfrm>
            <a:off x="685800" y="2451100"/>
            <a:ext cx="7772400" cy="923330"/>
          </a:xfrm>
          <a:prstGeom prst="rect">
            <a:avLst/>
          </a:prstGeom>
          <a:noFill/>
        </p:spPr>
        <p:txBody>
          <a:bodyPr wrap="square" rtlCol="0">
            <a:spAutoFit/>
          </a:bodyPr>
          <a:lstStyle/>
          <a:p>
            <a:pPr algn="just"/>
            <a:r>
              <a:rPr lang="de-DE" dirty="0"/>
              <a:t>Nachdem die Proben geladen sind, werden die </a:t>
            </a:r>
            <a:r>
              <a:rPr lang="de-DE" dirty="0" err="1"/>
              <a:t>Elektrophoresekammern</a:t>
            </a:r>
            <a:r>
              <a:rPr lang="de-DE" dirty="0"/>
              <a:t> geschlossen und die PCR Produkte werden für 30 - 40 Minuten bei ca. 120 Volt elektrophoretisch aufgetrennt.</a:t>
            </a:r>
          </a:p>
        </p:txBody>
      </p:sp>
      <p:sp>
        <p:nvSpPr>
          <p:cNvPr id="11" name="Rectangle 1026"/>
          <p:cNvSpPr>
            <a:spLocks noChangeArrowheads="1"/>
          </p:cNvSpPr>
          <p:nvPr/>
        </p:nvSpPr>
        <p:spPr bwMode="auto">
          <a:xfrm>
            <a:off x="685800" y="762000"/>
            <a:ext cx="7772400" cy="1143000"/>
          </a:xfrm>
          <a:prstGeom prst="rect">
            <a:avLst/>
          </a:prstGeom>
          <a:noFill/>
          <a:ln w="9525">
            <a:noFill/>
            <a:miter lim="800000"/>
            <a:headEnd/>
            <a:tailEnd/>
          </a:ln>
          <a:effectLst/>
        </p:spPr>
        <p:txBody>
          <a:bodyPr anchor="ctr"/>
          <a:lstStyle/>
          <a:p>
            <a:pPr algn="ctr">
              <a:defRPr/>
            </a:pPr>
            <a:br>
              <a:rPr lang="en-US" sz="3200" b="1">
                <a:solidFill>
                  <a:schemeClr val="accent2">
                    <a:lumMod val="75000"/>
                  </a:schemeClr>
                </a:solidFill>
                <a:effectLst>
                  <a:outerShdw blurRad="38100" dist="38100" dir="2700000" algn="tl">
                    <a:srgbClr val="DDDDDD"/>
                  </a:outerShdw>
                </a:effectLst>
              </a:rPr>
            </a:br>
            <a:r>
              <a:rPr lang="en-US" sz="3200" b="1" err="1">
                <a:solidFill>
                  <a:schemeClr val="accent2">
                    <a:lumMod val="75000"/>
                  </a:schemeClr>
                </a:solidFill>
                <a:effectLst>
                  <a:outerShdw blurRad="38100" dist="38100" dir="2700000" algn="tl">
                    <a:srgbClr val="DDDDDD"/>
                  </a:outerShdw>
                </a:effectLst>
              </a:rPr>
              <a:t>Experimentalteil</a:t>
            </a:r>
            <a:r>
              <a:rPr lang="en-US" sz="3200" b="1">
                <a:solidFill>
                  <a:schemeClr val="accent2">
                    <a:lumMod val="75000"/>
                  </a:schemeClr>
                </a:solidFill>
                <a:effectLst>
                  <a:outerShdw blurRad="38100" dist="38100" dir="2700000" algn="tl">
                    <a:srgbClr val="DDDDDD"/>
                  </a:outerShdw>
                </a:effectLst>
              </a:rPr>
              <a:t> 3 </a:t>
            </a:r>
            <a:br>
              <a:rPr lang="en-US" sz="3200" b="1">
                <a:solidFill>
                  <a:schemeClr val="accent2">
                    <a:lumMod val="75000"/>
                  </a:schemeClr>
                </a:solidFill>
                <a:effectLst>
                  <a:outerShdw blurRad="38100" dist="38100" dir="2700000" algn="tl">
                    <a:srgbClr val="DDDDDD"/>
                  </a:outerShdw>
                </a:effectLst>
              </a:rPr>
            </a:br>
            <a:r>
              <a:rPr lang="en-US" sz="2000" b="1" err="1">
                <a:solidFill>
                  <a:srgbClr val="953735"/>
                </a:solidFill>
                <a:effectLst>
                  <a:outerShdw blurRad="38100" dist="38100" dir="2700000" algn="tl">
                    <a:srgbClr val="DDDDDD"/>
                  </a:outerShdw>
                </a:effectLst>
              </a:rPr>
              <a:t>Durführen</a:t>
            </a:r>
            <a:r>
              <a:rPr lang="en-US" sz="2000" b="1">
                <a:solidFill>
                  <a:srgbClr val="953735"/>
                </a:solidFill>
                <a:effectLst>
                  <a:outerShdw blurRad="38100" dist="38100" dir="2700000" algn="tl">
                    <a:srgbClr val="DDDDDD"/>
                  </a:outerShdw>
                </a:effectLst>
              </a:rPr>
              <a:t> </a:t>
            </a:r>
            <a:r>
              <a:rPr lang="en-US" sz="2000" b="1" err="1">
                <a:solidFill>
                  <a:srgbClr val="953735"/>
                </a:solidFill>
                <a:effectLst>
                  <a:outerShdw blurRad="38100" dist="38100" dir="2700000" algn="tl">
                    <a:srgbClr val="DDDDDD"/>
                  </a:outerShdw>
                </a:effectLst>
              </a:rPr>
              <a:t>einer</a:t>
            </a:r>
            <a:r>
              <a:rPr lang="en-US" sz="2000" b="1">
                <a:solidFill>
                  <a:srgbClr val="953735"/>
                </a:solidFill>
                <a:effectLst>
                  <a:outerShdw blurRad="38100" dist="38100" dir="2700000" algn="tl">
                    <a:srgbClr val="DDDDDD"/>
                  </a:outerShdw>
                </a:effectLst>
              </a:rPr>
              <a:t> DNA </a:t>
            </a:r>
            <a:r>
              <a:rPr lang="en-US" sz="2000" b="1" err="1">
                <a:solidFill>
                  <a:srgbClr val="953735"/>
                </a:solidFill>
                <a:effectLst>
                  <a:outerShdw blurRad="38100" dist="38100" dir="2700000" algn="tl">
                    <a:srgbClr val="DDDDDD"/>
                  </a:outerShdw>
                </a:effectLst>
              </a:rPr>
              <a:t>Gelektrophorese</a:t>
            </a:r>
            <a:endParaRPr lang="en-US" sz="3200">
              <a:solidFill>
                <a:srgbClr val="953735"/>
              </a:solidFill>
            </a:endParaRPr>
          </a:p>
        </p:txBody>
      </p:sp>
    </p:spTree>
    <p:extLst>
      <p:ext uri="{BB962C8B-B14F-4D97-AF65-F5344CB8AC3E}">
        <p14:creationId xmlns:p14="http://schemas.microsoft.com/office/powerpoint/2010/main" val="2614988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87287"/>
            <a:ext cx="8229600" cy="1143000"/>
          </a:xfrm>
        </p:spPr>
        <p:txBody>
          <a:bodyPr>
            <a:normAutofit/>
          </a:bodyPr>
          <a:lstStyle/>
          <a:p>
            <a:r>
              <a:rPr lang="de-DE" sz="2800" b="1" dirty="0">
                <a:solidFill>
                  <a:schemeClr val="accent2">
                    <a:lumMod val="75000"/>
                  </a:schemeClr>
                </a:solidFill>
              </a:rPr>
              <a:t>Was ist Krebs ?</a:t>
            </a:r>
          </a:p>
        </p:txBody>
      </p:sp>
      <p:sp>
        <p:nvSpPr>
          <p:cNvPr id="6" name="Textfeld 5"/>
          <p:cNvSpPr txBox="1"/>
          <p:nvPr/>
        </p:nvSpPr>
        <p:spPr>
          <a:xfrm>
            <a:off x="1128368" y="1420703"/>
            <a:ext cx="7356857" cy="400110"/>
          </a:xfrm>
          <a:prstGeom prst="rect">
            <a:avLst/>
          </a:prstGeom>
          <a:noFill/>
        </p:spPr>
        <p:txBody>
          <a:bodyPr wrap="square" rtlCol="0">
            <a:spAutoFit/>
          </a:bodyPr>
          <a:lstStyle/>
          <a:p>
            <a:pPr algn="just"/>
            <a:r>
              <a:rPr lang="de-DE" sz="2000" dirty="0">
                <a:solidFill>
                  <a:srgbClr val="953735"/>
                </a:solidFill>
              </a:rPr>
              <a:t>Gleiche Symptome, gleiche Diagnose, aber verschiedene Ursachen</a:t>
            </a:r>
          </a:p>
        </p:txBody>
      </p:sp>
      <p:grpSp>
        <p:nvGrpSpPr>
          <p:cNvPr id="27" name="Gruppierung 26"/>
          <p:cNvGrpSpPr/>
          <p:nvPr/>
        </p:nvGrpSpPr>
        <p:grpSpPr>
          <a:xfrm>
            <a:off x="0" y="69301"/>
            <a:ext cx="9184698" cy="693774"/>
            <a:chOff x="0" y="69301"/>
            <a:chExt cx="9184698" cy="693774"/>
          </a:xfrm>
        </p:grpSpPr>
        <p:pic>
          <p:nvPicPr>
            <p:cNvPr id="28"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9" name="Gruppierung 28"/>
            <p:cNvGrpSpPr/>
            <p:nvPr/>
          </p:nvGrpSpPr>
          <p:grpSpPr>
            <a:xfrm>
              <a:off x="6585684" y="383542"/>
              <a:ext cx="2599014" cy="261610"/>
              <a:chOff x="160468" y="834079"/>
              <a:chExt cx="2599014" cy="261610"/>
            </a:xfrm>
          </p:grpSpPr>
          <p:cxnSp>
            <p:nvCxnSpPr>
              <p:cNvPr id="31" name="Gerade Verbindung 30"/>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32" name="Textfeld 31"/>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30" name="Gerade Verbindung 29"/>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
        <p:nvSpPr>
          <p:cNvPr id="34" name="Rectangle 33"/>
          <p:cNvSpPr/>
          <p:nvPr/>
        </p:nvSpPr>
        <p:spPr>
          <a:xfrm>
            <a:off x="3587506" y="1909873"/>
            <a:ext cx="2170485" cy="578115"/>
          </a:xfrm>
          <a:prstGeom prst="rect">
            <a:avLst/>
          </a:prstGeom>
          <a:no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rgbClr val="000000"/>
                </a:solidFill>
              </a:rPr>
              <a:t>DNA Mutation</a:t>
            </a:r>
          </a:p>
        </p:txBody>
      </p:sp>
      <p:sp>
        <p:nvSpPr>
          <p:cNvPr id="35" name="Rectangle 34"/>
          <p:cNvSpPr/>
          <p:nvPr/>
        </p:nvSpPr>
        <p:spPr>
          <a:xfrm>
            <a:off x="3041468" y="3022487"/>
            <a:ext cx="3364131" cy="871909"/>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Genetische</a:t>
            </a:r>
            <a:r>
              <a:rPr lang="en-US" sz="1400" dirty="0">
                <a:solidFill>
                  <a:srgbClr val="000000"/>
                </a:solidFill>
              </a:rPr>
              <a:t> </a:t>
            </a:r>
            <a:r>
              <a:rPr lang="en-US" sz="1400" dirty="0" err="1">
                <a:solidFill>
                  <a:srgbClr val="000000"/>
                </a:solidFill>
              </a:rPr>
              <a:t>Instabilität</a:t>
            </a:r>
            <a:endParaRPr lang="en-US" sz="1400" dirty="0">
              <a:solidFill>
                <a:srgbClr val="000000"/>
              </a:solidFill>
            </a:endParaRPr>
          </a:p>
          <a:p>
            <a:pPr algn="ctr"/>
            <a:r>
              <a:rPr lang="en-US" sz="1400" dirty="0">
                <a:solidFill>
                  <a:srgbClr val="000000"/>
                </a:solidFill>
              </a:rPr>
              <a:t>(i.e. epigenetic change)</a:t>
            </a:r>
          </a:p>
        </p:txBody>
      </p:sp>
      <p:sp>
        <p:nvSpPr>
          <p:cNvPr id="37" name="Rectangle 36"/>
          <p:cNvSpPr/>
          <p:nvPr/>
        </p:nvSpPr>
        <p:spPr>
          <a:xfrm>
            <a:off x="315084" y="4027779"/>
            <a:ext cx="2458254"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Aufrechterhaltung</a:t>
            </a:r>
            <a:r>
              <a:rPr lang="en-US" sz="1400" dirty="0">
                <a:solidFill>
                  <a:srgbClr val="000000"/>
                </a:solidFill>
              </a:rPr>
              <a:t> proliferative </a:t>
            </a:r>
            <a:r>
              <a:rPr lang="en-US" sz="1400" dirty="0" err="1">
                <a:solidFill>
                  <a:srgbClr val="000000"/>
                </a:solidFill>
              </a:rPr>
              <a:t>Wirksamer</a:t>
            </a:r>
            <a:r>
              <a:rPr lang="en-US" sz="1400" dirty="0">
                <a:solidFill>
                  <a:srgbClr val="000000"/>
                </a:solidFill>
              </a:rPr>
              <a:t> </a:t>
            </a:r>
            <a:r>
              <a:rPr lang="en-US" sz="1400" dirty="0" err="1">
                <a:solidFill>
                  <a:srgbClr val="000000"/>
                </a:solidFill>
              </a:rPr>
              <a:t>Signale</a:t>
            </a:r>
            <a:endParaRPr lang="en-US" sz="1400" dirty="0">
              <a:solidFill>
                <a:srgbClr val="000000"/>
              </a:solidFill>
            </a:endParaRPr>
          </a:p>
        </p:txBody>
      </p:sp>
      <p:sp>
        <p:nvSpPr>
          <p:cNvPr id="38" name="Rectangle 37"/>
          <p:cNvSpPr/>
          <p:nvPr/>
        </p:nvSpPr>
        <p:spPr>
          <a:xfrm>
            <a:off x="1440872" y="5826080"/>
            <a:ext cx="3231876"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rgbClr val="000000"/>
                </a:solidFill>
              </a:rPr>
              <a:t>Evasion </a:t>
            </a:r>
            <a:r>
              <a:rPr lang="en-US" sz="1400" dirty="0" err="1">
                <a:solidFill>
                  <a:srgbClr val="000000"/>
                </a:solidFill>
              </a:rPr>
              <a:t>Wachstumshemmender</a:t>
            </a:r>
            <a:r>
              <a:rPr lang="en-US" sz="1400" dirty="0">
                <a:solidFill>
                  <a:srgbClr val="000000"/>
                </a:solidFill>
              </a:rPr>
              <a:t> </a:t>
            </a:r>
            <a:r>
              <a:rPr lang="en-US" sz="1400" dirty="0" err="1">
                <a:solidFill>
                  <a:srgbClr val="000000"/>
                </a:solidFill>
              </a:rPr>
              <a:t>Faktoren</a:t>
            </a:r>
            <a:endParaRPr lang="en-US" sz="1400" dirty="0">
              <a:solidFill>
                <a:srgbClr val="000000"/>
              </a:solidFill>
            </a:endParaRPr>
          </a:p>
        </p:txBody>
      </p:sp>
      <p:sp>
        <p:nvSpPr>
          <p:cNvPr id="39" name="Rectangle 38"/>
          <p:cNvSpPr/>
          <p:nvPr/>
        </p:nvSpPr>
        <p:spPr>
          <a:xfrm>
            <a:off x="221574" y="4793450"/>
            <a:ext cx="2724058" cy="79059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Resistenz</a:t>
            </a:r>
            <a:r>
              <a:rPr lang="en-US" sz="1400" dirty="0">
                <a:solidFill>
                  <a:srgbClr val="000000"/>
                </a:solidFill>
              </a:rPr>
              <a:t> </a:t>
            </a:r>
            <a:r>
              <a:rPr lang="en-US" sz="1400" dirty="0" err="1">
                <a:solidFill>
                  <a:srgbClr val="000000"/>
                </a:solidFill>
              </a:rPr>
              <a:t>gegen</a:t>
            </a:r>
            <a:r>
              <a:rPr lang="en-US" sz="1400" dirty="0">
                <a:solidFill>
                  <a:srgbClr val="000000"/>
                </a:solidFill>
              </a:rPr>
              <a:t> </a:t>
            </a:r>
            <a:r>
              <a:rPr lang="en-US" sz="1400" dirty="0" err="1">
                <a:solidFill>
                  <a:srgbClr val="000000"/>
                </a:solidFill>
              </a:rPr>
              <a:t>Apoptose</a:t>
            </a:r>
            <a:r>
              <a:rPr lang="en-US" sz="1400" dirty="0">
                <a:solidFill>
                  <a:srgbClr val="000000"/>
                </a:solidFill>
              </a:rPr>
              <a:t> (</a:t>
            </a:r>
            <a:r>
              <a:rPr lang="en-US" sz="1400" dirty="0" err="1">
                <a:solidFill>
                  <a:srgbClr val="000000"/>
                </a:solidFill>
              </a:rPr>
              <a:t>programmierter</a:t>
            </a:r>
            <a:r>
              <a:rPr lang="en-US" sz="1400" dirty="0">
                <a:solidFill>
                  <a:srgbClr val="000000"/>
                </a:solidFill>
              </a:rPr>
              <a:t> </a:t>
            </a:r>
            <a:r>
              <a:rPr lang="en-US" sz="1400" dirty="0" err="1">
                <a:solidFill>
                  <a:srgbClr val="000000"/>
                </a:solidFill>
              </a:rPr>
              <a:t>Zelltod</a:t>
            </a:r>
            <a:r>
              <a:rPr lang="en-US" sz="1400" dirty="0">
                <a:solidFill>
                  <a:srgbClr val="000000"/>
                </a:solidFill>
              </a:rPr>
              <a:t>)</a:t>
            </a:r>
          </a:p>
        </p:txBody>
      </p:sp>
      <p:sp>
        <p:nvSpPr>
          <p:cNvPr id="40" name="Rectangle 39"/>
          <p:cNvSpPr/>
          <p:nvPr/>
        </p:nvSpPr>
        <p:spPr>
          <a:xfrm>
            <a:off x="4795659" y="5923920"/>
            <a:ext cx="2616523"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Unbegrenzte</a:t>
            </a:r>
            <a:r>
              <a:rPr lang="en-US" sz="1400" dirty="0">
                <a:solidFill>
                  <a:srgbClr val="000000"/>
                </a:solidFill>
              </a:rPr>
              <a:t> </a:t>
            </a:r>
            <a:r>
              <a:rPr lang="en-US" sz="1400" dirty="0" err="1">
                <a:solidFill>
                  <a:srgbClr val="000000"/>
                </a:solidFill>
              </a:rPr>
              <a:t>Replikation</a:t>
            </a:r>
            <a:r>
              <a:rPr lang="en-US" sz="1400" dirty="0">
                <a:solidFill>
                  <a:srgbClr val="000000"/>
                </a:solidFill>
              </a:rPr>
              <a:t> (“</a:t>
            </a:r>
            <a:r>
              <a:rPr lang="en-US" sz="1400" dirty="0" err="1">
                <a:solidFill>
                  <a:srgbClr val="000000"/>
                </a:solidFill>
              </a:rPr>
              <a:t>Unsterblichkeit</a:t>
            </a:r>
            <a:r>
              <a:rPr lang="en-US" sz="1400" dirty="0">
                <a:solidFill>
                  <a:srgbClr val="000000"/>
                </a:solidFill>
              </a:rPr>
              <a:t>”)</a:t>
            </a:r>
          </a:p>
        </p:txBody>
      </p:sp>
      <p:sp>
        <p:nvSpPr>
          <p:cNvPr id="41" name="Rectangle 40"/>
          <p:cNvSpPr/>
          <p:nvPr/>
        </p:nvSpPr>
        <p:spPr>
          <a:xfrm>
            <a:off x="6658432" y="3738721"/>
            <a:ext cx="2170485"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Umgehen</a:t>
            </a:r>
            <a:r>
              <a:rPr lang="en-US" sz="1400" dirty="0">
                <a:solidFill>
                  <a:srgbClr val="000000"/>
                </a:solidFill>
              </a:rPr>
              <a:t> der </a:t>
            </a:r>
            <a:r>
              <a:rPr lang="en-US" sz="1400" dirty="0" err="1">
                <a:solidFill>
                  <a:srgbClr val="000000"/>
                </a:solidFill>
              </a:rPr>
              <a:t>Immunantwort</a:t>
            </a:r>
            <a:endParaRPr lang="en-US" sz="1400" dirty="0">
              <a:solidFill>
                <a:srgbClr val="000000"/>
              </a:solidFill>
            </a:endParaRPr>
          </a:p>
        </p:txBody>
      </p:sp>
      <p:sp>
        <p:nvSpPr>
          <p:cNvPr id="42" name="Rectangle 41"/>
          <p:cNvSpPr/>
          <p:nvPr/>
        </p:nvSpPr>
        <p:spPr>
          <a:xfrm>
            <a:off x="6674964" y="4408881"/>
            <a:ext cx="2170485" cy="76887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Bildung</a:t>
            </a:r>
            <a:r>
              <a:rPr lang="en-US" sz="1400" dirty="0">
                <a:solidFill>
                  <a:srgbClr val="000000"/>
                </a:solidFill>
              </a:rPr>
              <a:t> </a:t>
            </a:r>
            <a:r>
              <a:rPr lang="en-US" sz="1400" dirty="0" err="1">
                <a:solidFill>
                  <a:srgbClr val="000000"/>
                </a:solidFill>
              </a:rPr>
              <a:t>eigener</a:t>
            </a:r>
            <a:r>
              <a:rPr lang="en-US" sz="1400" dirty="0">
                <a:solidFill>
                  <a:srgbClr val="000000"/>
                </a:solidFill>
              </a:rPr>
              <a:t> </a:t>
            </a:r>
            <a:r>
              <a:rPr lang="en-US" sz="1400" dirty="0" err="1">
                <a:solidFill>
                  <a:srgbClr val="000000"/>
                </a:solidFill>
              </a:rPr>
              <a:t>Blutgefässe</a:t>
            </a:r>
            <a:r>
              <a:rPr lang="en-US" sz="1400" dirty="0">
                <a:solidFill>
                  <a:srgbClr val="000000"/>
                </a:solidFill>
              </a:rPr>
              <a:t> (</a:t>
            </a:r>
            <a:r>
              <a:rPr lang="en-US" sz="1400" i="1" dirty="0">
                <a:solidFill>
                  <a:srgbClr val="000000"/>
                </a:solidFill>
              </a:rPr>
              <a:t>angiogenesis</a:t>
            </a:r>
            <a:r>
              <a:rPr lang="en-US" sz="1400" dirty="0">
                <a:solidFill>
                  <a:srgbClr val="000000"/>
                </a:solidFill>
              </a:rPr>
              <a:t>)</a:t>
            </a:r>
          </a:p>
        </p:txBody>
      </p:sp>
      <p:sp>
        <p:nvSpPr>
          <p:cNvPr id="43" name="Rectangle 42"/>
          <p:cNvSpPr/>
          <p:nvPr/>
        </p:nvSpPr>
        <p:spPr>
          <a:xfrm>
            <a:off x="6131744" y="5283996"/>
            <a:ext cx="2170485" cy="57811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rgbClr val="000000"/>
                </a:solidFill>
              </a:rPr>
              <a:t>Invasives</a:t>
            </a:r>
            <a:r>
              <a:rPr lang="en-US" sz="1400" dirty="0">
                <a:solidFill>
                  <a:srgbClr val="000000"/>
                </a:solidFill>
              </a:rPr>
              <a:t> </a:t>
            </a:r>
            <a:r>
              <a:rPr lang="en-US" sz="1400" dirty="0" err="1">
                <a:solidFill>
                  <a:srgbClr val="000000"/>
                </a:solidFill>
              </a:rPr>
              <a:t>Wachstum</a:t>
            </a:r>
            <a:r>
              <a:rPr lang="en-US" sz="1400" dirty="0">
                <a:solidFill>
                  <a:srgbClr val="000000"/>
                </a:solidFill>
              </a:rPr>
              <a:t> und </a:t>
            </a:r>
            <a:r>
              <a:rPr lang="en-US" sz="1400" dirty="0" err="1">
                <a:solidFill>
                  <a:srgbClr val="000000"/>
                </a:solidFill>
              </a:rPr>
              <a:t>Metastase</a:t>
            </a:r>
            <a:endParaRPr lang="en-US" sz="1400" dirty="0">
              <a:solidFill>
                <a:srgbClr val="000000"/>
              </a:solidFill>
            </a:endParaRPr>
          </a:p>
        </p:txBody>
      </p:sp>
      <p:cxnSp>
        <p:nvCxnSpPr>
          <p:cNvPr id="8" name="Straight Arrow Connector 7"/>
          <p:cNvCxnSpPr>
            <a:stCxn id="34" idx="2"/>
          </p:cNvCxnSpPr>
          <p:nvPr/>
        </p:nvCxnSpPr>
        <p:spPr>
          <a:xfrm>
            <a:off x="4672749" y="2487988"/>
            <a:ext cx="0" cy="53449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cxnSpLocks/>
            <a:stCxn id="35" idx="2"/>
            <a:endCxn id="37" idx="3"/>
          </p:cNvCxnSpPr>
          <p:nvPr/>
        </p:nvCxnSpPr>
        <p:spPr>
          <a:xfrm flipH="1">
            <a:off x="2773338" y="3894396"/>
            <a:ext cx="1950196" cy="42244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cxnSpLocks/>
            <a:stCxn id="35" idx="2"/>
            <a:endCxn id="42" idx="1"/>
          </p:cNvCxnSpPr>
          <p:nvPr/>
        </p:nvCxnSpPr>
        <p:spPr>
          <a:xfrm>
            <a:off x="4723534" y="3894396"/>
            <a:ext cx="1951430" cy="89892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cxnSpLocks/>
            <a:stCxn id="35" idx="2"/>
            <a:endCxn id="38" idx="0"/>
          </p:cNvCxnSpPr>
          <p:nvPr/>
        </p:nvCxnSpPr>
        <p:spPr>
          <a:xfrm flipH="1">
            <a:off x="3056810" y="3894396"/>
            <a:ext cx="1666724" cy="193168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stCxn id="35" idx="2"/>
          </p:cNvCxnSpPr>
          <p:nvPr/>
        </p:nvCxnSpPr>
        <p:spPr>
          <a:xfrm>
            <a:off x="4723534" y="3894396"/>
            <a:ext cx="920427" cy="202952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a:stCxn id="35" idx="2"/>
            <a:endCxn id="43" idx="1"/>
          </p:cNvCxnSpPr>
          <p:nvPr/>
        </p:nvCxnSpPr>
        <p:spPr>
          <a:xfrm>
            <a:off x="4723534" y="3894396"/>
            <a:ext cx="1408210" cy="167865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a:cxnSpLocks/>
            <a:stCxn id="35" idx="2"/>
            <a:endCxn id="39" idx="3"/>
          </p:cNvCxnSpPr>
          <p:nvPr/>
        </p:nvCxnSpPr>
        <p:spPr>
          <a:xfrm flipH="1">
            <a:off x="2945632" y="3894396"/>
            <a:ext cx="1777902" cy="129435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a:stCxn id="35" idx="2"/>
            <a:endCxn id="41" idx="1"/>
          </p:cNvCxnSpPr>
          <p:nvPr/>
        </p:nvCxnSpPr>
        <p:spPr>
          <a:xfrm>
            <a:off x="4723534" y="3894396"/>
            <a:ext cx="1934898" cy="13338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29062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ung 1"/>
          <p:cNvGrpSpPr>
            <a:grpSpLocks noChangeAspect="1"/>
          </p:cNvGrpSpPr>
          <p:nvPr/>
        </p:nvGrpSpPr>
        <p:grpSpPr>
          <a:xfrm>
            <a:off x="395941" y="95895"/>
            <a:ext cx="7873253" cy="6785133"/>
            <a:chOff x="395941" y="-247748"/>
            <a:chExt cx="8748059" cy="7539037"/>
          </a:xfrm>
        </p:grpSpPr>
        <p:sp>
          <p:nvSpPr>
            <p:cNvPr id="114689" name="Rectangle 8"/>
            <p:cNvSpPr>
              <a:spLocks noChangeArrowheads="1"/>
            </p:cNvSpPr>
            <p:nvPr/>
          </p:nvSpPr>
          <p:spPr bwMode="auto">
            <a:xfrm>
              <a:off x="6172200" y="3328889"/>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114690" name="Rectangle 11"/>
            <p:cNvSpPr>
              <a:spLocks noChangeArrowheads="1"/>
            </p:cNvSpPr>
            <p:nvPr/>
          </p:nvSpPr>
          <p:spPr bwMode="auto">
            <a:xfrm>
              <a:off x="1219200" y="4395689"/>
              <a:ext cx="304800" cy="1600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114691" name="Rectangle 12"/>
            <p:cNvSpPr>
              <a:spLocks noChangeArrowheads="1"/>
            </p:cNvSpPr>
            <p:nvPr/>
          </p:nvSpPr>
          <p:spPr bwMode="auto">
            <a:xfrm>
              <a:off x="2286000" y="4090889"/>
              <a:ext cx="304800" cy="1905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114692" name="Rectangle 13"/>
            <p:cNvSpPr>
              <a:spLocks noChangeArrowheads="1"/>
            </p:cNvSpPr>
            <p:nvPr/>
          </p:nvSpPr>
          <p:spPr bwMode="auto">
            <a:xfrm>
              <a:off x="6629400" y="5005289"/>
              <a:ext cx="838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114693" name="Text Box 16"/>
            <p:cNvSpPr txBox="1">
              <a:spLocks noChangeArrowheads="1"/>
            </p:cNvSpPr>
            <p:nvPr/>
          </p:nvSpPr>
          <p:spPr bwMode="auto">
            <a:xfrm rot="-5400000">
              <a:off x="-377031" y="3782121"/>
              <a:ext cx="36576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1800"/>
                <a:t>Fragmentgrösse</a:t>
              </a:r>
            </a:p>
          </p:txBody>
        </p:sp>
        <p:sp>
          <p:nvSpPr>
            <p:cNvPr id="114694" name="Text Box 17"/>
            <p:cNvSpPr txBox="1">
              <a:spLocks noChangeArrowheads="1"/>
            </p:cNvSpPr>
            <p:nvPr/>
          </p:nvSpPr>
          <p:spPr bwMode="auto">
            <a:xfrm rot="-5400000">
              <a:off x="564357" y="3907532"/>
              <a:ext cx="36576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1800"/>
                <a:t>Wanderungsrichtung</a:t>
              </a:r>
            </a:p>
          </p:txBody>
        </p:sp>
        <p:sp>
          <p:nvSpPr>
            <p:cNvPr id="114695" name="Text Box 25"/>
            <p:cNvSpPr txBox="1">
              <a:spLocks noChangeArrowheads="1"/>
            </p:cNvSpPr>
            <p:nvPr/>
          </p:nvSpPr>
          <p:spPr bwMode="auto">
            <a:xfrm>
              <a:off x="6477000" y="4852889"/>
              <a:ext cx="1295400" cy="779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1800"/>
                <a:t>30 Volt</a:t>
              </a:r>
            </a:p>
            <a:p>
              <a:pPr>
                <a:spcBef>
                  <a:spcPct val="50000"/>
                </a:spcBef>
              </a:pPr>
              <a:r>
                <a:rPr lang="en-US" sz="1800"/>
                <a:t>ca. 30 min</a:t>
              </a:r>
            </a:p>
          </p:txBody>
        </p:sp>
        <p:sp>
          <p:nvSpPr>
            <p:cNvPr id="114696" name="Rectangle 26"/>
            <p:cNvSpPr>
              <a:spLocks noChangeArrowheads="1"/>
            </p:cNvSpPr>
            <p:nvPr/>
          </p:nvSpPr>
          <p:spPr bwMode="auto">
            <a:xfrm>
              <a:off x="609600" y="3176489"/>
              <a:ext cx="2438400" cy="3581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114697" name="Rectangle 27"/>
            <p:cNvSpPr>
              <a:spLocks noChangeArrowheads="1"/>
            </p:cNvSpPr>
            <p:nvPr/>
          </p:nvSpPr>
          <p:spPr bwMode="auto">
            <a:xfrm>
              <a:off x="5943600" y="3024089"/>
              <a:ext cx="1981200" cy="426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114698" name="Rectangle 28"/>
            <p:cNvSpPr>
              <a:spLocks noChangeArrowheads="1"/>
            </p:cNvSpPr>
            <p:nvPr/>
          </p:nvSpPr>
          <p:spPr bwMode="auto">
            <a:xfrm>
              <a:off x="1143000" y="6453089"/>
              <a:ext cx="1981200" cy="838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sp>
          <p:nvSpPr>
            <p:cNvPr id="114699" name="Rectangle 29"/>
            <p:cNvSpPr>
              <a:spLocks noChangeArrowheads="1"/>
            </p:cNvSpPr>
            <p:nvPr/>
          </p:nvSpPr>
          <p:spPr bwMode="auto">
            <a:xfrm>
              <a:off x="2971800" y="6757889"/>
              <a:ext cx="32004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pic>
          <p:nvPicPr>
            <p:cNvPr id="114700" name="Picture 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00052"/>
              <a:ext cx="7772400" cy="6088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4701" name="Rectangle 31"/>
            <p:cNvSpPr>
              <a:spLocks noChangeArrowheads="1"/>
            </p:cNvSpPr>
            <p:nvPr/>
          </p:nvSpPr>
          <p:spPr bwMode="auto">
            <a:xfrm>
              <a:off x="3048000" y="1360389"/>
              <a:ext cx="2971800" cy="1600200"/>
            </a:xfrm>
            <a:prstGeom prst="rect">
              <a:avLst/>
            </a:prstGeom>
            <a:solidFill>
              <a:schemeClr val="bg1"/>
            </a:solidFill>
            <a:ln w="9525">
              <a:solidFill>
                <a:schemeClr val="tx1">
                  <a:alpha val="0"/>
                </a:schemeClr>
              </a:solidFill>
              <a:miter lim="800000"/>
              <a:headEnd/>
              <a:tailEnd/>
            </a:ln>
          </p:spPr>
          <p:txBody>
            <a:bodyPr wrap="none" anchor="ctr"/>
            <a:lstStyle/>
            <a:p>
              <a:endParaRPr lang="de-DE"/>
            </a:p>
          </p:txBody>
        </p:sp>
        <p:sp>
          <p:nvSpPr>
            <p:cNvPr id="114702" name="Rectangle 32"/>
            <p:cNvSpPr>
              <a:spLocks noChangeArrowheads="1"/>
            </p:cNvSpPr>
            <p:nvPr/>
          </p:nvSpPr>
          <p:spPr bwMode="auto">
            <a:xfrm>
              <a:off x="6324600" y="2109689"/>
              <a:ext cx="2819400" cy="5181600"/>
            </a:xfrm>
            <a:prstGeom prst="rect">
              <a:avLst/>
            </a:prstGeom>
            <a:solidFill>
              <a:schemeClr val="bg1"/>
            </a:solidFill>
            <a:ln w="9525">
              <a:solidFill>
                <a:schemeClr val="tx1">
                  <a:alpha val="0"/>
                </a:schemeClr>
              </a:solidFill>
              <a:miter lim="800000"/>
              <a:headEnd/>
              <a:tailEnd/>
            </a:ln>
          </p:spPr>
          <p:txBody>
            <a:bodyPr wrap="none" anchor="ctr"/>
            <a:lstStyle/>
            <a:p>
              <a:endParaRPr lang="de-DE"/>
            </a:p>
          </p:txBody>
        </p:sp>
        <p:sp>
          <p:nvSpPr>
            <p:cNvPr id="114703" name="Rectangle 33"/>
            <p:cNvSpPr>
              <a:spLocks noChangeArrowheads="1"/>
            </p:cNvSpPr>
            <p:nvPr/>
          </p:nvSpPr>
          <p:spPr bwMode="auto">
            <a:xfrm>
              <a:off x="395941" y="2277030"/>
              <a:ext cx="2286000" cy="4572000"/>
            </a:xfrm>
            <a:prstGeom prst="rect">
              <a:avLst/>
            </a:prstGeom>
            <a:solidFill>
              <a:schemeClr val="bg1"/>
            </a:solidFill>
            <a:ln w="9525">
              <a:solidFill>
                <a:schemeClr val="tx1">
                  <a:alpha val="0"/>
                </a:schemeClr>
              </a:solidFill>
              <a:miter lim="800000"/>
              <a:headEnd/>
              <a:tailEnd/>
            </a:ln>
          </p:spPr>
          <p:txBody>
            <a:bodyPr wrap="none" anchor="ctr"/>
            <a:lstStyle/>
            <a:p>
              <a:endParaRPr lang="de-DE"/>
            </a:p>
          </p:txBody>
        </p:sp>
        <p:sp>
          <p:nvSpPr>
            <p:cNvPr id="114704" name="Rectangle 34"/>
            <p:cNvSpPr>
              <a:spLocks noChangeArrowheads="1"/>
            </p:cNvSpPr>
            <p:nvPr/>
          </p:nvSpPr>
          <p:spPr bwMode="auto">
            <a:xfrm>
              <a:off x="3124200" y="3709889"/>
              <a:ext cx="2971800" cy="2971800"/>
            </a:xfrm>
            <a:prstGeom prst="rect">
              <a:avLst/>
            </a:prstGeom>
            <a:solidFill>
              <a:schemeClr val="bg1"/>
            </a:solidFill>
            <a:ln w="9525">
              <a:solidFill>
                <a:schemeClr val="tx1">
                  <a:alpha val="0"/>
                </a:schemeClr>
              </a:solidFill>
              <a:miter lim="800000"/>
              <a:headEnd/>
              <a:tailEnd/>
            </a:ln>
          </p:spPr>
          <p:txBody>
            <a:bodyPr wrap="none" anchor="ctr"/>
            <a:lstStyle/>
            <a:p>
              <a:endParaRPr lang="de-DE"/>
            </a:p>
          </p:txBody>
        </p:sp>
        <p:sp>
          <p:nvSpPr>
            <p:cNvPr id="114705" name="Text Box 35"/>
            <p:cNvSpPr txBox="1">
              <a:spLocks noChangeArrowheads="1"/>
            </p:cNvSpPr>
            <p:nvPr/>
          </p:nvSpPr>
          <p:spPr bwMode="auto">
            <a:xfrm rot="16200000">
              <a:off x="1798637" y="1130169"/>
              <a:ext cx="3200401"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DNA-Marker</a:t>
              </a:r>
              <a:endParaRPr lang="en-US">
                <a:latin typeface="+mj-lt"/>
              </a:endParaRPr>
            </a:p>
          </p:txBody>
        </p:sp>
        <p:sp>
          <p:nvSpPr>
            <p:cNvPr id="29" name="Text Box 1042"/>
            <p:cNvSpPr txBox="1">
              <a:spLocks noChangeArrowheads="1"/>
            </p:cNvSpPr>
            <p:nvPr/>
          </p:nvSpPr>
          <p:spPr bwMode="auto">
            <a:xfrm rot="16200000">
              <a:off x="2636838" y="1427031"/>
              <a:ext cx="25908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1</a:t>
              </a:r>
            </a:p>
          </p:txBody>
        </p:sp>
        <p:sp>
          <p:nvSpPr>
            <p:cNvPr id="30" name="Text Box 1043"/>
            <p:cNvSpPr txBox="1">
              <a:spLocks noChangeArrowheads="1"/>
            </p:cNvSpPr>
            <p:nvPr/>
          </p:nvSpPr>
          <p:spPr bwMode="auto">
            <a:xfrm rot="16200000">
              <a:off x="2941638" y="1277805"/>
              <a:ext cx="28956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2</a:t>
              </a:r>
            </a:p>
          </p:txBody>
        </p:sp>
        <p:sp>
          <p:nvSpPr>
            <p:cNvPr id="31" name="Text Box 1044"/>
            <p:cNvSpPr txBox="1">
              <a:spLocks noChangeArrowheads="1"/>
            </p:cNvSpPr>
            <p:nvPr/>
          </p:nvSpPr>
          <p:spPr bwMode="auto">
            <a:xfrm rot="16200000">
              <a:off x="4313238" y="1277805"/>
              <a:ext cx="28956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5</a:t>
              </a:r>
            </a:p>
          </p:txBody>
        </p:sp>
        <p:sp>
          <p:nvSpPr>
            <p:cNvPr id="32" name="Text Box 1045"/>
            <p:cNvSpPr txBox="1">
              <a:spLocks noChangeArrowheads="1"/>
            </p:cNvSpPr>
            <p:nvPr/>
          </p:nvSpPr>
          <p:spPr bwMode="auto">
            <a:xfrm rot="16200000">
              <a:off x="3856038" y="1277805"/>
              <a:ext cx="28956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4</a:t>
              </a:r>
            </a:p>
          </p:txBody>
        </p:sp>
        <p:sp>
          <p:nvSpPr>
            <p:cNvPr id="33" name="Text Box 1046"/>
            <p:cNvSpPr txBox="1">
              <a:spLocks noChangeArrowheads="1"/>
            </p:cNvSpPr>
            <p:nvPr/>
          </p:nvSpPr>
          <p:spPr bwMode="auto">
            <a:xfrm rot="16200000">
              <a:off x="3398838" y="1277805"/>
              <a:ext cx="28956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3</a:t>
              </a:r>
            </a:p>
          </p:txBody>
        </p:sp>
        <p:sp>
          <p:nvSpPr>
            <p:cNvPr id="24" name="Rectangle 2"/>
            <p:cNvSpPr>
              <a:spLocks noChangeArrowheads="1"/>
            </p:cNvSpPr>
            <p:nvPr/>
          </p:nvSpPr>
          <p:spPr bwMode="auto">
            <a:xfrm>
              <a:off x="821764" y="216933"/>
              <a:ext cx="7772400" cy="1143000"/>
            </a:xfrm>
            <a:prstGeom prst="rect">
              <a:avLst/>
            </a:prstGeom>
            <a:noFill/>
            <a:ln w="9525">
              <a:noFill/>
              <a:miter lim="800000"/>
              <a:headEnd/>
              <a:tailEnd/>
            </a:ln>
            <a:effectLst/>
          </p:spPr>
          <p:txBody>
            <a:bodyPr anchor="ctr"/>
            <a:lstStyle/>
            <a:p>
              <a:pPr algn="ctr" eaLnBrk="1" hangingPunct="1">
                <a:defRPr/>
              </a:pPr>
              <a:br>
                <a:rPr lang="en-US" sz="2400" b="1">
                  <a:solidFill>
                    <a:schemeClr val="accent2">
                      <a:lumMod val="75000"/>
                    </a:schemeClr>
                  </a:solidFill>
                  <a:effectLst>
                    <a:outerShdw blurRad="38100" dist="38100" dir="2700000" algn="tl">
                      <a:srgbClr val="DDDDDD"/>
                    </a:outerShdw>
                  </a:effectLst>
                </a:rPr>
              </a:br>
              <a:r>
                <a:rPr lang="en-US" sz="2400" b="1">
                  <a:solidFill>
                    <a:schemeClr val="accent2">
                      <a:lumMod val="75000"/>
                    </a:schemeClr>
                  </a:solidFill>
                  <a:effectLst>
                    <a:outerShdw blurRad="38100" dist="38100" dir="2700000" algn="tl">
                      <a:srgbClr val="DDDDDD"/>
                    </a:outerShdw>
                  </a:effectLst>
                </a:rPr>
                <a:t>Die </a:t>
              </a:r>
              <a:r>
                <a:rPr lang="en-US" sz="2400" b="1" err="1">
                  <a:solidFill>
                    <a:schemeClr val="accent2">
                      <a:lumMod val="75000"/>
                    </a:schemeClr>
                  </a:solidFill>
                  <a:effectLst>
                    <a:outerShdw blurRad="38100" dist="38100" dir="2700000" algn="tl">
                      <a:srgbClr val="DDDDDD"/>
                    </a:outerShdw>
                  </a:effectLst>
                </a:rPr>
                <a:t>Gelelektrophorese</a:t>
              </a:r>
              <a:endParaRPr lang="en-US" sz="2400">
                <a:solidFill>
                  <a:schemeClr val="accent2">
                    <a:lumMod val="75000"/>
                  </a:schemeClr>
                </a:solidFill>
              </a:endParaRPr>
            </a:p>
          </p:txBody>
        </p:sp>
      </p:grpSp>
      <p:grpSp>
        <p:nvGrpSpPr>
          <p:cNvPr id="26" name="Group 12"/>
          <p:cNvGrpSpPr>
            <a:grpSpLocks/>
          </p:cNvGrpSpPr>
          <p:nvPr/>
        </p:nvGrpSpPr>
        <p:grpSpPr bwMode="auto">
          <a:xfrm>
            <a:off x="0" y="0"/>
            <a:ext cx="9144000" cy="765175"/>
            <a:chOff x="0" y="0"/>
            <a:chExt cx="9144000" cy="764704"/>
          </a:xfrm>
        </p:grpSpPr>
        <p:sp>
          <p:nvSpPr>
            <p:cNvPr id="27" name="Rectangle 13"/>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28" name="Picture 14" descr="ls_lernigcenter_logo.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57696"/>
              <a:ext cx="1828800" cy="63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 name="Picture 15" descr="uzh_eth_logo_d_pos.eps"/>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57497245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ung 1"/>
          <p:cNvGrpSpPr>
            <a:grpSpLocks noChangeAspect="1"/>
          </p:cNvGrpSpPr>
          <p:nvPr/>
        </p:nvGrpSpPr>
        <p:grpSpPr>
          <a:xfrm>
            <a:off x="381000" y="73017"/>
            <a:ext cx="7395210" cy="6792277"/>
            <a:chOff x="381000" y="-270626"/>
            <a:chExt cx="8216900" cy="7546974"/>
          </a:xfrm>
        </p:grpSpPr>
        <p:sp>
          <p:nvSpPr>
            <p:cNvPr id="118785" name="Rectangle 1026"/>
            <p:cNvSpPr>
              <a:spLocks noChangeArrowheads="1"/>
            </p:cNvSpPr>
            <p:nvPr/>
          </p:nvSpPr>
          <p:spPr bwMode="auto">
            <a:xfrm>
              <a:off x="6172200" y="3313948"/>
              <a:ext cx="1295400" cy="3048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latin typeface="+mj-lt"/>
              </a:endParaRPr>
            </a:p>
          </p:txBody>
        </p:sp>
        <p:sp>
          <p:nvSpPr>
            <p:cNvPr id="118786" name="Rectangle 1027"/>
            <p:cNvSpPr>
              <a:spLocks noChangeArrowheads="1"/>
            </p:cNvSpPr>
            <p:nvPr/>
          </p:nvSpPr>
          <p:spPr bwMode="auto">
            <a:xfrm>
              <a:off x="1219200" y="4380748"/>
              <a:ext cx="304800" cy="1600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latin typeface="+mj-lt"/>
              </a:endParaRPr>
            </a:p>
          </p:txBody>
        </p:sp>
        <p:sp>
          <p:nvSpPr>
            <p:cNvPr id="118787" name="Rectangle 1028"/>
            <p:cNvSpPr>
              <a:spLocks noChangeArrowheads="1"/>
            </p:cNvSpPr>
            <p:nvPr/>
          </p:nvSpPr>
          <p:spPr bwMode="auto">
            <a:xfrm>
              <a:off x="2286000" y="4075948"/>
              <a:ext cx="304800" cy="1905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latin typeface="+mj-lt"/>
              </a:endParaRPr>
            </a:p>
          </p:txBody>
        </p:sp>
        <p:sp>
          <p:nvSpPr>
            <p:cNvPr id="118788" name="Rectangle 1029"/>
            <p:cNvSpPr>
              <a:spLocks noChangeArrowheads="1"/>
            </p:cNvSpPr>
            <p:nvPr/>
          </p:nvSpPr>
          <p:spPr bwMode="auto">
            <a:xfrm>
              <a:off x="6629400" y="4990348"/>
              <a:ext cx="838200"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latin typeface="+mj-lt"/>
              </a:endParaRPr>
            </a:p>
          </p:txBody>
        </p:sp>
        <p:sp>
          <p:nvSpPr>
            <p:cNvPr id="118789" name="Text Box 1030"/>
            <p:cNvSpPr txBox="1">
              <a:spLocks noChangeArrowheads="1"/>
            </p:cNvSpPr>
            <p:nvPr/>
          </p:nvSpPr>
          <p:spPr bwMode="auto">
            <a:xfrm rot="16200000">
              <a:off x="-369093" y="3737413"/>
              <a:ext cx="3657600" cy="4103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1800">
                  <a:latin typeface="+mj-lt"/>
                </a:rPr>
                <a:t>Fragmentgrösse</a:t>
              </a:r>
            </a:p>
          </p:txBody>
        </p:sp>
        <p:sp>
          <p:nvSpPr>
            <p:cNvPr id="118790" name="Text Box 1031"/>
            <p:cNvSpPr txBox="1">
              <a:spLocks noChangeArrowheads="1"/>
            </p:cNvSpPr>
            <p:nvPr/>
          </p:nvSpPr>
          <p:spPr bwMode="auto">
            <a:xfrm rot="16200000">
              <a:off x="564357" y="3870763"/>
              <a:ext cx="3657600" cy="4103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1800">
                  <a:latin typeface="+mj-lt"/>
                </a:rPr>
                <a:t>Wanderungsrichtung</a:t>
              </a:r>
            </a:p>
          </p:txBody>
        </p:sp>
        <p:sp>
          <p:nvSpPr>
            <p:cNvPr id="118791" name="Text Box 1032"/>
            <p:cNvSpPr txBox="1">
              <a:spLocks noChangeArrowheads="1"/>
            </p:cNvSpPr>
            <p:nvPr/>
          </p:nvSpPr>
          <p:spPr bwMode="auto">
            <a:xfrm>
              <a:off x="6477000" y="4837948"/>
              <a:ext cx="1295400" cy="8720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1800">
                  <a:latin typeface="+mj-lt"/>
                </a:rPr>
                <a:t>30 Volt</a:t>
              </a:r>
            </a:p>
            <a:p>
              <a:pPr>
                <a:spcBef>
                  <a:spcPct val="50000"/>
                </a:spcBef>
              </a:pPr>
              <a:r>
                <a:rPr lang="en-US" sz="1800">
                  <a:latin typeface="+mj-lt"/>
                </a:rPr>
                <a:t>ca. 30 min</a:t>
              </a:r>
            </a:p>
          </p:txBody>
        </p:sp>
        <p:sp>
          <p:nvSpPr>
            <p:cNvPr id="118792" name="Rectangle 1033"/>
            <p:cNvSpPr>
              <a:spLocks noChangeArrowheads="1"/>
            </p:cNvSpPr>
            <p:nvPr/>
          </p:nvSpPr>
          <p:spPr bwMode="auto">
            <a:xfrm>
              <a:off x="609600" y="3161548"/>
              <a:ext cx="2438400" cy="3581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latin typeface="+mj-lt"/>
              </a:endParaRPr>
            </a:p>
          </p:txBody>
        </p:sp>
        <p:sp>
          <p:nvSpPr>
            <p:cNvPr id="118793" name="Rectangle 1034"/>
            <p:cNvSpPr>
              <a:spLocks noChangeArrowheads="1"/>
            </p:cNvSpPr>
            <p:nvPr/>
          </p:nvSpPr>
          <p:spPr bwMode="auto">
            <a:xfrm>
              <a:off x="5943600" y="3009148"/>
              <a:ext cx="1981200" cy="426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latin typeface="+mj-lt"/>
              </a:endParaRPr>
            </a:p>
          </p:txBody>
        </p:sp>
        <p:sp>
          <p:nvSpPr>
            <p:cNvPr id="118794" name="Rectangle 1035"/>
            <p:cNvSpPr>
              <a:spLocks noChangeArrowheads="1"/>
            </p:cNvSpPr>
            <p:nvPr/>
          </p:nvSpPr>
          <p:spPr bwMode="auto">
            <a:xfrm>
              <a:off x="1143000" y="6438148"/>
              <a:ext cx="1981200" cy="838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latin typeface="+mj-lt"/>
              </a:endParaRPr>
            </a:p>
          </p:txBody>
        </p:sp>
        <p:sp>
          <p:nvSpPr>
            <p:cNvPr id="118795" name="Rectangle 1036"/>
            <p:cNvSpPr>
              <a:spLocks noChangeArrowheads="1"/>
            </p:cNvSpPr>
            <p:nvPr/>
          </p:nvSpPr>
          <p:spPr bwMode="auto">
            <a:xfrm>
              <a:off x="2971800" y="6742948"/>
              <a:ext cx="3200400" cy="5334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latin typeface="+mj-lt"/>
              </a:endParaRPr>
            </a:p>
          </p:txBody>
        </p:sp>
        <p:pic>
          <p:nvPicPr>
            <p:cNvPr id="118796" name="Picture 10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188286"/>
              <a:ext cx="7772400" cy="6088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8797" name="Rectangle 1038"/>
            <p:cNvSpPr>
              <a:spLocks noChangeArrowheads="1"/>
            </p:cNvSpPr>
            <p:nvPr/>
          </p:nvSpPr>
          <p:spPr bwMode="auto">
            <a:xfrm>
              <a:off x="3048000" y="1332748"/>
              <a:ext cx="2971800" cy="1600200"/>
            </a:xfrm>
            <a:prstGeom prst="rect">
              <a:avLst/>
            </a:prstGeom>
            <a:solidFill>
              <a:schemeClr val="bg1"/>
            </a:solidFill>
            <a:ln w="9525">
              <a:solidFill>
                <a:schemeClr val="tx1">
                  <a:alpha val="0"/>
                </a:schemeClr>
              </a:solidFill>
              <a:miter lim="800000"/>
              <a:headEnd/>
              <a:tailEnd/>
            </a:ln>
          </p:spPr>
          <p:txBody>
            <a:bodyPr wrap="none" anchor="ctr"/>
            <a:lstStyle/>
            <a:p>
              <a:endParaRPr lang="de-DE">
                <a:latin typeface="+mj-lt"/>
              </a:endParaRPr>
            </a:p>
          </p:txBody>
        </p:sp>
        <p:sp>
          <p:nvSpPr>
            <p:cNvPr id="118798" name="Rectangle 1039"/>
            <p:cNvSpPr>
              <a:spLocks noChangeArrowheads="1"/>
            </p:cNvSpPr>
            <p:nvPr/>
          </p:nvSpPr>
          <p:spPr bwMode="auto">
            <a:xfrm>
              <a:off x="1676400" y="2247148"/>
              <a:ext cx="609600" cy="4572000"/>
            </a:xfrm>
            <a:prstGeom prst="rect">
              <a:avLst/>
            </a:prstGeom>
            <a:solidFill>
              <a:schemeClr val="bg1"/>
            </a:solidFill>
            <a:ln w="9525">
              <a:solidFill>
                <a:schemeClr val="tx1">
                  <a:alpha val="0"/>
                </a:schemeClr>
              </a:solidFill>
              <a:miter lim="800000"/>
              <a:headEnd/>
              <a:tailEnd/>
            </a:ln>
          </p:spPr>
          <p:txBody>
            <a:bodyPr wrap="none" anchor="ctr"/>
            <a:lstStyle/>
            <a:p>
              <a:endParaRPr lang="de-DE">
                <a:latin typeface="+mj-lt"/>
              </a:endParaRPr>
            </a:p>
          </p:txBody>
        </p:sp>
        <p:sp>
          <p:nvSpPr>
            <p:cNvPr id="118799" name="Text Box 1041"/>
            <p:cNvSpPr txBox="1">
              <a:spLocks noChangeArrowheads="1"/>
            </p:cNvSpPr>
            <p:nvPr/>
          </p:nvSpPr>
          <p:spPr bwMode="auto">
            <a:xfrm rot="16200000">
              <a:off x="1798638" y="1107290"/>
              <a:ext cx="32004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DNA-Marker</a:t>
              </a:r>
              <a:endParaRPr lang="en-US">
                <a:latin typeface="+mj-lt"/>
              </a:endParaRPr>
            </a:p>
          </p:txBody>
        </p:sp>
        <p:sp>
          <p:nvSpPr>
            <p:cNvPr id="118800" name="Text Box 1042"/>
            <p:cNvSpPr txBox="1">
              <a:spLocks noChangeArrowheads="1"/>
            </p:cNvSpPr>
            <p:nvPr/>
          </p:nvSpPr>
          <p:spPr bwMode="auto">
            <a:xfrm rot="16200000">
              <a:off x="2636838" y="1412089"/>
              <a:ext cx="25908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1</a:t>
              </a:r>
            </a:p>
          </p:txBody>
        </p:sp>
        <p:sp>
          <p:nvSpPr>
            <p:cNvPr id="118801" name="Text Box 1043"/>
            <p:cNvSpPr txBox="1">
              <a:spLocks noChangeArrowheads="1"/>
            </p:cNvSpPr>
            <p:nvPr/>
          </p:nvSpPr>
          <p:spPr bwMode="auto">
            <a:xfrm rot="16200000">
              <a:off x="2941638" y="1262864"/>
              <a:ext cx="28956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2</a:t>
              </a:r>
            </a:p>
          </p:txBody>
        </p:sp>
        <p:sp>
          <p:nvSpPr>
            <p:cNvPr id="118802" name="Text Box 1044"/>
            <p:cNvSpPr txBox="1">
              <a:spLocks noChangeArrowheads="1"/>
            </p:cNvSpPr>
            <p:nvPr/>
          </p:nvSpPr>
          <p:spPr bwMode="auto">
            <a:xfrm rot="16200000">
              <a:off x="4313238" y="1262864"/>
              <a:ext cx="28956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5</a:t>
              </a:r>
            </a:p>
          </p:txBody>
        </p:sp>
        <p:sp>
          <p:nvSpPr>
            <p:cNvPr id="118803" name="Text Box 1045"/>
            <p:cNvSpPr txBox="1">
              <a:spLocks noChangeArrowheads="1"/>
            </p:cNvSpPr>
            <p:nvPr/>
          </p:nvSpPr>
          <p:spPr bwMode="auto">
            <a:xfrm rot="16200000">
              <a:off x="3856038" y="1262864"/>
              <a:ext cx="28956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4</a:t>
              </a:r>
            </a:p>
          </p:txBody>
        </p:sp>
        <p:sp>
          <p:nvSpPr>
            <p:cNvPr id="118804" name="Text Box 1046"/>
            <p:cNvSpPr txBox="1">
              <a:spLocks noChangeArrowheads="1"/>
            </p:cNvSpPr>
            <p:nvPr/>
          </p:nvSpPr>
          <p:spPr bwMode="auto">
            <a:xfrm rot="16200000">
              <a:off x="3398838" y="1262864"/>
              <a:ext cx="28956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Probe 3</a:t>
              </a:r>
            </a:p>
          </p:txBody>
        </p:sp>
        <p:sp>
          <p:nvSpPr>
            <p:cNvPr id="118805" name="Rectangle 1047"/>
            <p:cNvSpPr>
              <a:spLocks noChangeArrowheads="1"/>
            </p:cNvSpPr>
            <p:nvPr/>
          </p:nvSpPr>
          <p:spPr bwMode="auto">
            <a:xfrm>
              <a:off x="7010400" y="4761748"/>
              <a:ext cx="1066800" cy="609600"/>
            </a:xfrm>
            <a:prstGeom prst="rect">
              <a:avLst/>
            </a:prstGeom>
            <a:solidFill>
              <a:schemeClr val="bg1"/>
            </a:solidFill>
            <a:ln w="9525">
              <a:solidFill>
                <a:schemeClr val="tx1">
                  <a:alpha val="0"/>
                </a:schemeClr>
              </a:solidFill>
              <a:miter lim="800000"/>
              <a:headEnd/>
              <a:tailEnd/>
            </a:ln>
          </p:spPr>
          <p:txBody>
            <a:bodyPr wrap="none" anchor="ctr"/>
            <a:lstStyle/>
            <a:p>
              <a:endParaRPr lang="de-DE">
                <a:latin typeface="+mj-lt"/>
              </a:endParaRPr>
            </a:p>
          </p:txBody>
        </p:sp>
        <p:sp>
          <p:nvSpPr>
            <p:cNvPr id="118806" name="Text Box 1048"/>
            <p:cNvSpPr txBox="1">
              <a:spLocks noChangeArrowheads="1"/>
            </p:cNvSpPr>
            <p:nvPr/>
          </p:nvSpPr>
          <p:spPr bwMode="auto">
            <a:xfrm>
              <a:off x="6934200" y="4685548"/>
              <a:ext cx="1663700" cy="786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100 Volt</a:t>
              </a:r>
            </a:p>
            <a:p>
              <a:r>
                <a:rPr lang="en-US" sz="2000">
                  <a:latin typeface="+mj-lt"/>
                </a:rPr>
                <a:t>30 min.</a:t>
              </a:r>
            </a:p>
          </p:txBody>
        </p:sp>
        <p:sp>
          <p:nvSpPr>
            <p:cNvPr id="118807" name="Text Box 1049"/>
            <p:cNvSpPr txBox="1">
              <a:spLocks noChangeArrowheads="1"/>
            </p:cNvSpPr>
            <p:nvPr/>
          </p:nvSpPr>
          <p:spPr bwMode="auto">
            <a:xfrm rot="16200000">
              <a:off x="7938" y="4044165"/>
              <a:ext cx="41910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err="1">
                  <a:latin typeface="+mj-lt"/>
                </a:rPr>
                <a:t>Wanderungsrichtung</a:t>
              </a:r>
              <a:r>
                <a:rPr lang="en-US" sz="2000">
                  <a:latin typeface="+mj-lt"/>
                </a:rPr>
                <a:t> der DNA</a:t>
              </a:r>
            </a:p>
          </p:txBody>
        </p:sp>
        <p:sp>
          <p:nvSpPr>
            <p:cNvPr id="118808" name="Rectangle 1050"/>
            <p:cNvSpPr>
              <a:spLocks noChangeArrowheads="1"/>
            </p:cNvSpPr>
            <p:nvPr/>
          </p:nvSpPr>
          <p:spPr bwMode="auto">
            <a:xfrm>
              <a:off x="381000" y="3999748"/>
              <a:ext cx="685800" cy="2057400"/>
            </a:xfrm>
            <a:prstGeom prst="rect">
              <a:avLst/>
            </a:prstGeom>
            <a:solidFill>
              <a:schemeClr val="bg1"/>
            </a:solidFill>
            <a:ln w="9525">
              <a:solidFill>
                <a:schemeClr val="tx1">
                  <a:alpha val="0"/>
                </a:schemeClr>
              </a:solidFill>
              <a:miter lim="800000"/>
              <a:headEnd/>
              <a:tailEnd/>
            </a:ln>
          </p:spPr>
          <p:txBody>
            <a:bodyPr wrap="none" anchor="ctr"/>
            <a:lstStyle/>
            <a:p>
              <a:endParaRPr lang="de-DE">
                <a:latin typeface="+mj-lt"/>
              </a:endParaRPr>
            </a:p>
          </p:txBody>
        </p:sp>
        <p:sp>
          <p:nvSpPr>
            <p:cNvPr id="118809" name="Text Box 1051"/>
            <p:cNvSpPr txBox="1">
              <a:spLocks noChangeArrowheads="1"/>
            </p:cNvSpPr>
            <p:nvPr/>
          </p:nvSpPr>
          <p:spPr bwMode="auto">
            <a:xfrm rot="16200000">
              <a:off x="-1477962" y="3804453"/>
              <a:ext cx="4419600" cy="4445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pPr>
              <a:r>
                <a:rPr lang="en-US" sz="2000">
                  <a:latin typeface="+mj-lt"/>
                </a:rPr>
                <a:t>Fragmentgrösse der DNA</a:t>
              </a:r>
            </a:p>
          </p:txBody>
        </p:sp>
        <p:sp>
          <p:nvSpPr>
            <p:cNvPr id="27" name="Rectangle 2"/>
            <p:cNvSpPr>
              <a:spLocks noChangeArrowheads="1"/>
            </p:cNvSpPr>
            <p:nvPr/>
          </p:nvSpPr>
          <p:spPr bwMode="auto">
            <a:xfrm>
              <a:off x="825500" y="220573"/>
              <a:ext cx="7772400" cy="1143000"/>
            </a:xfrm>
            <a:prstGeom prst="rect">
              <a:avLst/>
            </a:prstGeom>
            <a:noFill/>
            <a:ln w="9525">
              <a:noFill/>
              <a:miter lim="800000"/>
              <a:headEnd/>
              <a:tailEnd/>
            </a:ln>
            <a:effectLst/>
          </p:spPr>
          <p:txBody>
            <a:bodyPr anchor="ctr"/>
            <a:lstStyle/>
            <a:p>
              <a:pPr algn="ctr" eaLnBrk="1" hangingPunct="1">
                <a:defRPr/>
              </a:pPr>
              <a:br>
                <a:rPr lang="en-US" sz="2400" b="1">
                  <a:solidFill>
                    <a:schemeClr val="accent2">
                      <a:lumMod val="75000"/>
                    </a:schemeClr>
                  </a:solidFill>
                  <a:effectLst>
                    <a:outerShdw blurRad="38100" dist="38100" dir="2700000" algn="tl">
                      <a:srgbClr val="DDDDDD"/>
                    </a:outerShdw>
                  </a:effectLst>
                  <a:latin typeface="+mj-lt"/>
                </a:rPr>
              </a:br>
              <a:r>
                <a:rPr lang="en-US" sz="2400" b="1">
                  <a:solidFill>
                    <a:schemeClr val="accent2">
                      <a:lumMod val="75000"/>
                    </a:schemeClr>
                  </a:solidFill>
                  <a:effectLst>
                    <a:outerShdw blurRad="38100" dist="38100" dir="2700000" algn="tl">
                      <a:srgbClr val="DDDDDD"/>
                    </a:outerShdw>
                  </a:effectLst>
                  <a:latin typeface="+mj-lt"/>
                </a:rPr>
                <a:t>Die </a:t>
              </a:r>
              <a:r>
                <a:rPr lang="en-US" sz="2400" b="1" err="1">
                  <a:solidFill>
                    <a:schemeClr val="accent2">
                      <a:lumMod val="75000"/>
                    </a:schemeClr>
                  </a:solidFill>
                  <a:effectLst>
                    <a:outerShdw blurRad="38100" dist="38100" dir="2700000" algn="tl">
                      <a:srgbClr val="DDDDDD"/>
                    </a:outerShdw>
                  </a:effectLst>
                  <a:latin typeface="+mj-lt"/>
                </a:rPr>
                <a:t>Gelelektrophorese</a:t>
              </a:r>
              <a:endParaRPr lang="en-US" sz="2400">
                <a:solidFill>
                  <a:schemeClr val="accent2">
                    <a:lumMod val="75000"/>
                  </a:schemeClr>
                </a:solidFill>
                <a:latin typeface="+mj-lt"/>
              </a:endParaRPr>
            </a:p>
          </p:txBody>
        </p:sp>
      </p:grpSp>
      <p:grpSp>
        <p:nvGrpSpPr>
          <p:cNvPr id="29" name="Group 12"/>
          <p:cNvGrpSpPr>
            <a:grpSpLocks/>
          </p:cNvGrpSpPr>
          <p:nvPr/>
        </p:nvGrpSpPr>
        <p:grpSpPr bwMode="auto">
          <a:xfrm>
            <a:off x="0" y="0"/>
            <a:ext cx="9144000" cy="765175"/>
            <a:chOff x="0" y="0"/>
            <a:chExt cx="9144000" cy="764704"/>
          </a:xfrm>
        </p:grpSpPr>
        <p:sp>
          <p:nvSpPr>
            <p:cNvPr id="30" name="Rectangle 13"/>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32" name="Picture 15" descr="uzh_eth_logo_d_pos.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48671568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p:cNvPicPr>
            <a:picLocks noGrp="1" noChangeAspect="1"/>
          </p:cNvPicPr>
          <p:nvPr>
            <p:ph idx="1"/>
          </p:nvPr>
        </p:nvPicPr>
        <p:blipFill rotWithShape="1">
          <a:blip r:embed="rId2"/>
          <a:srcRect t="16156" r="47480" b="16156"/>
          <a:stretch/>
        </p:blipFill>
        <p:spPr>
          <a:xfrm>
            <a:off x="2511016" y="2501402"/>
            <a:ext cx="3596482" cy="3766040"/>
          </a:xfrm>
        </p:spPr>
      </p:pic>
      <p:sp>
        <p:nvSpPr>
          <p:cNvPr id="7" name="Titel 1"/>
          <p:cNvSpPr>
            <a:spLocks noGrp="1"/>
          </p:cNvSpPr>
          <p:nvPr>
            <p:ph type="title"/>
          </p:nvPr>
        </p:nvSpPr>
        <p:spPr>
          <a:xfrm>
            <a:off x="592830" y="999509"/>
            <a:ext cx="8229600" cy="1143000"/>
          </a:xfrm>
        </p:spPr>
        <p:txBody>
          <a:bodyPr>
            <a:normAutofit fontScale="90000"/>
          </a:bodyPr>
          <a:lstStyle/>
          <a:p>
            <a:r>
              <a:rPr lang="de-DE" sz="3100" b="1">
                <a:solidFill>
                  <a:srgbClr val="800000"/>
                </a:solidFill>
              </a:rPr>
              <a:t>RFLPs </a:t>
            </a:r>
            <a:br>
              <a:rPr lang="de-DE">
                <a:solidFill>
                  <a:srgbClr val="800000"/>
                </a:solidFill>
              </a:rPr>
            </a:br>
            <a:r>
              <a:rPr lang="de-DE" sz="2400" b="1">
                <a:solidFill>
                  <a:srgbClr val="800000"/>
                </a:solidFill>
              </a:rPr>
              <a:t>Analyse mittels DNA Gelelektrophorese</a:t>
            </a:r>
            <a:br>
              <a:rPr lang="de-DE" sz="2400"/>
            </a:br>
            <a:endParaRPr lang="de-DE" sz="2400">
              <a:solidFill>
                <a:srgbClr val="800000"/>
              </a:solidFill>
            </a:endParaRPr>
          </a:p>
        </p:txBody>
      </p:sp>
      <p:grpSp>
        <p:nvGrpSpPr>
          <p:cNvPr id="5" name="Group 27"/>
          <p:cNvGrpSpPr>
            <a:grpSpLocks/>
          </p:cNvGrpSpPr>
          <p:nvPr/>
        </p:nvGrpSpPr>
        <p:grpSpPr bwMode="auto">
          <a:xfrm>
            <a:off x="0" y="0"/>
            <a:ext cx="9144000" cy="765175"/>
            <a:chOff x="0" y="0"/>
            <a:chExt cx="9144000" cy="764704"/>
          </a:xfrm>
        </p:grpSpPr>
        <p:sp>
          <p:nvSpPr>
            <p:cNvPr id="9"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10"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0174289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685800" y="774329"/>
            <a:ext cx="7772400" cy="1143000"/>
          </a:xfrm>
          <a:prstGeom prst="rect">
            <a:avLst/>
          </a:prstGeom>
          <a:noFill/>
          <a:ln w="9525">
            <a:noFill/>
            <a:miter lim="800000"/>
            <a:headEnd/>
            <a:tailEnd/>
          </a:ln>
          <a:effectLst/>
        </p:spPr>
        <p:txBody>
          <a:bodyPr anchor="ctr"/>
          <a:lstStyle/>
          <a:p>
            <a:pPr algn="ctr" eaLnBrk="1" hangingPunct="1">
              <a:defRPr/>
            </a:pPr>
            <a:br>
              <a:rPr lang="en-US" sz="3200" b="1">
                <a:solidFill>
                  <a:srgbClr val="953735"/>
                </a:solidFill>
                <a:effectLst>
                  <a:outerShdw blurRad="38100" dist="38100" dir="2700000" algn="tl">
                    <a:srgbClr val="DDDDDD"/>
                  </a:outerShdw>
                </a:effectLst>
              </a:rPr>
            </a:br>
            <a:r>
              <a:rPr lang="en-US" sz="3200" b="1" err="1">
                <a:solidFill>
                  <a:srgbClr val="953735"/>
                </a:solidFill>
                <a:effectLst>
                  <a:outerShdw blurRad="38100" dist="38100" dir="2700000" algn="tl">
                    <a:srgbClr val="DDDDDD"/>
                  </a:outerShdw>
                </a:effectLst>
              </a:rPr>
              <a:t>Experimentalteil</a:t>
            </a:r>
            <a:r>
              <a:rPr lang="en-US" sz="3200" b="1">
                <a:solidFill>
                  <a:srgbClr val="953735"/>
                </a:solidFill>
                <a:effectLst>
                  <a:outerShdw blurRad="38100" dist="38100" dir="2700000" algn="tl">
                    <a:srgbClr val="DDDDDD"/>
                  </a:outerShdw>
                </a:effectLst>
              </a:rPr>
              <a:t> 3</a:t>
            </a:r>
            <a:br>
              <a:rPr lang="en-US" sz="3200" b="1">
                <a:solidFill>
                  <a:srgbClr val="953735"/>
                </a:solidFill>
                <a:effectLst>
                  <a:outerShdw blurRad="38100" dist="38100" dir="2700000" algn="tl">
                    <a:srgbClr val="DDDDDD"/>
                  </a:outerShdw>
                </a:effectLst>
              </a:rPr>
            </a:br>
            <a:r>
              <a:rPr lang="en-US" sz="2000" b="1" err="1">
                <a:solidFill>
                  <a:srgbClr val="953735"/>
                </a:solidFill>
                <a:effectLst>
                  <a:outerShdw blurRad="38100" dist="38100" dir="2700000" algn="tl">
                    <a:srgbClr val="DDDDDD"/>
                  </a:outerShdw>
                </a:effectLst>
              </a:rPr>
              <a:t>Durchführen</a:t>
            </a:r>
            <a:r>
              <a:rPr lang="en-US" sz="2000" b="1">
                <a:solidFill>
                  <a:srgbClr val="953735"/>
                </a:solidFill>
                <a:effectLst>
                  <a:outerShdw blurRad="38100" dist="38100" dir="2700000" algn="tl">
                    <a:srgbClr val="DDDDDD"/>
                  </a:outerShdw>
                </a:effectLst>
              </a:rPr>
              <a:t> </a:t>
            </a:r>
            <a:r>
              <a:rPr lang="en-US" sz="2000" b="1" err="1">
                <a:solidFill>
                  <a:srgbClr val="953735"/>
                </a:solidFill>
                <a:effectLst>
                  <a:outerShdw blurRad="38100" dist="38100" dir="2700000" algn="tl">
                    <a:srgbClr val="DDDDDD"/>
                  </a:outerShdw>
                </a:effectLst>
              </a:rPr>
              <a:t>einer</a:t>
            </a:r>
            <a:r>
              <a:rPr lang="en-US" sz="2000" b="1">
                <a:solidFill>
                  <a:srgbClr val="953735"/>
                </a:solidFill>
                <a:effectLst>
                  <a:outerShdw blurRad="38100" dist="38100" dir="2700000" algn="tl">
                    <a:srgbClr val="DDDDDD"/>
                  </a:outerShdw>
                </a:effectLst>
              </a:rPr>
              <a:t> DNA </a:t>
            </a:r>
            <a:r>
              <a:rPr lang="en-US" sz="2000" b="1" err="1">
                <a:solidFill>
                  <a:srgbClr val="953735"/>
                </a:solidFill>
                <a:effectLst>
                  <a:outerShdw blurRad="38100" dist="38100" dir="2700000" algn="tl">
                    <a:srgbClr val="DDDDDD"/>
                  </a:outerShdw>
                </a:effectLst>
              </a:rPr>
              <a:t>Gelektrophorese</a:t>
            </a:r>
            <a:endParaRPr lang="en-US" sz="3200">
              <a:solidFill>
                <a:srgbClr val="953735"/>
              </a:solidFill>
            </a:endParaRPr>
          </a:p>
        </p:txBody>
      </p:sp>
      <p:sp>
        <p:nvSpPr>
          <p:cNvPr id="120834" name="Rectangle 9"/>
          <p:cNvSpPr>
            <a:spLocks noChangeArrowheads="1"/>
          </p:cNvSpPr>
          <p:nvPr/>
        </p:nvSpPr>
        <p:spPr bwMode="auto">
          <a:xfrm>
            <a:off x="6248400" y="3352800"/>
            <a:ext cx="1524000" cy="3810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de-DE"/>
          </a:p>
        </p:txBody>
      </p:sp>
      <p:grpSp>
        <p:nvGrpSpPr>
          <p:cNvPr id="120839" name="Group 12"/>
          <p:cNvGrpSpPr>
            <a:grpSpLocks/>
          </p:cNvGrpSpPr>
          <p:nvPr/>
        </p:nvGrpSpPr>
        <p:grpSpPr bwMode="auto">
          <a:xfrm>
            <a:off x="0" y="0"/>
            <a:ext cx="9144000" cy="765175"/>
            <a:chOff x="0" y="0"/>
            <a:chExt cx="9144000" cy="764704"/>
          </a:xfrm>
        </p:grpSpPr>
        <p:sp>
          <p:nvSpPr>
            <p:cNvPr id="120840" name="Rectangle 13"/>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120842" name="Picture 15"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81730022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p:cNvPicPr>
            <a:picLocks noChangeAspect="1"/>
          </p:cNvPicPr>
          <p:nvPr/>
        </p:nvPicPr>
        <p:blipFill>
          <a:blip r:embed="rId3">
            <a:alphaModFix amt="40000"/>
          </a:blip>
          <a:stretch>
            <a:fillRect/>
          </a:stretch>
        </p:blipFill>
        <p:spPr>
          <a:xfrm>
            <a:off x="-6725" y="-121778"/>
            <a:ext cx="9320057" cy="6979778"/>
          </a:xfrm>
          <a:prstGeom prst="rect">
            <a:avLst/>
          </a:prstGeom>
        </p:spPr>
      </p:pic>
      <p:sp>
        <p:nvSpPr>
          <p:cNvPr id="2" name="Titel 1"/>
          <p:cNvSpPr>
            <a:spLocks noGrp="1"/>
          </p:cNvSpPr>
          <p:nvPr>
            <p:ph type="title"/>
          </p:nvPr>
        </p:nvSpPr>
        <p:spPr>
          <a:xfrm>
            <a:off x="457200" y="610401"/>
            <a:ext cx="8229600" cy="1143000"/>
          </a:xfrm>
        </p:spPr>
        <p:txBody>
          <a:bodyPr>
            <a:normAutofit/>
          </a:bodyPr>
          <a:lstStyle/>
          <a:p>
            <a:r>
              <a:rPr lang="de-DE" sz="2800" b="1">
                <a:solidFill>
                  <a:srgbClr val="800000"/>
                </a:solidFill>
              </a:rPr>
              <a:t>Alzheimer: Was passiert im Gehirn ?</a:t>
            </a:r>
          </a:p>
        </p:txBody>
      </p:sp>
      <p:sp>
        <p:nvSpPr>
          <p:cNvPr id="5" name="Rechteck 4"/>
          <p:cNvSpPr/>
          <p:nvPr/>
        </p:nvSpPr>
        <p:spPr>
          <a:xfrm>
            <a:off x="310445" y="1812590"/>
            <a:ext cx="8720666" cy="1745093"/>
          </a:xfrm>
          <a:prstGeom prst="rect">
            <a:avLst/>
          </a:prstGeom>
        </p:spPr>
        <p:txBody>
          <a:bodyPr wrap="square">
            <a:spAutoFit/>
          </a:bodyPr>
          <a:lstStyle/>
          <a:p>
            <a:pPr>
              <a:lnSpc>
                <a:spcPct val="120000"/>
              </a:lnSpc>
            </a:pPr>
            <a:r>
              <a:rPr lang="de-DE" b="1" i="1">
                <a:solidFill>
                  <a:srgbClr val="800000"/>
                </a:solidFill>
              </a:rPr>
              <a:t>Das Gehirn schrumpft </a:t>
            </a:r>
          </a:p>
          <a:p>
            <a:pPr marL="285750" indent="-285750">
              <a:lnSpc>
                <a:spcPct val="120000"/>
              </a:lnSpc>
              <a:buFont typeface="Arial"/>
              <a:buChar char="•"/>
            </a:pPr>
            <a:r>
              <a:rPr lang="de-DE"/>
              <a:t>Es kommt zu einem erheblichen Verlust von Nervenzellen (das Gehirn kann bis zu </a:t>
            </a:r>
            <a:r>
              <a:rPr lang="de-DE">
                <a:solidFill>
                  <a:srgbClr val="800000"/>
                </a:solidFill>
              </a:rPr>
              <a:t>20 Prozent </a:t>
            </a:r>
            <a:r>
              <a:rPr lang="de-DE"/>
              <a:t>seiner Masse einbüßen) </a:t>
            </a:r>
          </a:p>
          <a:p>
            <a:pPr marL="285750" indent="-285750">
              <a:lnSpc>
                <a:spcPct val="120000"/>
              </a:lnSpc>
              <a:buFont typeface="Arial"/>
              <a:buChar char="•"/>
            </a:pPr>
            <a:r>
              <a:rPr lang="de-DE"/>
              <a:t>Strukturelle Änderungen im Eiweißgewebe des Gehirns führen zu </a:t>
            </a:r>
            <a:r>
              <a:rPr lang="de-DE">
                <a:solidFill>
                  <a:srgbClr val="800000"/>
                </a:solidFill>
              </a:rPr>
              <a:t>Gedächtnis- </a:t>
            </a:r>
            <a:r>
              <a:rPr lang="de-DE"/>
              <a:t>und </a:t>
            </a:r>
            <a:r>
              <a:rPr lang="de-DE">
                <a:solidFill>
                  <a:srgbClr val="800000"/>
                </a:solidFill>
              </a:rPr>
              <a:t>Orientierungsverlust </a:t>
            </a:r>
            <a:r>
              <a:rPr lang="de-DE"/>
              <a:t>und zu Einschränkungen </a:t>
            </a:r>
            <a:r>
              <a:rPr lang="de-DE">
                <a:solidFill>
                  <a:srgbClr val="800000"/>
                </a:solidFill>
              </a:rPr>
              <a:t>im Denken und Fühlen</a:t>
            </a:r>
            <a:r>
              <a:rPr lang="de-DE"/>
              <a:t> </a:t>
            </a:r>
          </a:p>
        </p:txBody>
      </p:sp>
      <p:sp>
        <p:nvSpPr>
          <p:cNvPr id="7" name="Rechteck 6"/>
          <p:cNvSpPr/>
          <p:nvPr/>
        </p:nvSpPr>
        <p:spPr>
          <a:xfrm>
            <a:off x="310445" y="4887724"/>
            <a:ext cx="8720666" cy="1412694"/>
          </a:xfrm>
          <a:prstGeom prst="rect">
            <a:avLst/>
          </a:prstGeom>
        </p:spPr>
        <p:txBody>
          <a:bodyPr wrap="square">
            <a:spAutoFit/>
          </a:bodyPr>
          <a:lstStyle/>
          <a:p>
            <a:pPr>
              <a:lnSpc>
                <a:spcPct val="120000"/>
              </a:lnSpc>
            </a:pPr>
            <a:r>
              <a:rPr lang="de-DE" b="1" i="1">
                <a:solidFill>
                  <a:srgbClr val="800000"/>
                </a:solidFill>
              </a:rPr>
              <a:t>Zwischen den Nervenzellen</a:t>
            </a:r>
          </a:p>
          <a:p>
            <a:pPr marL="285750" indent="-285750">
              <a:lnSpc>
                <a:spcPct val="120000"/>
              </a:lnSpc>
              <a:buFont typeface="Arial"/>
              <a:buChar char="•"/>
            </a:pPr>
            <a:r>
              <a:rPr lang="de-DE"/>
              <a:t>Einlagerung von </a:t>
            </a:r>
            <a:r>
              <a:rPr lang="de-DE">
                <a:solidFill>
                  <a:srgbClr val="800000"/>
                </a:solidFill>
              </a:rPr>
              <a:t>Eiweiß-Plaques </a:t>
            </a:r>
            <a:r>
              <a:rPr lang="de-DE"/>
              <a:t>aus fehlerhaft gefalteten </a:t>
            </a:r>
            <a:r>
              <a:rPr lang="de-DE">
                <a:solidFill>
                  <a:srgbClr val="800000"/>
                </a:solidFill>
              </a:rPr>
              <a:t>Beta-Amyloid-Peptiden</a:t>
            </a:r>
            <a:r>
              <a:rPr lang="de-DE"/>
              <a:t> </a:t>
            </a:r>
          </a:p>
          <a:p>
            <a:pPr marL="285750" indent="-285750">
              <a:lnSpc>
                <a:spcPct val="120000"/>
              </a:lnSpc>
              <a:buFont typeface="Arial"/>
              <a:buChar char="•"/>
            </a:pPr>
            <a:r>
              <a:rPr lang="de-DE"/>
              <a:t>Dies führt zur Unterbrechung der Kommunikation zwischen den Zellen und zu einer verminderten Sauerstoff- und Energieversorgung betroffener Gehirnbereiche </a:t>
            </a:r>
          </a:p>
        </p:txBody>
      </p:sp>
      <p:sp>
        <p:nvSpPr>
          <p:cNvPr id="8" name="Rechteck 7"/>
          <p:cNvSpPr/>
          <p:nvPr/>
        </p:nvSpPr>
        <p:spPr>
          <a:xfrm>
            <a:off x="310445" y="3722884"/>
            <a:ext cx="8720666" cy="1080296"/>
          </a:xfrm>
          <a:prstGeom prst="rect">
            <a:avLst/>
          </a:prstGeom>
        </p:spPr>
        <p:txBody>
          <a:bodyPr wrap="square">
            <a:spAutoFit/>
          </a:bodyPr>
          <a:lstStyle/>
          <a:p>
            <a:pPr>
              <a:lnSpc>
                <a:spcPct val="120000"/>
              </a:lnSpc>
            </a:pPr>
            <a:r>
              <a:rPr lang="de-DE" b="1" i="1">
                <a:solidFill>
                  <a:srgbClr val="800000"/>
                </a:solidFill>
              </a:rPr>
              <a:t>Im Zellinneren</a:t>
            </a:r>
          </a:p>
          <a:p>
            <a:pPr marL="285750" indent="-285750">
              <a:lnSpc>
                <a:spcPct val="120000"/>
              </a:lnSpc>
              <a:buFont typeface="Arial"/>
              <a:buChar char="•"/>
            </a:pPr>
            <a:r>
              <a:rPr lang="de-DE"/>
              <a:t>Es bilden sich innerhalb der Nervenzellen vermehrt Bündel von </a:t>
            </a:r>
            <a:r>
              <a:rPr lang="de-DE">
                <a:solidFill>
                  <a:srgbClr val="800000"/>
                </a:solidFill>
              </a:rPr>
              <a:t>Tau-Protein (</a:t>
            </a:r>
            <a:r>
              <a:rPr lang="de-DE" err="1">
                <a:solidFill>
                  <a:srgbClr val="800000"/>
                </a:solidFill>
              </a:rPr>
              <a:t>tangels</a:t>
            </a:r>
            <a:r>
              <a:rPr lang="de-DE"/>
              <a:t>). Dies führt zur Störung von Transportprozessen und ultimativ zum </a:t>
            </a:r>
            <a:r>
              <a:rPr lang="de-DE">
                <a:solidFill>
                  <a:srgbClr val="800000"/>
                </a:solidFill>
              </a:rPr>
              <a:t>Absterben der Zelle</a:t>
            </a:r>
          </a:p>
        </p:txBody>
      </p:sp>
      <p:grpSp>
        <p:nvGrpSpPr>
          <p:cNvPr id="9" name="Group 9"/>
          <p:cNvGrpSpPr>
            <a:grpSpLocks/>
          </p:cNvGrpSpPr>
          <p:nvPr/>
        </p:nvGrpSpPr>
        <p:grpSpPr bwMode="auto">
          <a:xfrm>
            <a:off x="0" y="0"/>
            <a:ext cx="9144000" cy="765175"/>
            <a:chOff x="0" y="0"/>
            <a:chExt cx="9144000" cy="764704"/>
          </a:xfrm>
        </p:grpSpPr>
        <p:sp>
          <p:nvSpPr>
            <p:cNvPr id="10"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11" name="Picture 12" descr="uzh_eth_logo_d_pos.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529565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lzheimer's_disease-neuron_death.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734237" y="2662051"/>
            <a:ext cx="5414100" cy="3040225"/>
          </a:xfrm>
          <a:prstGeom prst="rect">
            <a:avLst/>
          </a:prstGeom>
        </p:spPr>
      </p:pic>
      <p:sp>
        <p:nvSpPr>
          <p:cNvPr id="6" name="Titel 1"/>
          <p:cNvSpPr>
            <a:spLocks noGrp="1"/>
          </p:cNvSpPr>
          <p:nvPr>
            <p:ph type="title"/>
          </p:nvPr>
        </p:nvSpPr>
        <p:spPr>
          <a:xfrm>
            <a:off x="457200" y="1230873"/>
            <a:ext cx="8229600" cy="1143000"/>
          </a:xfrm>
        </p:spPr>
        <p:txBody>
          <a:bodyPr>
            <a:normAutofit/>
          </a:bodyPr>
          <a:lstStyle/>
          <a:p>
            <a:r>
              <a:rPr lang="de-DE" sz="2800" b="1">
                <a:solidFill>
                  <a:srgbClr val="800000"/>
                </a:solidFill>
              </a:rPr>
              <a:t>Bildung von Amyloid-Plaques und Tau-Protein </a:t>
            </a:r>
            <a:r>
              <a:rPr lang="de-DE" sz="2800" b="1" err="1">
                <a:solidFill>
                  <a:srgbClr val="800000"/>
                </a:solidFill>
              </a:rPr>
              <a:t>tangels</a:t>
            </a:r>
            <a:endParaRPr lang="de-DE" sz="2800" b="1">
              <a:solidFill>
                <a:srgbClr val="800000"/>
              </a:solidFill>
            </a:endParaRPr>
          </a:p>
        </p:txBody>
      </p:sp>
      <p:grpSp>
        <p:nvGrpSpPr>
          <p:cNvPr id="4" name="Group 9"/>
          <p:cNvGrpSpPr>
            <a:grpSpLocks/>
          </p:cNvGrpSpPr>
          <p:nvPr/>
        </p:nvGrpSpPr>
        <p:grpSpPr bwMode="auto">
          <a:xfrm>
            <a:off x="0" y="0"/>
            <a:ext cx="9144000" cy="765175"/>
            <a:chOff x="0" y="0"/>
            <a:chExt cx="9144000" cy="764704"/>
          </a:xfrm>
        </p:grpSpPr>
        <p:sp>
          <p:nvSpPr>
            <p:cNvPr id="7"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8" name="Picture 12" descr="uzh_eth_logo_d_pos.eps"/>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5049485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100000">
                <p:cTn id="7" fill="hold" display="0">
                  <p:stCondLst>
                    <p:cond delay="indefinite"/>
                  </p:stCondLst>
                </p:cTn>
                <p:tgtEl>
                  <p:spTgt spid="5"/>
                </p:tgtEl>
              </p:cMediaNode>
            </p:video>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a:spLocks noGrp="1"/>
          </p:cNvSpPr>
          <p:nvPr>
            <p:ph type="title"/>
          </p:nvPr>
        </p:nvSpPr>
        <p:spPr>
          <a:xfrm>
            <a:off x="457200" y="545207"/>
            <a:ext cx="8229600" cy="1143000"/>
          </a:xfrm>
        </p:spPr>
        <p:txBody>
          <a:bodyPr>
            <a:normAutofit/>
          </a:bodyPr>
          <a:lstStyle/>
          <a:p>
            <a:r>
              <a:rPr lang="de-DE" sz="2800" b="1">
                <a:solidFill>
                  <a:srgbClr val="800000"/>
                </a:solidFill>
              </a:rPr>
              <a:t>Alzheimer Prävention?</a:t>
            </a:r>
          </a:p>
        </p:txBody>
      </p:sp>
      <p:grpSp>
        <p:nvGrpSpPr>
          <p:cNvPr id="4" name="Group 9"/>
          <p:cNvGrpSpPr>
            <a:grpSpLocks/>
          </p:cNvGrpSpPr>
          <p:nvPr/>
        </p:nvGrpSpPr>
        <p:grpSpPr bwMode="auto">
          <a:xfrm>
            <a:off x="0" y="0"/>
            <a:ext cx="9144000" cy="765175"/>
            <a:chOff x="0" y="0"/>
            <a:chExt cx="9144000" cy="764704"/>
          </a:xfrm>
        </p:grpSpPr>
        <p:sp>
          <p:nvSpPr>
            <p:cNvPr id="7" name="Rectangle 10"/>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8" name="Picture 12" descr="uzh_eth_logo_d_po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 name="Textfeld 1"/>
          <p:cNvSpPr txBox="1"/>
          <p:nvPr/>
        </p:nvSpPr>
        <p:spPr>
          <a:xfrm>
            <a:off x="206162" y="1570477"/>
            <a:ext cx="8287168" cy="646331"/>
          </a:xfrm>
          <a:prstGeom prst="rect">
            <a:avLst/>
          </a:prstGeom>
          <a:noFill/>
        </p:spPr>
        <p:txBody>
          <a:bodyPr wrap="square" rtlCol="0">
            <a:spAutoFit/>
          </a:bodyPr>
          <a:lstStyle/>
          <a:p>
            <a:r>
              <a:rPr lang="de-DE"/>
              <a:t>Entzündungshemmende Medikamente senken möglicherweise das Demenzrisiko bei Menschen mit ApoE4</a:t>
            </a:r>
          </a:p>
        </p:txBody>
      </p:sp>
      <p:sp>
        <p:nvSpPr>
          <p:cNvPr id="5" name="Oval 4"/>
          <p:cNvSpPr/>
          <p:nvPr/>
        </p:nvSpPr>
        <p:spPr>
          <a:xfrm>
            <a:off x="3280915" y="2335591"/>
            <a:ext cx="2046728" cy="10233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err="1"/>
              <a:t>Regelmässige</a:t>
            </a:r>
            <a:r>
              <a:rPr lang="de-DE"/>
              <a:t> Bewegung</a:t>
            </a:r>
          </a:p>
        </p:txBody>
      </p:sp>
      <p:sp>
        <p:nvSpPr>
          <p:cNvPr id="9" name="Oval 8"/>
          <p:cNvSpPr/>
          <p:nvPr/>
        </p:nvSpPr>
        <p:spPr>
          <a:xfrm>
            <a:off x="6092493" y="3155470"/>
            <a:ext cx="2046728" cy="10233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a:t>Vermeidung von</a:t>
            </a:r>
          </a:p>
          <a:p>
            <a:pPr algn="ctr"/>
            <a:r>
              <a:rPr lang="de-DE"/>
              <a:t>Stress</a:t>
            </a:r>
          </a:p>
        </p:txBody>
      </p:sp>
      <p:sp>
        <p:nvSpPr>
          <p:cNvPr id="10" name="Oval 9"/>
          <p:cNvSpPr/>
          <p:nvPr/>
        </p:nvSpPr>
        <p:spPr>
          <a:xfrm>
            <a:off x="977447" y="5422014"/>
            <a:ext cx="2303468" cy="10233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a:t>Ausgeglichener Blutdruck </a:t>
            </a:r>
          </a:p>
        </p:txBody>
      </p:sp>
      <p:sp>
        <p:nvSpPr>
          <p:cNvPr id="11" name="Oval 10"/>
          <p:cNvSpPr/>
          <p:nvPr/>
        </p:nvSpPr>
        <p:spPr>
          <a:xfrm>
            <a:off x="6092493" y="5417220"/>
            <a:ext cx="2303468" cy="10233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a:t>Normalgewicht </a:t>
            </a:r>
          </a:p>
        </p:txBody>
      </p:sp>
      <p:sp>
        <p:nvSpPr>
          <p:cNvPr id="12" name="Oval 11"/>
          <p:cNvSpPr/>
          <p:nvPr/>
        </p:nvSpPr>
        <p:spPr>
          <a:xfrm>
            <a:off x="3280915" y="4393913"/>
            <a:ext cx="2303468" cy="10233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a:t>Gesunder Cholesterin-spiegel</a:t>
            </a:r>
          </a:p>
        </p:txBody>
      </p:sp>
      <p:sp>
        <p:nvSpPr>
          <p:cNvPr id="13" name="Oval 12"/>
          <p:cNvSpPr/>
          <p:nvPr/>
        </p:nvSpPr>
        <p:spPr>
          <a:xfrm>
            <a:off x="708867" y="3543833"/>
            <a:ext cx="2303468" cy="102330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a:t>Hirnfunktion in Schwung halten</a:t>
            </a:r>
          </a:p>
        </p:txBody>
      </p:sp>
    </p:spTree>
    <p:extLst>
      <p:ext uri="{BB962C8B-B14F-4D97-AF65-F5344CB8AC3E}">
        <p14:creationId xmlns:p14="http://schemas.microsoft.com/office/powerpoint/2010/main" val="271425244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a:grpSpLocks/>
          </p:cNvGrpSpPr>
          <p:nvPr/>
        </p:nvGrpSpPr>
        <p:grpSpPr bwMode="auto">
          <a:xfrm>
            <a:off x="0" y="0"/>
            <a:ext cx="9144000" cy="765175"/>
            <a:chOff x="0" y="0"/>
            <a:chExt cx="9144000" cy="764704"/>
          </a:xfrm>
        </p:grpSpPr>
        <p:sp>
          <p:nvSpPr>
            <p:cNvPr id="3" name="Rectangle 11"/>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4" name="Picture 13"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 name="Rectangle 1026"/>
          <p:cNvSpPr>
            <a:spLocks noChangeArrowheads="1"/>
          </p:cNvSpPr>
          <p:nvPr/>
        </p:nvSpPr>
        <p:spPr bwMode="auto">
          <a:xfrm>
            <a:off x="-399219" y="563113"/>
            <a:ext cx="9967045" cy="1143000"/>
          </a:xfrm>
          <a:prstGeom prst="rect">
            <a:avLst/>
          </a:prstGeom>
          <a:noFill/>
          <a:ln w="9525">
            <a:noFill/>
            <a:miter lim="800000"/>
            <a:headEnd/>
            <a:tailEnd/>
          </a:ln>
          <a:effectLst/>
        </p:spPr>
        <p:txBody>
          <a:bodyPr anchor="ctr"/>
          <a:lstStyle/>
          <a:p>
            <a:pPr algn="ctr">
              <a:defRPr/>
            </a:pPr>
            <a:r>
              <a:rPr lang="en-US" sz="2800" b="1" err="1">
                <a:solidFill>
                  <a:schemeClr val="accent2">
                    <a:lumMod val="75000"/>
                  </a:schemeClr>
                </a:solidFill>
                <a:effectLst>
                  <a:outerShdw blurRad="38100" dist="38100" dir="2700000" algn="tl">
                    <a:srgbClr val="DDDDDD"/>
                  </a:outerShdw>
                </a:effectLst>
              </a:rPr>
              <a:t>Kann</a:t>
            </a:r>
            <a:r>
              <a:rPr lang="en-US" sz="2800" b="1">
                <a:solidFill>
                  <a:schemeClr val="accent2">
                    <a:lumMod val="75000"/>
                  </a:schemeClr>
                </a:solidFill>
                <a:effectLst>
                  <a:outerShdw blurRad="38100" dist="38100" dir="2700000" algn="tl">
                    <a:srgbClr val="DDDDDD"/>
                  </a:outerShdw>
                </a:effectLst>
              </a:rPr>
              <a:t> </a:t>
            </a:r>
            <a:r>
              <a:rPr lang="en-US" sz="2800" b="1" err="1">
                <a:solidFill>
                  <a:schemeClr val="accent2">
                    <a:lumMod val="75000"/>
                  </a:schemeClr>
                </a:solidFill>
                <a:effectLst>
                  <a:outerShdw blurRad="38100" dist="38100" dir="2700000" algn="tl">
                    <a:srgbClr val="DDDDDD"/>
                  </a:outerShdw>
                </a:effectLst>
              </a:rPr>
              <a:t>jeder</a:t>
            </a:r>
            <a:r>
              <a:rPr lang="en-US" sz="2800" b="1">
                <a:solidFill>
                  <a:schemeClr val="accent2">
                    <a:lumMod val="75000"/>
                  </a:schemeClr>
                </a:solidFill>
                <a:effectLst>
                  <a:outerShdw blurRad="38100" dist="38100" dir="2700000" algn="tl">
                    <a:srgbClr val="DDDDDD"/>
                  </a:outerShdw>
                </a:effectLst>
              </a:rPr>
              <a:t> seine DNA sequenzieren </a:t>
            </a:r>
            <a:r>
              <a:rPr lang="en-US" sz="2800" b="1" err="1">
                <a:solidFill>
                  <a:schemeClr val="accent2">
                    <a:lumMod val="75000"/>
                  </a:schemeClr>
                </a:solidFill>
                <a:effectLst>
                  <a:outerShdw blurRad="38100" dist="38100" dir="2700000" algn="tl">
                    <a:srgbClr val="DDDDDD"/>
                  </a:outerShdw>
                </a:effectLst>
              </a:rPr>
              <a:t>lassen</a:t>
            </a:r>
            <a:r>
              <a:rPr lang="en-US" sz="2800" b="1">
                <a:solidFill>
                  <a:schemeClr val="accent2">
                    <a:lumMod val="75000"/>
                  </a:schemeClr>
                </a:solidFill>
                <a:effectLst>
                  <a:outerShdw blurRad="38100" dist="38100" dir="2700000" algn="tl">
                    <a:srgbClr val="DDDDDD"/>
                  </a:outerShdw>
                </a:effectLst>
              </a:rPr>
              <a:t>?</a:t>
            </a:r>
          </a:p>
        </p:txBody>
      </p:sp>
      <p:sp>
        <p:nvSpPr>
          <p:cNvPr id="6" name="Textfeld 5"/>
          <p:cNvSpPr txBox="1"/>
          <p:nvPr/>
        </p:nvSpPr>
        <p:spPr>
          <a:xfrm>
            <a:off x="337508" y="1658593"/>
            <a:ext cx="8400010" cy="5078314"/>
          </a:xfrm>
          <a:prstGeom prst="rect">
            <a:avLst/>
          </a:prstGeom>
          <a:noFill/>
        </p:spPr>
        <p:txBody>
          <a:bodyPr wrap="square" rtlCol="0">
            <a:spAutoFit/>
          </a:bodyPr>
          <a:lstStyle/>
          <a:p>
            <a:r>
              <a:rPr lang="de-DE"/>
              <a:t>Seit 2007 bietet die Firma 23andMe Gentests an. Dabei werden tausende Regionen auf der DNA untersucht, welche sich von Mensch zu Mensch unterscheiden.</a:t>
            </a:r>
          </a:p>
          <a:p>
            <a:endParaRPr lang="de-DE" b="1"/>
          </a:p>
          <a:p>
            <a:r>
              <a:rPr lang="de-DE" b="1"/>
              <a:t>In den Anfängen:</a:t>
            </a:r>
          </a:p>
          <a:p>
            <a:endParaRPr lang="de-DE"/>
          </a:p>
          <a:p>
            <a:pPr marL="285750" indent="-285750">
              <a:buFont typeface="Arial"/>
              <a:buChar char="•"/>
            </a:pPr>
            <a:r>
              <a:rPr lang="de-DE"/>
              <a:t>Wahrnehmen von Spargelgeruch im Urin nach dem Verzehr von Spargeln</a:t>
            </a:r>
          </a:p>
          <a:p>
            <a:endParaRPr lang="de-DE"/>
          </a:p>
          <a:p>
            <a:pPr marL="285750" indent="-285750">
              <a:buFont typeface="Arial"/>
              <a:buChar char="•"/>
            </a:pPr>
            <a:r>
              <a:rPr lang="de-DE"/>
              <a:t>Trockener Ohrenschmalz</a:t>
            </a:r>
          </a:p>
          <a:p>
            <a:endParaRPr lang="de-DE"/>
          </a:p>
          <a:p>
            <a:pPr marL="285750" indent="-285750">
              <a:buFont typeface="Arial"/>
              <a:buChar char="•"/>
            </a:pPr>
            <a:r>
              <a:rPr lang="de-DE"/>
              <a:t>Erhöhte Wahrscheinlichkeit zu niesen, wenn man in helles Licht schaut</a:t>
            </a:r>
          </a:p>
          <a:p>
            <a:pPr marL="285750" indent="-285750">
              <a:buFont typeface="Arial"/>
              <a:buChar char="•"/>
            </a:pPr>
            <a:endParaRPr lang="de-DE"/>
          </a:p>
          <a:p>
            <a:endParaRPr lang="de-DE"/>
          </a:p>
          <a:p>
            <a:r>
              <a:rPr lang="de-DE"/>
              <a:t>Später konzentrierte man sich viel mehr auf Krankheitsrelevante DNA-Regionen</a:t>
            </a:r>
          </a:p>
          <a:p>
            <a:endParaRPr lang="de-DE"/>
          </a:p>
          <a:p>
            <a:r>
              <a:rPr lang="de-DE" b="1"/>
              <a:t>2013 </a:t>
            </a:r>
            <a:r>
              <a:rPr lang="de-DE"/>
              <a:t>wurde die medizinische Auswertung von der US </a:t>
            </a:r>
            <a:r>
              <a:rPr lang="de-DE" err="1"/>
              <a:t>food</a:t>
            </a:r>
            <a:r>
              <a:rPr lang="de-DE"/>
              <a:t> </a:t>
            </a:r>
            <a:r>
              <a:rPr lang="de-DE" err="1"/>
              <a:t>and</a:t>
            </a:r>
            <a:r>
              <a:rPr lang="de-DE"/>
              <a:t> </a:t>
            </a:r>
            <a:r>
              <a:rPr lang="de-DE" err="1"/>
              <a:t>drug</a:t>
            </a:r>
            <a:r>
              <a:rPr lang="de-DE"/>
              <a:t> </a:t>
            </a:r>
            <a:r>
              <a:rPr lang="de-DE" err="1"/>
              <a:t>administration</a:t>
            </a:r>
            <a:r>
              <a:rPr lang="de-DE"/>
              <a:t> (FDA) unterbunden. </a:t>
            </a:r>
          </a:p>
          <a:p>
            <a:endParaRPr lang="de-DE"/>
          </a:p>
          <a:p>
            <a:r>
              <a:rPr lang="de-DE"/>
              <a:t>Nun beschränkt sich die Firma nur noch auf Aussagen über die genetische Abstammung</a:t>
            </a:r>
          </a:p>
        </p:txBody>
      </p:sp>
    </p:spTree>
    <p:extLst>
      <p:ext uri="{BB962C8B-B14F-4D97-AF65-F5344CB8AC3E}">
        <p14:creationId xmlns:p14="http://schemas.microsoft.com/office/powerpoint/2010/main" val="3973527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26"/>
          <p:cNvSpPr>
            <a:spLocks noChangeArrowheads="1"/>
          </p:cNvSpPr>
          <p:nvPr/>
        </p:nvSpPr>
        <p:spPr bwMode="auto">
          <a:xfrm>
            <a:off x="685800" y="563113"/>
            <a:ext cx="7772400" cy="1143000"/>
          </a:xfrm>
          <a:prstGeom prst="rect">
            <a:avLst/>
          </a:prstGeom>
          <a:noFill/>
          <a:ln w="9525">
            <a:noFill/>
            <a:miter lim="800000"/>
            <a:headEnd/>
            <a:tailEnd/>
          </a:ln>
          <a:effectLst/>
        </p:spPr>
        <p:txBody>
          <a:bodyPr anchor="ctr"/>
          <a:lstStyle/>
          <a:p>
            <a:pPr algn="ctr">
              <a:defRPr/>
            </a:pPr>
            <a:r>
              <a:rPr lang="en-US" sz="3200" b="1" err="1">
                <a:solidFill>
                  <a:schemeClr val="accent2">
                    <a:lumMod val="75000"/>
                  </a:schemeClr>
                </a:solidFill>
                <a:effectLst>
                  <a:outerShdw blurRad="38100" dist="38100" dir="2700000" algn="tl">
                    <a:srgbClr val="DDDDDD"/>
                  </a:outerShdw>
                </a:effectLst>
              </a:rPr>
              <a:t>Auswertung</a:t>
            </a:r>
            <a:endParaRPr lang="en-US" sz="3200">
              <a:solidFill>
                <a:srgbClr val="953735"/>
              </a:solidFill>
            </a:endParaRPr>
          </a:p>
        </p:txBody>
      </p:sp>
      <p:grpSp>
        <p:nvGrpSpPr>
          <p:cNvPr id="3" name="Group 10"/>
          <p:cNvGrpSpPr>
            <a:grpSpLocks/>
          </p:cNvGrpSpPr>
          <p:nvPr/>
        </p:nvGrpSpPr>
        <p:grpSpPr bwMode="auto">
          <a:xfrm>
            <a:off x="0" y="0"/>
            <a:ext cx="9144000" cy="765175"/>
            <a:chOff x="0" y="0"/>
            <a:chExt cx="9144000" cy="764704"/>
          </a:xfrm>
        </p:grpSpPr>
        <p:sp>
          <p:nvSpPr>
            <p:cNvPr id="4" name="Rectangle 11"/>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5" name="Picture 13"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Textfeld 8"/>
          <p:cNvSpPr txBox="1"/>
          <p:nvPr/>
        </p:nvSpPr>
        <p:spPr>
          <a:xfrm>
            <a:off x="685800" y="2187828"/>
            <a:ext cx="7346996" cy="2554545"/>
          </a:xfrm>
          <a:prstGeom prst="rect">
            <a:avLst/>
          </a:prstGeom>
          <a:noFill/>
        </p:spPr>
        <p:txBody>
          <a:bodyPr wrap="square" rtlCol="0">
            <a:spAutoFit/>
          </a:bodyPr>
          <a:lstStyle/>
          <a:p>
            <a:r>
              <a:rPr lang="de-DE" sz="2000"/>
              <a:t>Welches ApoE Allel liegt vor bei:</a:t>
            </a:r>
          </a:p>
          <a:p>
            <a:endParaRPr lang="de-DE" sz="2000"/>
          </a:p>
          <a:p>
            <a:pPr marL="457200" indent="-457200">
              <a:buAutoNum type="arabicPeriod"/>
            </a:pPr>
            <a:r>
              <a:rPr lang="de-DE" sz="2000"/>
              <a:t>Bande</a:t>
            </a:r>
          </a:p>
          <a:p>
            <a:endParaRPr lang="de-DE" sz="2000"/>
          </a:p>
          <a:p>
            <a:pPr marL="457200" indent="-457200">
              <a:buAutoNum type="arabicPeriod"/>
            </a:pPr>
            <a:r>
              <a:rPr lang="de-DE" sz="2000"/>
              <a:t>Banden</a:t>
            </a:r>
          </a:p>
          <a:p>
            <a:endParaRPr lang="de-DE" sz="2000"/>
          </a:p>
          <a:p>
            <a:pPr marL="457200" indent="-457200">
              <a:buAutoNum type="arabicPeriod"/>
            </a:pPr>
            <a:r>
              <a:rPr lang="de-DE" sz="2000"/>
              <a:t>Banden</a:t>
            </a:r>
          </a:p>
          <a:p>
            <a:endParaRPr lang="de-DE" sz="2000"/>
          </a:p>
        </p:txBody>
      </p:sp>
      <p:sp>
        <p:nvSpPr>
          <p:cNvPr id="11" name="Textfeld 10"/>
          <p:cNvSpPr txBox="1"/>
          <p:nvPr/>
        </p:nvSpPr>
        <p:spPr>
          <a:xfrm>
            <a:off x="685800" y="4875688"/>
            <a:ext cx="7346996" cy="1323439"/>
          </a:xfrm>
          <a:prstGeom prst="rect">
            <a:avLst/>
          </a:prstGeom>
          <a:noFill/>
        </p:spPr>
        <p:txBody>
          <a:bodyPr wrap="square" rtlCol="0">
            <a:spAutoFit/>
          </a:bodyPr>
          <a:lstStyle/>
          <a:p>
            <a:r>
              <a:rPr lang="de-DE" sz="2000"/>
              <a:t>Nach allem, was Sie heute hier gelernt haben, was sind Ihrer Meinung nach die Vor- und Nachteile der personalisierten Medizin und in welchem Rahmen sollte sie eingesetzt werden?</a:t>
            </a:r>
          </a:p>
          <a:p>
            <a:endParaRPr lang="de-DE" sz="2000"/>
          </a:p>
        </p:txBody>
      </p:sp>
      <p:sp>
        <p:nvSpPr>
          <p:cNvPr id="6" name="Textfeld 5"/>
          <p:cNvSpPr txBox="1"/>
          <p:nvPr/>
        </p:nvSpPr>
        <p:spPr>
          <a:xfrm>
            <a:off x="2698630" y="2797608"/>
            <a:ext cx="1898770" cy="369332"/>
          </a:xfrm>
          <a:prstGeom prst="rect">
            <a:avLst/>
          </a:prstGeom>
          <a:noFill/>
        </p:spPr>
        <p:txBody>
          <a:bodyPr wrap="square" rtlCol="0">
            <a:spAutoFit/>
          </a:bodyPr>
          <a:lstStyle/>
          <a:p>
            <a:r>
              <a:rPr lang="de-DE">
                <a:solidFill>
                  <a:srgbClr val="800000"/>
                </a:solidFill>
              </a:rPr>
              <a:t>ApoE4</a:t>
            </a:r>
          </a:p>
        </p:txBody>
      </p:sp>
      <p:sp>
        <p:nvSpPr>
          <p:cNvPr id="12" name="Textfeld 11"/>
          <p:cNvSpPr txBox="1"/>
          <p:nvPr/>
        </p:nvSpPr>
        <p:spPr>
          <a:xfrm>
            <a:off x="2698630" y="3406181"/>
            <a:ext cx="1898770" cy="369332"/>
          </a:xfrm>
          <a:prstGeom prst="rect">
            <a:avLst/>
          </a:prstGeom>
          <a:noFill/>
        </p:spPr>
        <p:txBody>
          <a:bodyPr wrap="square" rtlCol="0">
            <a:spAutoFit/>
          </a:bodyPr>
          <a:lstStyle/>
          <a:p>
            <a:r>
              <a:rPr lang="de-DE">
                <a:solidFill>
                  <a:srgbClr val="800000"/>
                </a:solidFill>
              </a:rPr>
              <a:t>ApoE2 oder E3</a:t>
            </a:r>
          </a:p>
        </p:txBody>
      </p:sp>
      <p:sp>
        <p:nvSpPr>
          <p:cNvPr id="13" name="Textfeld 12"/>
          <p:cNvSpPr txBox="1"/>
          <p:nvPr/>
        </p:nvSpPr>
        <p:spPr>
          <a:xfrm>
            <a:off x="2698630" y="4037175"/>
            <a:ext cx="3122551" cy="369332"/>
          </a:xfrm>
          <a:prstGeom prst="rect">
            <a:avLst/>
          </a:prstGeom>
          <a:noFill/>
        </p:spPr>
        <p:txBody>
          <a:bodyPr wrap="square" rtlCol="0">
            <a:spAutoFit/>
          </a:bodyPr>
          <a:lstStyle/>
          <a:p>
            <a:r>
              <a:rPr lang="de-DE" err="1">
                <a:solidFill>
                  <a:srgbClr val="800000"/>
                </a:solidFill>
              </a:rPr>
              <a:t>Apo</a:t>
            </a:r>
            <a:r>
              <a:rPr lang="de-DE">
                <a:solidFill>
                  <a:srgbClr val="800000"/>
                </a:solidFill>
              </a:rPr>
              <a:t> E4 UND ApoE2 oder E3</a:t>
            </a:r>
          </a:p>
        </p:txBody>
      </p:sp>
    </p:spTree>
    <p:extLst>
      <p:ext uri="{BB962C8B-B14F-4D97-AF65-F5344CB8AC3E}">
        <p14:creationId xmlns:p14="http://schemas.microsoft.com/office/powerpoint/2010/main" val="2834875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P spid="12" grpId="0"/>
      <p:bldP spid="1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a:grpSpLocks/>
          </p:cNvGrpSpPr>
          <p:nvPr/>
        </p:nvGrpSpPr>
        <p:grpSpPr bwMode="auto">
          <a:xfrm>
            <a:off x="0" y="0"/>
            <a:ext cx="9144000" cy="765175"/>
            <a:chOff x="0" y="0"/>
            <a:chExt cx="9144000" cy="764704"/>
          </a:xfrm>
        </p:grpSpPr>
        <p:sp>
          <p:nvSpPr>
            <p:cNvPr id="3" name="Rectangle 11"/>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a:p>
          </p:txBody>
        </p:sp>
        <p:pic>
          <p:nvPicPr>
            <p:cNvPr id="4" name="Picture 13" descr="uzh_eth_logo_d_po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 name="Rectangle 1026"/>
          <p:cNvSpPr>
            <a:spLocks noChangeArrowheads="1"/>
          </p:cNvSpPr>
          <p:nvPr/>
        </p:nvSpPr>
        <p:spPr bwMode="auto">
          <a:xfrm>
            <a:off x="685800" y="2735642"/>
            <a:ext cx="7772400" cy="1143000"/>
          </a:xfrm>
          <a:prstGeom prst="rect">
            <a:avLst/>
          </a:prstGeom>
          <a:noFill/>
          <a:ln w="9525">
            <a:noFill/>
            <a:miter lim="800000"/>
            <a:headEnd/>
            <a:tailEnd/>
          </a:ln>
          <a:effectLst/>
        </p:spPr>
        <p:txBody>
          <a:bodyPr anchor="ctr"/>
          <a:lstStyle/>
          <a:p>
            <a:pPr algn="ctr">
              <a:defRPr/>
            </a:pPr>
            <a:r>
              <a:rPr lang="en-US" sz="4800" b="1" err="1">
                <a:solidFill>
                  <a:schemeClr val="accent2">
                    <a:lumMod val="75000"/>
                  </a:schemeClr>
                </a:solidFill>
                <a:effectLst>
                  <a:outerShdw blurRad="38100" dist="38100" dir="2700000" algn="tl">
                    <a:srgbClr val="DDDDDD"/>
                  </a:outerShdw>
                </a:effectLst>
              </a:rPr>
              <a:t>Danke</a:t>
            </a:r>
            <a:r>
              <a:rPr lang="en-US" sz="4800" b="1">
                <a:solidFill>
                  <a:schemeClr val="accent2">
                    <a:lumMod val="75000"/>
                  </a:schemeClr>
                </a:solidFill>
                <a:effectLst>
                  <a:outerShdw blurRad="38100" dist="38100" dir="2700000" algn="tl">
                    <a:srgbClr val="DDDDDD"/>
                  </a:outerShdw>
                </a:effectLst>
              </a:rPr>
              <a:t>…</a:t>
            </a:r>
            <a:endParaRPr lang="en-US" sz="4800">
              <a:solidFill>
                <a:srgbClr val="953735"/>
              </a:solidFill>
            </a:endParaRPr>
          </a:p>
        </p:txBody>
      </p:sp>
    </p:spTree>
    <p:extLst>
      <p:ext uri="{BB962C8B-B14F-4D97-AF65-F5344CB8AC3E}">
        <p14:creationId xmlns:p14="http://schemas.microsoft.com/office/powerpoint/2010/main" val="2235655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nterestingmedical.com/wp-content/uploads/2015/10/h979.jpg">
            <a:extLst>
              <a:ext uri="{FF2B5EF4-FFF2-40B4-BE49-F238E27FC236}">
                <a16:creationId xmlns:a16="http://schemas.microsoft.com/office/drawing/2014/main" id="{3DFACEB1-84B1-AB4B-ADF4-3C446B88FA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2273" y="1589386"/>
            <a:ext cx="6719453" cy="5034923"/>
          </a:xfrm>
          <a:prstGeom prst="rect">
            <a:avLst/>
          </a:prstGeom>
          <a:noFill/>
          <a:extLst>
            <a:ext uri="{909E8E84-426E-40DD-AFC4-6F175D3DCCD1}">
              <a14:hiddenFill xmlns:a14="http://schemas.microsoft.com/office/drawing/2010/main">
                <a:solidFill>
                  <a:srgbClr val="FFFFFF"/>
                </a:solidFill>
              </a14:hiddenFill>
            </a:ext>
          </a:extLst>
        </p:spPr>
      </p:pic>
      <p:sp>
        <p:nvSpPr>
          <p:cNvPr id="5" name="Titel 1">
            <a:extLst>
              <a:ext uri="{FF2B5EF4-FFF2-40B4-BE49-F238E27FC236}">
                <a16:creationId xmlns:a16="http://schemas.microsoft.com/office/drawing/2014/main" id="{B274391D-1FE6-6749-84D9-C95D2AA35749}"/>
              </a:ext>
            </a:extLst>
          </p:cNvPr>
          <p:cNvSpPr>
            <a:spLocks noGrp="1"/>
          </p:cNvSpPr>
          <p:nvPr>
            <p:ph type="title"/>
          </p:nvPr>
        </p:nvSpPr>
        <p:spPr>
          <a:xfrm>
            <a:off x="457200" y="681251"/>
            <a:ext cx="8229600" cy="1143000"/>
          </a:xfrm>
        </p:spPr>
        <p:txBody>
          <a:bodyPr>
            <a:normAutofit/>
          </a:bodyPr>
          <a:lstStyle/>
          <a:p>
            <a:r>
              <a:rPr lang="de-DE" sz="2800" b="1" dirty="0" err="1">
                <a:solidFill>
                  <a:schemeClr val="accent2">
                    <a:lumMod val="75000"/>
                  </a:schemeClr>
                </a:solidFill>
              </a:rPr>
              <a:t>What</a:t>
            </a:r>
            <a:r>
              <a:rPr lang="de-DE" sz="2800" b="1" dirty="0">
                <a:solidFill>
                  <a:schemeClr val="accent2">
                    <a:lumMod val="75000"/>
                  </a:schemeClr>
                </a:solidFill>
              </a:rPr>
              <a:t> </a:t>
            </a:r>
            <a:r>
              <a:rPr lang="de-DE" sz="2800" b="1" dirty="0" err="1">
                <a:solidFill>
                  <a:schemeClr val="accent2">
                    <a:lumMod val="75000"/>
                  </a:schemeClr>
                </a:solidFill>
              </a:rPr>
              <a:t>is</a:t>
            </a:r>
            <a:r>
              <a:rPr lang="de-DE" sz="2800" b="1" dirty="0">
                <a:solidFill>
                  <a:schemeClr val="accent2">
                    <a:lumMod val="75000"/>
                  </a:schemeClr>
                </a:solidFill>
              </a:rPr>
              <a:t> </a:t>
            </a:r>
            <a:r>
              <a:rPr lang="de-DE" sz="2800" b="1" dirty="0" err="1">
                <a:solidFill>
                  <a:schemeClr val="accent2">
                    <a:lumMod val="75000"/>
                  </a:schemeClr>
                </a:solidFill>
              </a:rPr>
              <a:t>cancer</a:t>
            </a:r>
            <a:endParaRPr lang="de-DE" sz="2800" b="1" dirty="0">
              <a:solidFill>
                <a:schemeClr val="accent2">
                  <a:lumMod val="75000"/>
                </a:schemeClr>
              </a:solidFill>
            </a:endParaRPr>
          </a:p>
        </p:txBody>
      </p:sp>
      <p:grpSp>
        <p:nvGrpSpPr>
          <p:cNvPr id="6" name="Gruppierung 26">
            <a:extLst>
              <a:ext uri="{FF2B5EF4-FFF2-40B4-BE49-F238E27FC236}">
                <a16:creationId xmlns:a16="http://schemas.microsoft.com/office/drawing/2014/main" id="{F23909DB-C777-B741-AB06-E5B206EFADB3}"/>
              </a:ext>
            </a:extLst>
          </p:cNvPr>
          <p:cNvGrpSpPr/>
          <p:nvPr/>
        </p:nvGrpSpPr>
        <p:grpSpPr>
          <a:xfrm>
            <a:off x="0" y="69301"/>
            <a:ext cx="9184698" cy="693774"/>
            <a:chOff x="0" y="69301"/>
            <a:chExt cx="9184698" cy="693774"/>
          </a:xfrm>
        </p:grpSpPr>
        <p:pic>
          <p:nvPicPr>
            <p:cNvPr id="7" name="Picture 12" descr="uzh_eth_logo_d_pos.eps">
              <a:extLst>
                <a:ext uri="{FF2B5EF4-FFF2-40B4-BE49-F238E27FC236}">
                  <a16:creationId xmlns:a16="http://schemas.microsoft.com/office/drawing/2014/main" id="{C92F1C7A-16E8-434F-A107-E7881E4F9058}"/>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4269" y="69301"/>
              <a:ext cx="4164832" cy="668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8" name="Gruppierung 28">
              <a:extLst>
                <a:ext uri="{FF2B5EF4-FFF2-40B4-BE49-F238E27FC236}">
                  <a16:creationId xmlns:a16="http://schemas.microsoft.com/office/drawing/2014/main" id="{0243F0B0-D944-B649-B53B-2CEBCB588A0A}"/>
                </a:ext>
              </a:extLst>
            </p:cNvPr>
            <p:cNvGrpSpPr/>
            <p:nvPr/>
          </p:nvGrpSpPr>
          <p:grpSpPr>
            <a:xfrm>
              <a:off x="6585684" y="383542"/>
              <a:ext cx="2599014" cy="261610"/>
              <a:chOff x="160468" y="834079"/>
              <a:chExt cx="2599014" cy="261610"/>
            </a:xfrm>
          </p:grpSpPr>
          <p:cxnSp>
            <p:nvCxnSpPr>
              <p:cNvPr id="10" name="Gerade Verbindung 9">
                <a:extLst>
                  <a:ext uri="{FF2B5EF4-FFF2-40B4-BE49-F238E27FC236}">
                    <a16:creationId xmlns:a16="http://schemas.microsoft.com/office/drawing/2014/main" id="{5365A6A7-8B79-B04B-A1AF-BB121ABFAFDC}"/>
                  </a:ext>
                </a:extLst>
              </p:cNvPr>
              <p:cNvCxnSpPr/>
              <p:nvPr/>
            </p:nvCxnSpPr>
            <p:spPr>
              <a:xfrm>
                <a:off x="249748" y="1077960"/>
                <a:ext cx="2392302" cy="0"/>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11" name="Textfeld 10">
                <a:extLst>
                  <a:ext uri="{FF2B5EF4-FFF2-40B4-BE49-F238E27FC236}">
                    <a16:creationId xmlns:a16="http://schemas.microsoft.com/office/drawing/2014/main" id="{44E33C0D-9C8B-E647-8106-009FB1D3DD7D}"/>
                  </a:ext>
                </a:extLst>
              </p:cNvPr>
              <p:cNvSpPr txBox="1"/>
              <p:nvPr/>
            </p:nvSpPr>
            <p:spPr>
              <a:xfrm>
                <a:off x="160468" y="834079"/>
                <a:ext cx="2599014" cy="261610"/>
              </a:xfrm>
              <a:prstGeom prst="rect">
                <a:avLst/>
              </a:prstGeom>
              <a:noFill/>
            </p:spPr>
            <p:txBody>
              <a:bodyPr wrap="none" rtlCol="0">
                <a:spAutoFit/>
              </a:bodyPr>
              <a:lstStyle/>
              <a:p>
                <a:r>
                  <a:rPr lang="de-DE" sz="1100" b="1" dirty="0">
                    <a:latin typeface="Arial"/>
                    <a:cs typeface="Arial"/>
                  </a:rPr>
                  <a:t>Life Science </a:t>
                </a:r>
                <a:r>
                  <a:rPr lang="de-DE" sz="1100" b="1" dirty="0" err="1">
                    <a:latin typeface="Arial"/>
                    <a:cs typeface="Arial"/>
                  </a:rPr>
                  <a:t>Zurich</a:t>
                </a:r>
                <a:r>
                  <a:rPr lang="de-DE" sz="1100" b="1" dirty="0">
                    <a:latin typeface="Arial"/>
                    <a:cs typeface="Arial"/>
                  </a:rPr>
                  <a:t> Learning Center</a:t>
                </a:r>
              </a:p>
            </p:txBody>
          </p:sp>
        </p:grpSp>
        <p:cxnSp>
          <p:nvCxnSpPr>
            <p:cNvPr id="9" name="Gerade Verbindung 8">
              <a:extLst>
                <a:ext uri="{FF2B5EF4-FFF2-40B4-BE49-F238E27FC236}">
                  <a16:creationId xmlns:a16="http://schemas.microsoft.com/office/drawing/2014/main" id="{2CFC5B46-7182-3F44-8901-7A5ABB8FD5FF}"/>
                </a:ext>
              </a:extLst>
            </p:cNvPr>
            <p:cNvCxnSpPr/>
            <p:nvPr/>
          </p:nvCxnSpPr>
          <p:spPr>
            <a:xfrm>
              <a:off x="0" y="763075"/>
              <a:ext cx="9144000" cy="0"/>
            </a:xfrm>
            <a:prstGeom prst="line">
              <a:avLst/>
            </a:prstGeom>
            <a:ln w="317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grpSp>
      <p:sp>
        <p:nvSpPr>
          <p:cNvPr id="12" name="Rechteck 11">
            <a:extLst>
              <a:ext uri="{FF2B5EF4-FFF2-40B4-BE49-F238E27FC236}">
                <a16:creationId xmlns:a16="http://schemas.microsoft.com/office/drawing/2014/main" id="{1DA04794-0324-B843-84C4-A091603ADFD9}"/>
              </a:ext>
            </a:extLst>
          </p:cNvPr>
          <p:cNvSpPr/>
          <p:nvPr/>
        </p:nvSpPr>
        <p:spPr>
          <a:xfrm>
            <a:off x="4107667" y="6619732"/>
            <a:ext cx="5077031" cy="230832"/>
          </a:xfrm>
          <a:prstGeom prst="rect">
            <a:avLst/>
          </a:prstGeom>
        </p:spPr>
        <p:txBody>
          <a:bodyPr wrap="none">
            <a:spAutoFit/>
          </a:bodyPr>
          <a:lstStyle/>
          <a:p>
            <a:r>
              <a:rPr lang="en" sz="900" i="1" dirty="0"/>
              <a:t>Hanahan, D.; Weinberg, R. A. (2011). "Hallmarks of Cancer: The Next Generation". Cell. </a:t>
            </a:r>
            <a:r>
              <a:rPr lang="en" sz="900" b="1" i="1" dirty="0"/>
              <a:t>144</a:t>
            </a:r>
            <a:r>
              <a:rPr lang="en" sz="900" i="1" dirty="0"/>
              <a:t> (5): 646–674.</a:t>
            </a:r>
            <a:endParaRPr lang="de-DE" sz="900" dirty="0"/>
          </a:p>
        </p:txBody>
      </p:sp>
    </p:spTree>
    <p:extLst>
      <p:ext uri="{BB962C8B-B14F-4D97-AF65-F5344CB8AC3E}">
        <p14:creationId xmlns:p14="http://schemas.microsoft.com/office/powerpoint/2010/main" val="1762846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01857" y="569991"/>
            <a:ext cx="8229600" cy="1143000"/>
          </a:xfrm>
        </p:spPr>
        <p:txBody>
          <a:bodyPr>
            <a:normAutofit/>
          </a:bodyPr>
          <a:lstStyle/>
          <a:p>
            <a:r>
              <a:rPr lang="de-DE" sz="2800" b="1" dirty="0">
                <a:solidFill>
                  <a:srgbClr val="800000"/>
                </a:solidFill>
              </a:rPr>
              <a:t>Herkömmlicher Therapieansatz</a:t>
            </a:r>
            <a:br>
              <a:rPr lang="de-DE" sz="2800" b="1" dirty="0">
                <a:solidFill>
                  <a:srgbClr val="800000"/>
                </a:solidFill>
              </a:rPr>
            </a:br>
            <a:endParaRPr lang="de-DE" sz="2800" b="1" dirty="0">
              <a:solidFill>
                <a:srgbClr val="800000"/>
              </a:solidFill>
            </a:endParaRPr>
          </a:p>
        </p:txBody>
      </p:sp>
      <p:grpSp>
        <p:nvGrpSpPr>
          <p:cNvPr id="5" name="Group 27"/>
          <p:cNvGrpSpPr>
            <a:grpSpLocks/>
          </p:cNvGrpSpPr>
          <p:nvPr/>
        </p:nvGrpSpPr>
        <p:grpSpPr bwMode="auto">
          <a:xfrm>
            <a:off x="0" y="12329"/>
            <a:ext cx="9144000" cy="765175"/>
            <a:chOff x="0" y="0"/>
            <a:chExt cx="9144000" cy="764704"/>
          </a:xfrm>
        </p:grpSpPr>
        <p:sp>
          <p:nvSpPr>
            <p:cNvPr id="6"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7" name="Picture 30" descr="uzh_eth_logo_d_po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8" name="Bild 7" descr="Bildschirmfoto 2014-06-26 um 14.41.31.png"/>
          <p:cNvPicPr>
            <a:picLocks noChangeAspect="1"/>
          </p:cNvPicPr>
          <p:nvPr/>
        </p:nvPicPr>
        <p:blipFill rotWithShape="1">
          <a:blip r:embed="rId4">
            <a:extLst>
              <a:ext uri="{28A0092B-C50C-407E-A947-70E740481C1C}">
                <a14:useLocalDpi xmlns:a14="http://schemas.microsoft.com/office/drawing/2010/main" val="0"/>
              </a:ext>
            </a:extLst>
          </a:blip>
          <a:srcRect r="52154" b="11270"/>
          <a:stretch/>
        </p:blipFill>
        <p:spPr>
          <a:xfrm>
            <a:off x="268099" y="1251167"/>
            <a:ext cx="4486433" cy="5606833"/>
          </a:xfrm>
          <a:prstGeom prst="rect">
            <a:avLst/>
          </a:prstGeom>
        </p:spPr>
      </p:pic>
      <p:sp>
        <p:nvSpPr>
          <p:cNvPr id="3" name="Textfeld 2"/>
          <p:cNvSpPr txBox="1"/>
          <p:nvPr/>
        </p:nvSpPr>
        <p:spPr>
          <a:xfrm>
            <a:off x="4938576" y="1849348"/>
            <a:ext cx="3378333" cy="2585323"/>
          </a:xfrm>
          <a:prstGeom prst="rect">
            <a:avLst/>
          </a:prstGeom>
          <a:noFill/>
        </p:spPr>
        <p:txBody>
          <a:bodyPr wrap="square" rtlCol="0">
            <a:spAutoFit/>
          </a:bodyPr>
          <a:lstStyle/>
          <a:p>
            <a:r>
              <a:rPr lang="de-DE" dirty="0"/>
              <a:t>Auch wenn diese Patienten die </a:t>
            </a:r>
            <a:r>
              <a:rPr lang="de-DE" dirty="0">
                <a:solidFill>
                  <a:srgbClr val="800000"/>
                </a:solidFill>
              </a:rPr>
              <a:t>gleichen Symptome</a:t>
            </a:r>
            <a:r>
              <a:rPr lang="de-DE" dirty="0"/>
              <a:t> und die </a:t>
            </a:r>
            <a:r>
              <a:rPr lang="de-DE" dirty="0">
                <a:solidFill>
                  <a:srgbClr val="800000"/>
                </a:solidFill>
              </a:rPr>
              <a:t>gleiche Diagnose </a:t>
            </a:r>
            <a:r>
              <a:rPr lang="de-DE" dirty="0"/>
              <a:t>haben, kann ihre Krankheit </a:t>
            </a:r>
            <a:r>
              <a:rPr lang="de-DE" dirty="0">
                <a:solidFill>
                  <a:srgbClr val="800000"/>
                </a:solidFill>
              </a:rPr>
              <a:t>unterschiedliche Ursachen</a:t>
            </a:r>
            <a:r>
              <a:rPr lang="de-DE" b="1" dirty="0">
                <a:solidFill>
                  <a:srgbClr val="800000"/>
                </a:solidFill>
              </a:rPr>
              <a:t> </a:t>
            </a:r>
            <a:r>
              <a:rPr lang="de-DE" dirty="0"/>
              <a:t>haben. </a:t>
            </a:r>
          </a:p>
          <a:p>
            <a:endParaRPr lang="de-DE" dirty="0"/>
          </a:p>
          <a:p>
            <a:r>
              <a:rPr lang="de-DE" dirty="0"/>
              <a:t>Dies kann sich auf die </a:t>
            </a:r>
            <a:r>
              <a:rPr lang="de-DE" dirty="0">
                <a:solidFill>
                  <a:srgbClr val="800000"/>
                </a:solidFill>
              </a:rPr>
              <a:t>Wirksamkeit der Medikamente </a:t>
            </a:r>
            <a:r>
              <a:rPr lang="de-DE" dirty="0"/>
              <a:t>auswirken</a:t>
            </a:r>
          </a:p>
        </p:txBody>
      </p:sp>
    </p:spTree>
    <p:extLst>
      <p:ext uri="{BB962C8B-B14F-4D97-AF65-F5344CB8AC3E}">
        <p14:creationId xmlns:p14="http://schemas.microsoft.com/office/powerpoint/2010/main" val="2783814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23728" y="358181"/>
            <a:ext cx="8229600" cy="1143000"/>
          </a:xfrm>
        </p:spPr>
        <p:txBody>
          <a:bodyPr>
            <a:normAutofit/>
          </a:bodyPr>
          <a:lstStyle/>
          <a:p>
            <a:r>
              <a:rPr lang="de-DE" sz="2800" b="1" dirty="0">
                <a:solidFill>
                  <a:srgbClr val="800000"/>
                </a:solidFill>
              </a:rPr>
              <a:t>Therapieansatz Personalisierte Medizin</a:t>
            </a:r>
          </a:p>
        </p:txBody>
      </p:sp>
      <p:pic>
        <p:nvPicPr>
          <p:cNvPr id="4" name="Bild 3" descr="Bildschirmfoto 2014-06-26 um 14.41.31.png"/>
          <p:cNvPicPr>
            <a:picLocks noChangeAspect="1"/>
          </p:cNvPicPr>
          <p:nvPr/>
        </p:nvPicPr>
        <p:blipFill rotWithShape="1">
          <a:blip r:embed="rId3">
            <a:extLst>
              <a:ext uri="{28A0092B-C50C-407E-A947-70E740481C1C}">
                <a14:useLocalDpi xmlns:a14="http://schemas.microsoft.com/office/drawing/2010/main" val="0"/>
              </a:ext>
            </a:extLst>
          </a:blip>
          <a:srcRect l="52785" b="11242"/>
          <a:stretch/>
        </p:blipFill>
        <p:spPr>
          <a:xfrm>
            <a:off x="334483" y="1259127"/>
            <a:ext cx="4458625" cy="5648189"/>
          </a:xfrm>
          <a:prstGeom prst="rect">
            <a:avLst/>
          </a:prstGeom>
        </p:spPr>
      </p:pic>
      <p:grpSp>
        <p:nvGrpSpPr>
          <p:cNvPr id="5" name="Group 27"/>
          <p:cNvGrpSpPr>
            <a:grpSpLocks/>
          </p:cNvGrpSpPr>
          <p:nvPr/>
        </p:nvGrpSpPr>
        <p:grpSpPr bwMode="auto">
          <a:xfrm>
            <a:off x="0" y="12329"/>
            <a:ext cx="9144000" cy="765175"/>
            <a:chOff x="0" y="0"/>
            <a:chExt cx="9144000" cy="764704"/>
          </a:xfrm>
        </p:grpSpPr>
        <p:sp>
          <p:nvSpPr>
            <p:cNvPr id="6" name="Rectangle 28"/>
            <p:cNvSpPr>
              <a:spLocks noChangeArrowheads="1"/>
            </p:cNvSpPr>
            <p:nvPr/>
          </p:nvSpPr>
          <p:spPr bwMode="auto">
            <a:xfrm>
              <a:off x="0" y="0"/>
              <a:ext cx="9144000" cy="764704"/>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de-DE" dirty="0"/>
            </a:p>
          </p:txBody>
        </p:sp>
        <p:pic>
          <p:nvPicPr>
            <p:cNvPr id="7" name="Picture 30" descr="uzh_eth_logo_d_pos.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8104"/>
              <a:ext cx="4597400" cy="69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 name="Textfeld 8"/>
          <p:cNvSpPr txBox="1"/>
          <p:nvPr/>
        </p:nvSpPr>
        <p:spPr>
          <a:xfrm>
            <a:off x="4938576" y="1306474"/>
            <a:ext cx="3378333" cy="1754327"/>
          </a:xfrm>
          <a:prstGeom prst="rect">
            <a:avLst/>
          </a:prstGeom>
          <a:noFill/>
        </p:spPr>
        <p:txBody>
          <a:bodyPr wrap="square" rtlCol="0">
            <a:spAutoFit/>
          </a:bodyPr>
          <a:lstStyle/>
          <a:p>
            <a:r>
              <a:rPr lang="de-DE" dirty="0"/>
              <a:t>Nach </a:t>
            </a:r>
            <a:r>
              <a:rPr lang="de-DE" dirty="0">
                <a:solidFill>
                  <a:srgbClr val="800000"/>
                </a:solidFill>
              </a:rPr>
              <a:t>Untersuchung von Biomarkern </a:t>
            </a:r>
            <a:r>
              <a:rPr lang="de-DE" dirty="0"/>
              <a:t>kann die Patientengruppe in </a:t>
            </a:r>
            <a:r>
              <a:rPr lang="de-DE" dirty="0">
                <a:solidFill>
                  <a:srgbClr val="800000"/>
                </a:solidFill>
              </a:rPr>
              <a:t>Untergruppen</a:t>
            </a:r>
            <a:r>
              <a:rPr lang="de-DE" dirty="0"/>
              <a:t> aufgeteilt werden, die </a:t>
            </a:r>
            <a:r>
              <a:rPr lang="de-DE" dirty="0">
                <a:solidFill>
                  <a:srgbClr val="800000"/>
                </a:solidFill>
              </a:rPr>
              <a:t>jeweils auf ihre Bedürfnisse abgestimmte Medikamente</a:t>
            </a:r>
            <a:r>
              <a:rPr lang="de-DE" dirty="0"/>
              <a:t> erhalten</a:t>
            </a:r>
          </a:p>
        </p:txBody>
      </p:sp>
      <p:sp>
        <p:nvSpPr>
          <p:cNvPr id="3" name="Textfeld 2"/>
          <p:cNvSpPr txBox="1"/>
          <p:nvPr/>
        </p:nvSpPr>
        <p:spPr>
          <a:xfrm>
            <a:off x="4836976" y="3060801"/>
            <a:ext cx="4232234" cy="3693319"/>
          </a:xfrm>
          <a:prstGeom prst="rect">
            <a:avLst/>
          </a:prstGeom>
          <a:noFill/>
        </p:spPr>
        <p:txBody>
          <a:bodyPr wrap="square" rtlCol="0">
            <a:spAutoFit/>
          </a:bodyPr>
          <a:lstStyle/>
          <a:p>
            <a:r>
              <a:rPr lang="de-DE" b="1" dirty="0">
                <a:solidFill>
                  <a:srgbClr val="800000"/>
                </a:solidFill>
              </a:rPr>
              <a:t>Beispiele:</a:t>
            </a:r>
          </a:p>
          <a:p>
            <a:endParaRPr lang="de-DE" b="1" dirty="0">
              <a:solidFill>
                <a:srgbClr val="800000"/>
              </a:solidFill>
            </a:endParaRPr>
          </a:p>
          <a:p>
            <a:pPr marL="285750" indent="-285750">
              <a:buFont typeface="Arial"/>
              <a:buChar char="•"/>
            </a:pPr>
            <a:r>
              <a:rPr lang="de-DE" dirty="0"/>
              <a:t>Das </a:t>
            </a:r>
            <a:r>
              <a:rPr lang="de-DE" dirty="0">
                <a:solidFill>
                  <a:srgbClr val="800000"/>
                </a:solidFill>
              </a:rPr>
              <a:t>AIDS-Medikament Abacavir </a:t>
            </a:r>
            <a:r>
              <a:rPr lang="de-DE" dirty="0"/>
              <a:t>wird nur nach </a:t>
            </a:r>
            <a:r>
              <a:rPr lang="de-DE" dirty="0">
                <a:solidFill>
                  <a:srgbClr val="800000"/>
                </a:solidFill>
              </a:rPr>
              <a:t>vorherigem Gentest </a:t>
            </a:r>
            <a:r>
              <a:rPr lang="de-DE" dirty="0"/>
              <a:t>verschrieben</a:t>
            </a:r>
          </a:p>
          <a:p>
            <a:pPr marL="285750" indent="-285750">
              <a:buFont typeface="Arial"/>
              <a:buChar char="•"/>
            </a:pPr>
            <a:r>
              <a:rPr lang="de-DE" dirty="0"/>
              <a:t>¼ aller Brustkrebspatientinnen </a:t>
            </a:r>
            <a:r>
              <a:rPr lang="de-DE" dirty="0">
                <a:solidFill>
                  <a:srgbClr val="800000"/>
                </a:solidFill>
              </a:rPr>
              <a:t>produziert in Krebszellen das Protein HER2</a:t>
            </a:r>
            <a:r>
              <a:rPr lang="de-DE" dirty="0"/>
              <a:t> im Übermaß. HER2-positive Patientinnen leiden an besonders </a:t>
            </a:r>
            <a:r>
              <a:rPr lang="de-DE" dirty="0">
                <a:solidFill>
                  <a:srgbClr val="800000"/>
                </a:solidFill>
              </a:rPr>
              <a:t>aggressivem Brustkrebs</a:t>
            </a:r>
            <a:r>
              <a:rPr lang="de-DE" dirty="0"/>
              <a:t>. Für diese Patientinnen gibt es einen </a:t>
            </a:r>
            <a:r>
              <a:rPr lang="de-DE" dirty="0">
                <a:solidFill>
                  <a:srgbClr val="800000"/>
                </a:solidFill>
              </a:rPr>
              <a:t>Wirkstof</a:t>
            </a:r>
            <a:r>
              <a:rPr lang="de-DE" dirty="0"/>
              <a:t>f, der das HER2-Protein bindet und die </a:t>
            </a:r>
            <a:r>
              <a:rPr lang="de-DE" dirty="0">
                <a:solidFill>
                  <a:srgbClr val="800000"/>
                </a:solidFill>
              </a:rPr>
              <a:t>Krankheit verlangsamt oder stoppt</a:t>
            </a:r>
            <a:r>
              <a:rPr lang="de-DE" dirty="0"/>
              <a:t>.</a:t>
            </a:r>
          </a:p>
        </p:txBody>
      </p:sp>
    </p:spTree>
    <p:extLst>
      <p:ext uri="{BB962C8B-B14F-4D97-AF65-F5344CB8AC3E}">
        <p14:creationId xmlns:p14="http://schemas.microsoft.com/office/powerpoint/2010/main" val="399654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4744</Words>
  <Application>Microsoft Macintosh PowerPoint</Application>
  <PresentationFormat>Bildschirmpräsentation (4:3)</PresentationFormat>
  <Paragraphs>636</Paragraphs>
  <Slides>69</Slides>
  <Notes>48</Notes>
  <HiddenSlides>0</HiddenSlides>
  <MMClips>2</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69</vt:i4>
      </vt:variant>
    </vt:vector>
  </HeadingPairs>
  <TitlesOfParts>
    <vt:vector size="75" baseType="lpstr">
      <vt:lpstr>Arial</vt:lpstr>
      <vt:lpstr>Calibri</vt:lpstr>
      <vt:lpstr>Gill Sans</vt:lpstr>
      <vt:lpstr>Times</vt:lpstr>
      <vt:lpstr>Wingdings</vt:lpstr>
      <vt:lpstr>Office-Design</vt:lpstr>
      <vt:lpstr>PowerPoint-Präsentation</vt:lpstr>
      <vt:lpstr>Ziele des Praktikums „Personalisierte Medizin“</vt:lpstr>
      <vt:lpstr>Personalisierte Medizin „Die Personalisierte Medizin will Therapie und Prävention von Krankheiten auf die individuelle genetische Prägung von Patienten ausrichten“ </vt:lpstr>
      <vt:lpstr>Therapie</vt:lpstr>
      <vt:lpstr>Was ist Krebs ?</vt:lpstr>
      <vt:lpstr>Was ist Krebs ?</vt:lpstr>
      <vt:lpstr>What is cancer</vt:lpstr>
      <vt:lpstr>Herkömmlicher Therapieansatz </vt:lpstr>
      <vt:lpstr>Therapieansatz Personalisierte Medizin</vt:lpstr>
      <vt:lpstr>PowerPoint-Präsentation</vt:lpstr>
      <vt:lpstr>PowerPoint-Präsentation</vt:lpstr>
      <vt:lpstr>Was ist Krebs ?</vt:lpstr>
      <vt:lpstr>PowerPoint-Präsentation</vt:lpstr>
      <vt:lpstr>PowerPoint-Präsentation</vt:lpstr>
      <vt:lpstr>PowerPoint-Präsentation</vt:lpstr>
      <vt:lpstr>1. Diagnostische Gentests mittels DNA Sequenzierung</vt:lpstr>
      <vt:lpstr>2. Diagnostische Gentests mittels  Restriktions Fragment Längen Polymorphismus (RFLP )Analyse</vt:lpstr>
      <vt:lpstr>Prävention - am Beispiel von ApoE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15 Minuten Pause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Prävention - am Beispiel von ApoE </vt:lpstr>
      <vt:lpstr>Was ist ApoE ??? ApoE ist ein Lipoprotein, welches von verschiedenen Zelltypen hergestellt wird </vt:lpstr>
      <vt:lpstr>PowerPoint-Präsentation</vt:lpstr>
      <vt:lpstr>ApoE Gen Struktur</vt:lpstr>
      <vt:lpstr>ApoE Protein Struktur Kleine unterschiede in der Basensequenz führen zu grossen Unterschieden in der Proteinstruktur</vt:lpstr>
      <vt:lpstr>Strukturunterschiede haben Einfluss auf die Funktion</vt:lpstr>
      <vt:lpstr>ApoE und Alzheimer</vt:lpstr>
      <vt:lpstr>PowerPoint-Präsentation</vt:lpstr>
      <vt:lpstr>PowerPoint-Präsentation</vt:lpstr>
      <vt:lpstr>PowerPoint-Präsentation</vt:lpstr>
      <vt:lpstr>PowerPoint-Präsentation</vt:lpstr>
      <vt:lpstr>PowerPoint-Präsentation</vt:lpstr>
      <vt:lpstr>RFLPs  Restriktions Fragment Längen Polymorphismus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RFLPs  Analyse mittels DNA Gelelektrophorese </vt:lpstr>
      <vt:lpstr>PowerPoint-Präsentation</vt:lpstr>
      <vt:lpstr>Alzheimer: Was passiert im Gehirn ?</vt:lpstr>
      <vt:lpstr>Bildung von Amyloid-Plaques und Tau-Protein tangels</vt:lpstr>
      <vt:lpstr>Alzheimer Prävention?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Personalisierte Medizin</dc:title>
  <dc:creator>user</dc:creator>
  <cp:lastModifiedBy>Microsoft Office User</cp:lastModifiedBy>
  <cp:revision>215</cp:revision>
  <dcterms:created xsi:type="dcterms:W3CDTF">2014-06-26T12:41:58Z</dcterms:created>
  <dcterms:modified xsi:type="dcterms:W3CDTF">2023-03-06T11:03:49Z</dcterms:modified>
</cp:coreProperties>
</file>