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1.xml" ContentType="application/vnd.openxmlformats-officedocument.drawingml.chart+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0"/>
  </p:notesMasterIdLst>
  <p:sldIdLst>
    <p:sldId id="366" r:id="rId2"/>
    <p:sldId id="432" r:id="rId3"/>
    <p:sldId id="382" r:id="rId4"/>
    <p:sldId id="376" r:id="rId5"/>
    <p:sldId id="393" r:id="rId6"/>
    <p:sldId id="394" r:id="rId7"/>
    <p:sldId id="395" r:id="rId8"/>
    <p:sldId id="495" r:id="rId9"/>
    <p:sldId id="374" r:id="rId10"/>
    <p:sldId id="375" r:id="rId11"/>
    <p:sldId id="342" r:id="rId12"/>
    <p:sldId id="262" r:id="rId13"/>
    <p:sldId id="361" r:id="rId14"/>
    <p:sldId id="496" r:id="rId15"/>
    <p:sldId id="263" r:id="rId16"/>
    <p:sldId id="352" r:id="rId17"/>
    <p:sldId id="355" r:id="rId18"/>
    <p:sldId id="380" r:id="rId19"/>
    <p:sldId id="273" r:id="rId20"/>
    <p:sldId id="497" r:id="rId21"/>
    <p:sldId id="498" r:id="rId22"/>
    <p:sldId id="499" r:id="rId23"/>
    <p:sldId id="500" r:id="rId24"/>
    <p:sldId id="267" r:id="rId25"/>
    <p:sldId id="268" r:id="rId26"/>
    <p:sldId id="269" r:id="rId27"/>
    <p:sldId id="282" r:id="rId28"/>
    <p:sldId id="272" r:id="rId29"/>
    <p:sldId id="274" r:id="rId30"/>
    <p:sldId id="275" r:id="rId31"/>
    <p:sldId id="277" r:id="rId32"/>
    <p:sldId id="397" r:id="rId33"/>
    <p:sldId id="501" r:id="rId34"/>
    <p:sldId id="398" r:id="rId35"/>
    <p:sldId id="399" r:id="rId36"/>
    <p:sldId id="400" r:id="rId37"/>
    <p:sldId id="504" r:id="rId38"/>
    <p:sldId id="502" r:id="rId39"/>
    <p:sldId id="364" r:id="rId40"/>
    <p:sldId id="384" r:id="rId41"/>
    <p:sldId id="392" r:id="rId42"/>
    <p:sldId id="347" r:id="rId43"/>
    <p:sldId id="284" r:id="rId44"/>
    <p:sldId id="286" r:id="rId45"/>
    <p:sldId id="416" r:id="rId46"/>
    <p:sldId id="345" r:id="rId47"/>
    <p:sldId id="417" r:id="rId48"/>
    <p:sldId id="418" r:id="rId49"/>
    <p:sldId id="419" r:id="rId50"/>
    <p:sldId id="420" r:id="rId51"/>
    <p:sldId id="290" r:id="rId52"/>
    <p:sldId id="401" r:id="rId53"/>
    <p:sldId id="402" r:id="rId54"/>
    <p:sldId id="357" r:id="rId55"/>
    <p:sldId id="359" r:id="rId56"/>
    <p:sldId id="360" r:id="rId57"/>
    <p:sldId id="296" r:id="rId58"/>
    <p:sldId id="396" r:id="rId59"/>
    <p:sldId id="300" r:id="rId60"/>
    <p:sldId id="301" r:id="rId61"/>
    <p:sldId id="302" r:id="rId62"/>
    <p:sldId id="303" r:id="rId63"/>
    <p:sldId id="349" r:id="rId64"/>
    <p:sldId id="421" r:id="rId65"/>
    <p:sldId id="422" r:id="rId66"/>
    <p:sldId id="423" r:id="rId67"/>
    <p:sldId id="424" r:id="rId68"/>
    <p:sldId id="425" r:id="rId69"/>
    <p:sldId id="426" r:id="rId70"/>
    <p:sldId id="427" r:id="rId71"/>
    <p:sldId id="428" r:id="rId72"/>
    <p:sldId id="429" r:id="rId73"/>
    <p:sldId id="430" r:id="rId74"/>
    <p:sldId id="310" r:id="rId75"/>
    <p:sldId id="431" r:id="rId76"/>
    <p:sldId id="316" r:id="rId77"/>
    <p:sldId id="317" r:id="rId78"/>
    <p:sldId id="318" r:id="rId79"/>
    <p:sldId id="319" r:id="rId80"/>
    <p:sldId id="321" r:id="rId81"/>
    <p:sldId id="320" r:id="rId82"/>
    <p:sldId id="325" r:id="rId83"/>
    <p:sldId id="335" r:id="rId84"/>
    <p:sldId id="336" r:id="rId85"/>
    <p:sldId id="338" r:id="rId86"/>
    <p:sldId id="337" r:id="rId87"/>
    <p:sldId id="339" r:id="rId88"/>
    <p:sldId id="505" r:id="rId89"/>
    <p:sldId id="406" r:id="rId90"/>
    <p:sldId id="407" r:id="rId91"/>
    <p:sldId id="408" r:id="rId92"/>
    <p:sldId id="409" r:id="rId93"/>
    <p:sldId id="410" r:id="rId94"/>
    <p:sldId id="411" r:id="rId95"/>
    <p:sldId id="412" r:id="rId96"/>
    <p:sldId id="413" r:id="rId97"/>
    <p:sldId id="414" r:id="rId98"/>
    <p:sldId id="415" r:id="rId9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7"/>
    <a:srgbClr val="400080"/>
    <a:srgbClr val="FFCC66"/>
    <a:srgbClr val="FF00FF"/>
    <a:srgbClr val="CCFF66"/>
    <a:srgbClr val="FF1C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p:cViewPr varScale="1">
        <p:scale>
          <a:sx n="124" d="100"/>
          <a:sy n="124" d="100"/>
        </p:scale>
        <p:origin x="80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Work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9.4360086767895882E-2"/>
          <c:y val="3.9877300613496931E-2"/>
          <c:w val="0.90130151843817785"/>
          <c:h val="0.8665644171779141"/>
        </c:manualLayout>
      </c:layout>
      <c:barChart>
        <c:barDir val="col"/>
        <c:grouping val="clustered"/>
        <c:varyColors val="0"/>
        <c:ser>
          <c:idx val="0"/>
          <c:order val="0"/>
          <c:spPr>
            <a:solidFill>
              <a:schemeClr val="bg1">
                <a:lumMod val="50000"/>
              </a:schemeClr>
            </a:solidFill>
            <a:ln>
              <a:noFill/>
            </a:ln>
          </c:spPr>
          <c:invertIfNegative val="0"/>
          <c:cat>
            <c:strRef>
              <c:f>Sheet1!$B$7:$F$8</c:f>
              <c:strCache>
                <c:ptCount val="5"/>
                <c:pt idx="0">
                  <c:v>6</c:v>
                </c:pt>
                <c:pt idx="1">
                  <c:v>7</c:v>
                </c:pt>
                <c:pt idx="2">
                  <c:v>8</c:v>
                </c:pt>
                <c:pt idx="3">
                  <c:v>9</c:v>
                </c:pt>
                <c:pt idx="4">
                  <c:v>10</c:v>
                </c:pt>
              </c:strCache>
            </c:strRef>
          </c:cat>
          <c:val>
            <c:numRef>
              <c:f>Sheet1!$B$6:$F$6</c:f>
              <c:numCache>
                <c:formatCode>General</c:formatCode>
                <c:ptCount val="5"/>
                <c:pt idx="0">
                  <c:v>24</c:v>
                </c:pt>
                <c:pt idx="1">
                  <c:v>35</c:v>
                </c:pt>
                <c:pt idx="2">
                  <c:v>20</c:v>
                </c:pt>
                <c:pt idx="3">
                  <c:v>15</c:v>
                </c:pt>
                <c:pt idx="4">
                  <c:v>6</c:v>
                </c:pt>
              </c:numCache>
            </c:numRef>
          </c:val>
          <c:extLst>
            <c:ext xmlns:c16="http://schemas.microsoft.com/office/drawing/2014/chart" uri="{C3380CC4-5D6E-409C-BE32-E72D297353CC}">
              <c16:uniqueId val="{00000000-FBCE-D64C-BFD4-2FDD77EC642F}"/>
            </c:ext>
          </c:extLst>
        </c:ser>
        <c:dLbls>
          <c:showLegendKey val="0"/>
          <c:showVal val="0"/>
          <c:showCatName val="0"/>
          <c:showSerName val="0"/>
          <c:showPercent val="0"/>
          <c:showBubbleSize val="0"/>
        </c:dLbls>
        <c:gapWidth val="150"/>
        <c:axId val="2126986248"/>
        <c:axId val="2140941928"/>
      </c:barChart>
      <c:catAx>
        <c:axId val="2126986248"/>
        <c:scaling>
          <c:orientation val="minMax"/>
        </c:scaling>
        <c:delete val="0"/>
        <c:axPos val="b"/>
        <c:numFmt formatCode="General" sourceLinked="0"/>
        <c:majorTickMark val="out"/>
        <c:minorTickMark val="none"/>
        <c:tickLblPos val="nextTo"/>
        <c:txPr>
          <a:bodyPr/>
          <a:lstStyle/>
          <a:p>
            <a:pPr>
              <a:defRPr sz="1600"/>
            </a:pPr>
            <a:endParaRPr lang="de-DE"/>
          </a:p>
        </c:txPr>
        <c:crossAx val="2140941928"/>
        <c:crosses val="autoZero"/>
        <c:auto val="1"/>
        <c:lblAlgn val="ctr"/>
        <c:lblOffset val="100"/>
        <c:noMultiLvlLbl val="0"/>
      </c:catAx>
      <c:valAx>
        <c:axId val="2140941928"/>
        <c:scaling>
          <c:orientation val="minMax"/>
        </c:scaling>
        <c:delete val="0"/>
        <c:axPos val="l"/>
        <c:numFmt formatCode="General" sourceLinked="1"/>
        <c:majorTickMark val="out"/>
        <c:minorTickMark val="none"/>
        <c:tickLblPos val="nextTo"/>
        <c:txPr>
          <a:bodyPr/>
          <a:lstStyle/>
          <a:p>
            <a:pPr>
              <a:defRPr sz="1600"/>
            </a:pPr>
            <a:endParaRPr lang="de-DE"/>
          </a:p>
        </c:txPr>
        <c:crossAx val="2126986248"/>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i="0">
                <a:latin typeface="Calibri" panose="020F0502020204030204" pitchFamily="34" charset="0"/>
                <a:ea typeface="+mn-ea"/>
                <a:cs typeface="+mn-cs"/>
              </a:defRPr>
            </a:lvl1pPr>
          </a:lstStyle>
          <a:p>
            <a:pPr>
              <a:defRPr/>
            </a:pPr>
            <a:endParaRPr lang="en-US" dirty="0"/>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i="0">
                <a:latin typeface="Calibri" panose="020F0502020204030204" pitchFamily="34" charset="0"/>
                <a:ea typeface="+mn-ea"/>
                <a:cs typeface="+mn-cs"/>
              </a:defRPr>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i="0">
                <a:latin typeface="Calibri" panose="020F0502020204030204" pitchFamily="34" charset="0"/>
                <a:ea typeface="+mn-ea"/>
                <a:cs typeface="+mn-cs"/>
              </a:defRPr>
            </a:lvl1pPr>
          </a:lstStyle>
          <a:p>
            <a:pPr>
              <a:defRPr/>
            </a:pPr>
            <a:endParaRPr lang="en-US" dirty="0"/>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i="0">
                <a:latin typeface="Calibri" panose="020F0502020204030204" pitchFamily="34" charset="0"/>
              </a:defRPr>
            </a:lvl1pPr>
          </a:lstStyle>
          <a:p>
            <a:pPr>
              <a:defRPr/>
            </a:pPr>
            <a:fld id="{36F26320-E71B-954A-A148-F54EE6AEE526}" type="slidenum">
              <a:rPr lang="en-US" smtClean="0"/>
              <a:pPr>
                <a:defRPr/>
              </a:pPr>
              <a:t>‹Nr.›</a:t>
            </a:fld>
            <a:endParaRPr lang="en-US" dirty="0"/>
          </a:p>
        </p:txBody>
      </p:sp>
    </p:spTree>
    <p:extLst>
      <p:ext uri="{BB962C8B-B14F-4D97-AF65-F5344CB8AC3E}">
        <p14:creationId xmlns:p14="http://schemas.microsoft.com/office/powerpoint/2010/main" val="20612926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0" i="0" kern="1200">
        <a:solidFill>
          <a:schemeClr val="tx1"/>
        </a:solidFill>
        <a:latin typeface="Calibri" panose="020F0502020204030204" pitchFamily="34" charset="0"/>
        <a:ea typeface="ＭＳ Ｐゴシック" pitchFamily="-110" charset="-128"/>
        <a:cs typeface="ＭＳ Ｐゴシック" pitchFamily="-110" charset="-128"/>
      </a:defRPr>
    </a:lvl1pPr>
    <a:lvl2pPr marL="457200" algn="l" rtl="0" eaLnBrk="0" fontAlgn="base" hangingPunct="0">
      <a:spcBef>
        <a:spcPct val="30000"/>
      </a:spcBef>
      <a:spcAft>
        <a:spcPct val="0"/>
      </a:spcAft>
      <a:defRPr sz="1200" b="0" i="0" kern="1200">
        <a:solidFill>
          <a:schemeClr val="tx1"/>
        </a:solidFill>
        <a:latin typeface="Calibri" panose="020F0502020204030204" pitchFamily="34" charset="0"/>
        <a:ea typeface="ＭＳ Ｐゴシック" pitchFamily="-110" charset="-128"/>
        <a:cs typeface="+mn-cs"/>
      </a:defRPr>
    </a:lvl2pPr>
    <a:lvl3pPr marL="914400" algn="l" rtl="0" eaLnBrk="0" fontAlgn="base" hangingPunct="0">
      <a:spcBef>
        <a:spcPct val="30000"/>
      </a:spcBef>
      <a:spcAft>
        <a:spcPct val="0"/>
      </a:spcAft>
      <a:defRPr sz="1200" b="0" i="0" kern="1200">
        <a:solidFill>
          <a:schemeClr val="tx1"/>
        </a:solidFill>
        <a:latin typeface="Calibri" panose="020F0502020204030204" pitchFamily="34" charset="0"/>
        <a:ea typeface="ＭＳ Ｐゴシック" pitchFamily="-110" charset="-128"/>
        <a:cs typeface="+mn-cs"/>
      </a:defRPr>
    </a:lvl3pPr>
    <a:lvl4pPr marL="1371600" algn="l" rtl="0" eaLnBrk="0" fontAlgn="base" hangingPunct="0">
      <a:spcBef>
        <a:spcPct val="30000"/>
      </a:spcBef>
      <a:spcAft>
        <a:spcPct val="0"/>
      </a:spcAft>
      <a:defRPr sz="1200" b="0" i="0" kern="1200">
        <a:solidFill>
          <a:schemeClr val="tx1"/>
        </a:solidFill>
        <a:latin typeface="Calibri" panose="020F0502020204030204" pitchFamily="34" charset="0"/>
        <a:ea typeface="ＭＳ Ｐゴシック" pitchFamily="-110" charset="-128"/>
        <a:cs typeface="+mn-cs"/>
      </a:defRPr>
    </a:lvl4pPr>
    <a:lvl5pPr marL="1828800" algn="l" rtl="0" eaLnBrk="0" fontAlgn="base" hangingPunct="0">
      <a:spcBef>
        <a:spcPct val="30000"/>
      </a:spcBef>
      <a:spcAft>
        <a:spcPct val="0"/>
      </a:spcAft>
      <a:defRPr sz="1200" b="0" i="0" kern="1200">
        <a:solidFill>
          <a:schemeClr val="tx1"/>
        </a:solidFill>
        <a:latin typeface="Calibri" panose="020F0502020204030204" pitchFamily="34"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FED6E93F-CE62-7A4E-A0DF-B98383399BCC}" type="slidenum">
              <a:rPr lang="en-US" sz="1200">
                <a:latin typeface="Calibri" panose="020F0502020204030204" pitchFamily="34" charset="0"/>
              </a:rPr>
              <a:pPr/>
              <a:t>1</a:t>
            </a:fld>
            <a:endParaRPr lang="en-US" sz="1200" dirty="0">
              <a:latin typeface="Calibri" panose="020F0502020204030204" pitchFamily="34" charset="0"/>
            </a:endParaRPr>
          </a:p>
        </p:txBody>
      </p:sp>
      <p:sp>
        <p:nvSpPr>
          <p:cNvPr id="15362" name="Rectangle 1026"/>
          <p:cNvSpPr>
            <a:spLocks noGrp="1" noRot="1" noChangeAspect="1" noChangeArrowheads="1"/>
          </p:cNvSpPr>
          <p:nvPr>
            <p:ph type="sldImg"/>
          </p:nvPr>
        </p:nvSpPr>
        <p:spPr>
          <a:solidFill>
            <a:srgbClr val="FFFFFF"/>
          </a:solidFill>
          <a:ln/>
        </p:spPr>
      </p:sp>
      <p:sp>
        <p:nvSpPr>
          <p:cNvPr id="15363"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dirty="0">
                <a:ea typeface="ＭＳ Ｐゴシック" charset="0"/>
                <a:cs typeface="ＭＳ Ｐゴシック" charset="0"/>
              </a:rPr>
              <a:t>GRUNDSATZ:</a:t>
            </a:r>
          </a:p>
          <a:p>
            <a:pPr eaLnBrk="1" hangingPunct="1">
              <a:buFontTx/>
              <a:buChar char="-"/>
            </a:pPr>
            <a:r>
              <a:rPr lang="en-US" dirty="0">
                <a:ea typeface="ＭＳ Ｐゴシック" charset="0"/>
                <a:cs typeface="ＭＳ Ｐゴシック" charset="0"/>
              </a:rPr>
              <a:t>Alle experimentellen Schritte </a:t>
            </a:r>
            <a:r>
              <a:rPr lang="en-US" dirty="0" err="1">
                <a:ea typeface="ＭＳ Ｐゴシック" charset="0"/>
                <a:cs typeface="ＭＳ Ｐゴシック" charset="0"/>
              </a:rPr>
              <a:t>vorzeigen</a:t>
            </a:r>
            <a:r>
              <a:rPr lang="en-US" dirty="0">
                <a:ea typeface="ＭＳ Ｐゴシック" charset="0"/>
                <a:cs typeface="ＭＳ Ｐゴシック" charset="0"/>
              </a:rPr>
              <a:t> (pipettieren etc.)</a:t>
            </a: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38E163D-32DD-8444-8115-14A0BFFBEE5E}" type="slidenum">
              <a:rPr lang="en-US" sz="1200">
                <a:latin typeface="Calibri" panose="020F0502020204030204" pitchFamily="34" charset="0"/>
              </a:rPr>
              <a:pPr/>
              <a:t>10</a:t>
            </a:fld>
            <a:endParaRPr lang="en-US" sz="1200" dirty="0">
              <a:latin typeface="Calibri" panose="020F0502020204030204" pitchFamily="34" charset="0"/>
            </a:endParaRPr>
          </a:p>
        </p:txBody>
      </p:sp>
      <p:sp>
        <p:nvSpPr>
          <p:cNvPr id="25602" name="Rectangle 1026"/>
          <p:cNvSpPr>
            <a:spLocks noGrp="1" noRot="1" noChangeAspect="1" noChangeArrowheads="1"/>
          </p:cNvSpPr>
          <p:nvPr>
            <p:ph type="sldImg"/>
          </p:nvPr>
        </p:nvSpPr>
        <p:spPr>
          <a:solidFill>
            <a:srgbClr val="FFFFFF"/>
          </a:solidFill>
          <a:ln/>
        </p:spPr>
      </p:sp>
      <p:sp>
        <p:nvSpPr>
          <p:cNvPr id="25603"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B49F848-BC07-DE43-9EFF-FB07D82A2296}" type="slidenum">
              <a:rPr lang="en-US" sz="1200">
                <a:latin typeface="Calibri" panose="020F0502020204030204" pitchFamily="34" charset="0"/>
              </a:rPr>
              <a:pPr/>
              <a:t>11</a:t>
            </a:fld>
            <a:endParaRPr lang="en-US" sz="1200" dirty="0">
              <a:latin typeface="Calibri" panose="020F0502020204030204" pitchFamily="34" charset="0"/>
            </a:endParaRPr>
          </a:p>
        </p:txBody>
      </p:sp>
      <p:sp>
        <p:nvSpPr>
          <p:cNvPr id="27650" name="Rectangle 1026"/>
          <p:cNvSpPr>
            <a:spLocks noGrp="1" noRot="1" noChangeAspect="1" noChangeArrowheads="1" noTextEdit="1"/>
          </p:cNvSpPr>
          <p:nvPr>
            <p:ph type="sldImg"/>
          </p:nvPr>
        </p:nvSpPr>
        <p:spPr>
          <a:ln/>
        </p:spPr>
      </p:sp>
      <p:sp>
        <p:nvSpPr>
          <p:cNvPr id="27651"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16F52E3-48C5-4146-85D1-DC9D658E00CB}" type="slidenum">
              <a:rPr lang="en-US" sz="1200">
                <a:latin typeface="Calibri" panose="020F0502020204030204" pitchFamily="34" charset="0"/>
              </a:rPr>
              <a:pPr/>
              <a:t>12</a:t>
            </a:fld>
            <a:endParaRPr lang="en-US" sz="1200" dirty="0">
              <a:latin typeface="Calibri" panose="020F0502020204030204" pitchFamily="34"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0D4982A-6498-174D-BB6A-1E61E7B58F09}" type="slidenum">
              <a:rPr lang="en-US" sz="1200">
                <a:latin typeface="Calibri" panose="020F0502020204030204" pitchFamily="34" charset="0"/>
              </a:rPr>
              <a:pPr/>
              <a:t>13</a:t>
            </a:fld>
            <a:endParaRPr lang="en-US" sz="1200" dirty="0">
              <a:latin typeface="Calibri" panose="020F0502020204030204" pitchFamily="34" charset="0"/>
            </a:endParaRPr>
          </a:p>
        </p:txBody>
      </p:sp>
      <p:sp>
        <p:nvSpPr>
          <p:cNvPr id="31746" name="Rectangle 1026"/>
          <p:cNvSpPr>
            <a:spLocks noGrp="1" noRot="1" noChangeAspect="1" noChangeArrowheads="1"/>
          </p:cNvSpPr>
          <p:nvPr>
            <p:ph type="sldImg"/>
          </p:nvPr>
        </p:nvSpPr>
        <p:spPr>
          <a:solidFill>
            <a:srgbClr val="FFFFFF"/>
          </a:solidFill>
          <a:ln/>
        </p:spPr>
      </p:sp>
      <p:sp>
        <p:nvSpPr>
          <p:cNvPr id="31747"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Bereiche</a:t>
            </a:r>
            <a:r>
              <a:rPr lang="en-US" dirty="0">
                <a:ea typeface="ＭＳ Ｐゴシック" charset="0"/>
                <a:cs typeface="ＭＳ Ｐゴシック" charset="0"/>
              </a:rPr>
              <a:t> auf der DNA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geeignet</a:t>
            </a:r>
            <a:r>
              <a:rPr lang="en-US" dirty="0">
                <a:ea typeface="ＭＳ Ｐゴシック" charset="0"/>
                <a:cs typeface="ＭＳ Ｐゴシック" charset="0"/>
              </a:rPr>
              <a:t>, um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genetischen</a:t>
            </a:r>
            <a:r>
              <a:rPr lang="en-US" dirty="0">
                <a:ea typeface="ＭＳ Ｐゴシック" charset="0"/>
                <a:cs typeface="ＭＳ Ｐゴシック" charset="0"/>
              </a:rPr>
              <a:t> </a:t>
            </a:r>
            <a:r>
              <a:rPr lang="en-US" dirty="0" err="1">
                <a:ea typeface="ＭＳ Ｐゴシック" charset="0"/>
                <a:cs typeface="ＭＳ Ｐゴシック" charset="0"/>
              </a:rPr>
              <a:t>Fingerabdruck</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erstellen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S. 5/ 6 </a:t>
            </a:r>
            <a:r>
              <a:rPr lang="en-US" dirty="0" err="1">
                <a:ea typeface="ＭＳ Ｐゴシック" charset="0"/>
                <a:cs typeface="ＭＳ Ｐゴシック" charset="0"/>
              </a:rPr>
              <a:t>lesen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Fragen</a:t>
            </a:r>
            <a:r>
              <a:rPr lang="en-US" dirty="0">
                <a:ea typeface="ＭＳ Ｐゴシック" charset="0"/>
                <a:cs typeface="ＭＳ Ｐゴシック" charset="0"/>
              </a:rPr>
              <a:t> 3 - 6 </a:t>
            </a:r>
            <a:r>
              <a:rPr lang="en-US" dirty="0" err="1">
                <a:ea typeface="ＭＳ Ｐゴシック" charset="0"/>
                <a:cs typeface="ＭＳ Ｐゴシック" charset="0"/>
              </a:rPr>
              <a:t>lösen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Unklarheiten</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Text?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B9AB703-57D7-2545-B481-F73E502D720A}" type="slidenum">
              <a:rPr lang="en-US" sz="1200">
                <a:latin typeface="Calibri" panose="020F0502020204030204" pitchFamily="34" charset="0"/>
              </a:rPr>
              <a:pPr/>
              <a:t>17</a:t>
            </a:fld>
            <a:endParaRPr lang="en-US" sz="1200" dirty="0">
              <a:latin typeface="Calibri" panose="020F0502020204030204" pitchFamily="34" charset="0"/>
            </a:endParaRPr>
          </a:p>
        </p:txBody>
      </p:sp>
      <p:sp>
        <p:nvSpPr>
          <p:cNvPr id="38914" name="Rectangle 2"/>
          <p:cNvSpPr>
            <a:spLocks noGrp="1" noRot="1" noChangeAspect="1" noChangeArrowheads="1"/>
          </p:cNvSpPr>
          <p:nvPr>
            <p:ph type="sldImg"/>
          </p:nvPr>
        </p:nvSpPr>
        <p:spPr>
          <a:solidFill>
            <a:srgbClr val="FFFFFF"/>
          </a:solidFill>
          <a:ln/>
        </p:spPr>
      </p:sp>
      <p:sp>
        <p:nvSpPr>
          <p:cNvPr id="389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BA849A8-0D08-564A-897C-1CDB77FA25DC}" type="slidenum">
              <a:rPr lang="en-US" sz="1200">
                <a:latin typeface="Calibri" panose="020F0502020204030204" pitchFamily="34" charset="0"/>
              </a:rPr>
              <a:pPr/>
              <a:t>18</a:t>
            </a:fld>
            <a:endParaRPr lang="en-US" sz="1200" dirty="0">
              <a:latin typeface="Calibri" panose="020F0502020204030204" pitchFamily="34" charset="0"/>
            </a:endParaRPr>
          </a:p>
        </p:txBody>
      </p:sp>
      <p:sp>
        <p:nvSpPr>
          <p:cNvPr id="45058" name="Rectangle 2"/>
          <p:cNvSpPr>
            <a:spLocks noGrp="1" noRot="1" noChangeAspect="1" noChangeArrowheads="1"/>
          </p:cNvSpPr>
          <p:nvPr>
            <p:ph type="sldImg"/>
          </p:nvPr>
        </p:nvSpPr>
        <p:spPr>
          <a:solidFill>
            <a:srgbClr val="FFFFFF"/>
          </a:solidFill>
          <a:ln/>
        </p:spPr>
      </p:sp>
      <p:sp>
        <p:nvSpPr>
          <p:cNvPr id="4505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D1F92C4-B201-A74F-9631-F4063D446605}" type="slidenum">
              <a:rPr lang="en-US" sz="1200">
                <a:latin typeface="Calibri" panose="020F0502020204030204" pitchFamily="34" charset="0"/>
              </a:rPr>
              <a:pPr/>
              <a:t>19</a:t>
            </a:fld>
            <a:endParaRPr lang="en-US" sz="1200" dirty="0">
              <a:latin typeface="Calibri" panose="020F0502020204030204" pitchFamily="34"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solidFill>
                  <a:srgbClr val="FFFFFF"/>
                </a:solidFill>
                <a:latin typeface="Verdana" charset="0"/>
                <a:ea typeface="ＭＳ Ｐゴシック" charset="0"/>
                <a:cs typeface="ＭＳ Ｐゴシック" charset="0"/>
              </a:rPr>
              <a:t>PIPETTIERüBUNG</a:t>
            </a:r>
            <a:r>
              <a:rPr lang="en-US" dirty="0">
                <a:solidFill>
                  <a:srgbClr val="FFFFFF"/>
                </a:solidFill>
                <a:latin typeface="Verdana" charset="0"/>
                <a:ea typeface="ＭＳ Ｐゴシック" charset="0"/>
                <a:cs typeface="ＭＳ Ｐゴシック" charset="0"/>
              </a:rPr>
              <a:t> --&gt; Gruppen </a:t>
            </a:r>
            <a:r>
              <a:rPr lang="en-US" dirty="0" err="1">
                <a:solidFill>
                  <a:srgbClr val="FFFFFF"/>
                </a:solidFill>
                <a:latin typeface="Verdana" charset="0"/>
                <a:ea typeface="ＭＳ Ｐゴシック" charset="0"/>
                <a:cs typeface="ＭＳ Ｐゴシック" charset="0"/>
              </a:rPr>
              <a:t>bilden</a:t>
            </a:r>
            <a:r>
              <a:rPr lang="en-US" dirty="0">
                <a:solidFill>
                  <a:srgbClr val="FFFFFF"/>
                </a:solidFill>
                <a:latin typeface="Verdana" charset="0"/>
                <a:ea typeface="ＭＳ Ｐゴシック" charset="0"/>
                <a:cs typeface="ＭＳ Ｐゴシック" charset="0"/>
              </a:rPr>
              <a:t> (2er und 3er) und an </a:t>
            </a:r>
            <a:r>
              <a:rPr lang="en-US" dirty="0" err="1">
                <a:solidFill>
                  <a:srgbClr val="FFFFFF"/>
                </a:solidFill>
                <a:latin typeface="Verdana" charset="0"/>
                <a:ea typeface="ＭＳ Ｐゴシック" charset="0"/>
                <a:cs typeface="ＭＳ Ｐゴシック" charset="0"/>
              </a:rPr>
              <a:t>Experimentierplatz</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gehen</a:t>
            </a:r>
            <a:endParaRPr lang="en-US" dirty="0">
              <a:solidFill>
                <a:srgbClr val="FFFFFF"/>
              </a:solidFill>
              <a:latin typeface="Verdana" charset="0"/>
              <a:ea typeface="ＭＳ Ｐゴシック" charset="0"/>
              <a:cs typeface="ＭＳ Ｐゴシック" charset="0"/>
            </a:endParaRPr>
          </a:p>
          <a:p>
            <a:pPr eaLnBrk="1" hangingPunct="1"/>
            <a:r>
              <a:rPr lang="en-US" dirty="0">
                <a:solidFill>
                  <a:srgbClr val="FFFFFF"/>
                </a:solidFill>
                <a:latin typeface="Verdana" charset="0"/>
                <a:ea typeface="ＭＳ Ｐゴシック" charset="0"/>
                <a:cs typeface="ＭＳ Ｐゴシック" charset="0"/>
              </a:rPr>
              <a:t>Bevor </a:t>
            </a:r>
            <a:r>
              <a:rPr lang="en-US" dirty="0" err="1">
                <a:solidFill>
                  <a:srgbClr val="FFFFFF"/>
                </a:solidFill>
                <a:latin typeface="Verdana" charset="0"/>
                <a:ea typeface="ＭＳ Ｐゴシック" charset="0"/>
                <a:cs typeface="ＭＳ Ｐゴシック" charset="0"/>
              </a:rPr>
              <a:t>wir</a:t>
            </a:r>
            <a:r>
              <a:rPr lang="en-US" dirty="0">
                <a:solidFill>
                  <a:srgbClr val="FFFFFF"/>
                </a:solidFill>
                <a:latin typeface="Verdana" charset="0"/>
                <a:ea typeface="ＭＳ Ｐゴシック" charset="0"/>
                <a:cs typeface="ＭＳ Ｐゴシック" charset="0"/>
              </a:rPr>
              <a:t> nun </a:t>
            </a:r>
            <a:r>
              <a:rPr lang="en-US" dirty="0" err="1">
                <a:solidFill>
                  <a:srgbClr val="FFFFFF"/>
                </a:solidFill>
                <a:latin typeface="Verdana" charset="0"/>
                <a:ea typeface="ＭＳ Ｐゴシック" charset="0"/>
                <a:cs typeface="ＭＳ Ｐゴシック" charset="0"/>
              </a:rPr>
              <a:t>sehen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werden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wie</a:t>
            </a:r>
            <a:r>
              <a:rPr lang="en-US" dirty="0">
                <a:solidFill>
                  <a:srgbClr val="FFFFFF"/>
                </a:solidFill>
                <a:latin typeface="Verdana" charset="0"/>
                <a:ea typeface="ＭＳ Ｐゴシック" charset="0"/>
                <a:cs typeface="ＭＳ Ｐゴシック" charset="0"/>
              </a:rPr>
              <a:t> DNA </a:t>
            </a:r>
            <a:r>
              <a:rPr lang="en-US" dirty="0" err="1">
                <a:solidFill>
                  <a:srgbClr val="FFFFFF"/>
                </a:solidFill>
                <a:latin typeface="Verdana" charset="0"/>
                <a:ea typeface="ＭＳ Ｐゴシック" charset="0"/>
                <a:cs typeface="ＭＳ Ｐゴシック" charset="0"/>
              </a:rPr>
              <a:t>vermehrt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wird</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werden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wir</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uns</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zuerst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mit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einem</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wichtigen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Werkzeug</a:t>
            </a:r>
            <a:r>
              <a:rPr lang="en-US" dirty="0">
                <a:solidFill>
                  <a:srgbClr val="FFFFFF"/>
                </a:solidFill>
                <a:latin typeface="Verdana" charset="0"/>
                <a:ea typeface="ＭＳ Ｐゴシック" charset="0"/>
                <a:cs typeface="ＭＳ Ｐゴシック" charset="0"/>
              </a:rPr>
              <a:t> des </a:t>
            </a:r>
            <a:r>
              <a:rPr lang="en-US" dirty="0" err="1">
                <a:solidFill>
                  <a:srgbClr val="FFFFFF"/>
                </a:solidFill>
                <a:latin typeface="Verdana" charset="0"/>
                <a:ea typeface="ＭＳ Ｐゴシック" charset="0"/>
                <a:cs typeface="ＭＳ Ｐゴシック" charset="0"/>
              </a:rPr>
              <a:t>Molekularbiologen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vertraut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machen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Nämlich</a:t>
            </a:r>
            <a:r>
              <a:rPr lang="en-US" dirty="0">
                <a:solidFill>
                  <a:srgbClr val="FFFFFF"/>
                </a:solidFill>
                <a:latin typeface="Verdana" charset="0"/>
                <a:ea typeface="ＭＳ Ｐゴシック" charset="0"/>
                <a:cs typeface="ＭＳ Ｐゴシック" charset="0"/>
              </a:rPr>
              <a:t> der </a:t>
            </a:r>
            <a:r>
              <a:rPr lang="en-US" dirty="0" err="1">
                <a:solidFill>
                  <a:srgbClr val="FFFFFF"/>
                </a:solidFill>
                <a:latin typeface="Verdana" charset="0"/>
                <a:ea typeface="ＭＳ Ｐゴシック" charset="0"/>
                <a:cs typeface="ＭＳ Ｐゴシック" charset="0"/>
              </a:rPr>
              <a:t>Mikropipette</a:t>
            </a:r>
            <a:r>
              <a:rPr lang="en-US" dirty="0">
                <a:solidFill>
                  <a:srgbClr val="FFFFFF"/>
                </a:solidFill>
                <a:latin typeface="Verdana" charset="0"/>
                <a:ea typeface="ＭＳ Ｐゴシック" charset="0"/>
                <a:cs typeface="ＭＳ Ｐゴシック" charset="0"/>
              </a:rPr>
              <a:t>. (Gruppen </a:t>
            </a:r>
            <a:r>
              <a:rPr lang="en-US" dirty="0" err="1">
                <a:solidFill>
                  <a:srgbClr val="FFFFFF"/>
                </a:solidFill>
                <a:latin typeface="Verdana" charset="0"/>
                <a:ea typeface="ＭＳ Ｐゴシック" charset="0"/>
                <a:cs typeface="ＭＳ Ｐゴシック" charset="0"/>
              </a:rPr>
              <a:t>bilden</a:t>
            </a:r>
            <a:r>
              <a:rPr lang="en-US" dirty="0">
                <a:solidFill>
                  <a:srgbClr val="FFFFFF"/>
                </a:solidFill>
                <a:latin typeface="Verdana" charset="0"/>
                <a:ea typeface="ＭＳ Ｐゴシック" charset="0"/>
                <a:cs typeface="ＭＳ Ｐゴシック" charset="0"/>
              </a:rPr>
              <a:t>).</a:t>
            </a:r>
          </a:p>
          <a:p>
            <a:pPr eaLnBrk="1" hangingPunct="1"/>
            <a:r>
              <a:rPr lang="en-US" dirty="0">
                <a:solidFill>
                  <a:srgbClr val="FFFFFF"/>
                </a:solidFill>
                <a:latin typeface="Verdana" charset="0"/>
                <a:ea typeface="ＭＳ Ｐゴシック" charset="0"/>
                <a:cs typeface="ＭＳ Ｐゴシック" charset="0"/>
              </a:rPr>
              <a:t>3 </a:t>
            </a:r>
            <a:r>
              <a:rPr lang="en-US" dirty="0" err="1">
                <a:solidFill>
                  <a:srgbClr val="FFFFFF"/>
                </a:solidFill>
                <a:latin typeface="Verdana" charset="0"/>
                <a:ea typeface="ＭＳ Ｐゴシック" charset="0"/>
                <a:cs typeface="ＭＳ Ｐゴシック" charset="0"/>
              </a:rPr>
              <a:t>verschiedene</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Pipetten</a:t>
            </a:r>
            <a:r>
              <a:rPr lang="en-US" dirty="0">
                <a:solidFill>
                  <a:srgbClr val="FFFFFF"/>
                </a:solidFill>
                <a:latin typeface="Verdana" charset="0"/>
                <a:ea typeface="ＭＳ Ｐゴシック" charset="0"/>
                <a:cs typeface="ＭＳ Ｐゴシック" charset="0"/>
              </a:rPr>
              <a:t> --&gt; </a:t>
            </a:r>
            <a:r>
              <a:rPr lang="en-US" dirty="0" err="1">
                <a:solidFill>
                  <a:srgbClr val="FFFFFF"/>
                </a:solidFill>
                <a:latin typeface="Verdana" charset="0"/>
                <a:ea typeface="ＭＳ Ｐゴシック" charset="0"/>
                <a:cs typeface="ＭＳ Ｐゴシック" charset="0"/>
              </a:rPr>
              <a:t>schauen</a:t>
            </a:r>
            <a:r>
              <a:rPr lang="en-US" dirty="0">
                <a:solidFill>
                  <a:srgbClr val="FFFFFF"/>
                </a:solidFill>
                <a:latin typeface="Verdana" charset="0"/>
                <a:ea typeface="ＭＳ Ｐゴシック" charset="0"/>
                <a:cs typeface="ＭＳ Ｐゴシック" charset="0"/>
              </a:rPr>
              <a:t> Sie </a:t>
            </a:r>
            <a:r>
              <a:rPr lang="en-US" dirty="0" err="1">
                <a:solidFill>
                  <a:srgbClr val="FFFFFF"/>
                </a:solidFill>
                <a:latin typeface="Verdana" charset="0"/>
                <a:ea typeface="ＭＳ Ｐゴシック" charset="0"/>
                <a:cs typeface="ＭＳ Ｐゴシック" charset="0"/>
              </a:rPr>
              <a:t>sich</a:t>
            </a:r>
            <a:r>
              <a:rPr lang="en-US" dirty="0">
                <a:solidFill>
                  <a:srgbClr val="FFFFFF"/>
                </a:solidFill>
                <a:latin typeface="Verdana" charset="0"/>
                <a:ea typeface="ＭＳ Ｐゴシック" charset="0"/>
                <a:cs typeface="ＭＳ Ｐゴシック" charset="0"/>
              </a:rPr>
              <a:t> die </a:t>
            </a:r>
            <a:r>
              <a:rPr lang="en-US" dirty="0" err="1">
                <a:solidFill>
                  <a:srgbClr val="FFFFFF"/>
                </a:solidFill>
                <a:latin typeface="Verdana" charset="0"/>
                <a:ea typeface="ＭＳ Ｐゴシック" charset="0"/>
                <a:cs typeface="ＭＳ Ｐゴシック" charset="0"/>
              </a:rPr>
              <a:t>Pipetten</a:t>
            </a:r>
            <a:r>
              <a:rPr lang="en-US" dirty="0">
                <a:solidFill>
                  <a:srgbClr val="FFFFFF"/>
                </a:solidFill>
                <a:latin typeface="Verdana" charset="0"/>
                <a:ea typeface="ＭＳ Ｐゴシック" charset="0"/>
                <a:cs typeface="ＭＳ Ｐゴシック" charset="0"/>
              </a:rPr>
              <a:t> mal an und </a:t>
            </a:r>
            <a:r>
              <a:rPr lang="en-US" dirty="0" err="1">
                <a:solidFill>
                  <a:srgbClr val="FFFFFF"/>
                </a:solidFill>
                <a:latin typeface="Verdana" charset="0"/>
                <a:ea typeface="ＭＳ Ｐゴシック" charset="0"/>
                <a:cs typeface="ＭＳ Ｐゴシック" charset="0"/>
              </a:rPr>
              <a:t>versuchen</a:t>
            </a:r>
            <a:r>
              <a:rPr lang="en-US" dirty="0">
                <a:solidFill>
                  <a:srgbClr val="FFFFFF"/>
                </a:solidFill>
                <a:latin typeface="Verdana" charset="0"/>
                <a:ea typeface="ＭＳ Ｐゴシック" charset="0"/>
                <a:cs typeface="ＭＳ Ｐゴシック" charset="0"/>
              </a:rPr>
              <a:t> Sie </a:t>
            </a:r>
            <a:r>
              <a:rPr lang="en-US" dirty="0" err="1">
                <a:solidFill>
                  <a:srgbClr val="FFFFFF"/>
                </a:solidFill>
                <a:latin typeface="Verdana" charset="0"/>
                <a:ea typeface="ＭＳ Ｐゴシック" charset="0"/>
                <a:cs typeface="ＭＳ Ｐゴシック" charset="0"/>
              </a:rPr>
              <a:t>herauszufinden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wie</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sie</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funktionieren</a:t>
            </a:r>
            <a:r>
              <a:rPr lang="en-US" dirty="0">
                <a:solidFill>
                  <a:srgbClr val="FFFFFF"/>
                </a:solidFill>
                <a:latin typeface="Verdana" charset="0"/>
                <a:ea typeface="ＭＳ Ｐゴシック" charset="0"/>
                <a:cs typeface="ＭＳ Ｐゴシック" charset="0"/>
              </a:rPr>
              <a:t>. --&gt; 5 min. --&gt; </a:t>
            </a:r>
            <a:r>
              <a:rPr lang="en-US" dirty="0" err="1">
                <a:solidFill>
                  <a:srgbClr val="FFFFFF"/>
                </a:solidFill>
                <a:latin typeface="Verdana" charset="0"/>
                <a:ea typeface="ＭＳ Ｐゴシック" charset="0"/>
                <a:cs typeface="ＭＳ Ｐゴシック" charset="0"/>
              </a:rPr>
              <a:t>Wozu</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braucht</a:t>
            </a:r>
            <a:r>
              <a:rPr lang="en-US" dirty="0">
                <a:solidFill>
                  <a:srgbClr val="FFFFFF"/>
                </a:solidFill>
                <a:latin typeface="Verdana" charset="0"/>
                <a:ea typeface="ＭＳ Ｐゴシック" charset="0"/>
                <a:cs typeface="ＭＳ Ｐゴシック" charset="0"/>
              </a:rPr>
              <a:t> man Sie? </a:t>
            </a:r>
            <a:r>
              <a:rPr lang="en-US" dirty="0" err="1">
                <a:solidFill>
                  <a:srgbClr val="FFFFFF"/>
                </a:solidFill>
                <a:latin typeface="Verdana" charset="0"/>
                <a:ea typeface="ＭＳ Ｐゴシック" charset="0"/>
                <a:cs typeface="ＭＳ Ｐゴシック" charset="0"/>
              </a:rPr>
              <a:t>Welche</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Volumina</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kann</a:t>
            </a:r>
            <a:r>
              <a:rPr lang="en-US" dirty="0">
                <a:solidFill>
                  <a:srgbClr val="FFFFFF"/>
                </a:solidFill>
                <a:latin typeface="Verdana" charset="0"/>
                <a:ea typeface="ＭＳ Ｐゴシック" charset="0"/>
                <a:cs typeface="ＭＳ Ｐゴシック" charset="0"/>
              </a:rPr>
              <a:t> man </a:t>
            </a:r>
            <a:r>
              <a:rPr lang="en-US" dirty="0" err="1">
                <a:solidFill>
                  <a:srgbClr val="FFFFFF"/>
                </a:solidFill>
                <a:latin typeface="Verdana" charset="0"/>
                <a:ea typeface="ＭＳ Ｐゴシック" charset="0"/>
                <a:cs typeface="ＭＳ Ｐゴシック" charset="0"/>
              </a:rPr>
              <a:t>damit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abmessen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wie</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funktionieren</a:t>
            </a:r>
            <a:r>
              <a:rPr lang="en-US" dirty="0">
                <a:solidFill>
                  <a:srgbClr val="FFFFFF"/>
                </a:solidFill>
                <a:latin typeface="Verdana" charset="0"/>
                <a:ea typeface="ＭＳ Ｐゴシック" charset="0"/>
                <a:cs typeface="ＭＳ Ｐゴシック" charset="0"/>
              </a:rPr>
              <a:t> Sie? </a:t>
            </a:r>
            <a:r>
              <a:rPr lang="en-US" dirty="0" err="1">
                <a:solidFill>
                  <a:srgbClr val="FFFFFF"/>
                </a:solidFill>
                <a:latin typeface="Verdana" charset="0"/>
                <a:ea typeface="ＭＳ Ｐゴシック" charset="0"/>
                <a:cs typeface="ＭＳ Ｐゴシック" charset="0"/>
              </a:rPr>
              <a:t>Worauf</a:t>
            </a:r>
            <a:r>
              <a:rPr lang="en-US" dirty="0">
                <a:solidFill>
                  <a:srgbClr val="FFFFFF"/>
                </a:solidFill>
                <a:latin typeface="Verdana" charset="0"/>
                <a:ea typeface="ＭＳ Ｐゴシック" charset="0"/>
                <a:cs typeface="ＭＳ Ｐゴシック" charset="0"/>
              </a:rPr>
              <a:t> man </a:t>
            </a:r>
            <a:r>
              <a:rPr lang="en-US" dirty="0" err="1">
                <a:solidFill>
                  <a:srgbClr val="FFFFFF"/>
                </a:solidFill>
                <a:latin typeface="Verdana" charset="0"/>
                <a:ea typeface="ＭＳ Ｐゴシック" charset="0"/>
                <a:cs typeface="ＭＳ Ｐゴシック" charset="0"/>
              </a:rPr>
              <a:t>achten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sollte</a:t>
            </a:r>
            <a:r>
              <a:rPr lang="en-US" dirty="0">
                <a:solidFill>
                  <a:srgbClr val="FFFFFF"/>
                </a:solidFill>
                <a:latin typeface="Verdana" charset="0"/>
                <a:ea typeface="ＭＳ Ｐゴシック" charset="0"/>
                <a:cs typeface="ＭＳ Ｐゴシック" charset="0"/>
              </a:rPr>
              <a:t>:</a:t>
            </a:r>
          </a:p>
          <a:p>
            <a:pPr eaLnBrk="1" hangingPunct="1"/>
            <a:r>
              <a:rPr lang="en-US" dirty="0" err="1">
                <a:solidFill>
                  <a:srgbClr val="FFFFFF"/>
                </a:solidFill>
                <a:latin typeface="Verdana" charset="0"/>
                <a:ea typeface="ＭＳ Ｐゴシック" charset="0"/>
                <a:cs typeface="ＭＳ Ｐゴシック" charset="0"/>
              </a:rPr>
              <a:t>Druckpunkt</a:t>
            </a:r>
            <a:endParaRPr lang="en-US" dirty="0">
              <a:solidFill>
                <a:srgbClr val="FFFFFF"/>
              </a:solidFill>
              <a:latin typeface="Verdana" charset="0"/>
              <a:ea typeface="ＭＳ Ｐゴシック" charset="0"/>
              <a:cs typeface="ＭＳ Ｐゴシック" charset="0"/>
            </a:endParaRPr>
          </a:p>
          <a:p>
            <a:pPr eaLnBrk="1" hangingPunct="1"/>
            <a:r>
              <a:rPr lang="en-US" dirty="0" err="1">
                <a:solidFill>
                  <a:srgbClr val="FFFFFF"/>
                </a:solidFill>
                <a:latin typeface="Verdana" charset="0"/>
                <a:ea typeface="ＭＳ Ｐゴシック" charset="0"/>
                <a:cs typeface="ＭＳ Ｐゴシック" charset="0"/>
              </a:rPr>
              <a:t>Abstossen</a:t>
            </a:r>
            <a:r>
              <a:rPr lang="en-US" dirty="0">
                <a:solidFill>
                  <a:srgbClr val="FFFFFF"/>
                </a:solidFill>
                <a:latin typeface="Verdana" charset="0"/>
                <a:ea typeface="ＭＳ Ｐゴシック" charset="0"/>
                <a:cs typeface="ＭＳ Ｐゴシック" charset="0"/>
              </a:rPr>
              <a:t> der </a:t>
            </a:r>
            <a:r>
              <a:rPr lang="en-US" dirty="0" err="1">
                <a:solidFill>
                  <a:srgbClr val="FFFFFF"/>
                </a:solidFill>
                <a:latin typeface="Verdana" charset="0"/>
                <a:ea typeface="ＭＳ Ｐゴシック" charset="0"/>
                <a:cs typeface="ＭＳ Ｐゴシック" charset="0"/>
              </a:rPr>
              <a:t>Pipettenspitze</a:t>
            </a:r>
            <a:endParaRPr lang="en-US" dirty="0">
              <a:solidFill>
                <a:srgbClr val="FFFFFF"/>
              </a:solidFill>
              <a:latin typeface="Verdana" charset="0"/>
              <a:ea typeface="ＭＳ Ｐゴシック" charset="0"/>
              <a:cs typeface="ＭＳ Ｐゴシック" charset="0"/>
            </a:endParaRPr>
          </a:p>
          <a:p>
            <a:pPr eaLnBrk="1" hangingPunct="1"/>
            <a:r>
              <a:rPr lang="en-US" dirty="0" err="1">
                <a:solidFill>
                  <a:srgbClr val="FFFFFF"/>
                </a:solidFill>
                <a:latin typeface="Verdana" charset="0"/>
                <a:ea typeface="ＭＳ Ｐゴシック" charset="0"/>
                <a:cs typeface="ＭＳ Ｐゴシック" charset="0"/>
              </a:rPr>
              <a:t>Ausgestossen</a:t>
            </a:r>
            <a:r>
              <a:rPr lang="en-US" dirty="0">
                <a:solidFill>
                  <a:srgbClr val="FFFFFF"/>
                </a:solidFill>
                <a:latin typeface="Verdana" charset="0"/>
                <a:ea typeface="ＭＳ Ｐゴシック" charset="0"/>
                <a:cs typeface="ＭＳ Ｐゴシック" charset="0"/>
              </a:rPr>
              <a:t> in </a:t>
            </a:r>
            <a:r>
              <a:rPr lang="en-US" dirty="0" err="1">
                <a:solidFill>
                  <a:srgbClr val="FFFFFF"/>
                </a:solidFill>
                <a:latin typeface="Verdana" charset="0"/>
                <a:ea typeface="ＭＳ Ｐゴシック" charset="0"/>
                <a:cs typeface="ＭＳ Ｐゴシック" charset="0"/>
              </a:rPr>
              <a:t>Flüssigkeit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nicht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über</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Druckpunkt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hinweg</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dann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langsam</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aufsaugen</a:t>
            </a:r>
            <a:endParaRPr lang="en-US" dirty="0">
              <a:solidFill>
                <a:srgbClr val="FFFFFF"/>
              </a:solidFill>
              <a:latin typeface="Verdana" charset="0"/>
              <a:ea typeface="ＭＳ Ｐゴシック" charset="0"/>
              <a:cs typeface="ＭＳ Ｐゴシック" charset="0"/>
            </a:endParaRPr>
          </a:p>
          <a:p>
            <a:pPr eaLnBrk="1" hangingPunct="1"/>
            <a:r>
              <a:rPr lang="en-US" dirty="0" err="1">
                <a:solidFill>
                  <a:srgbClr val="FFFFFF"/>
                </a:solidFill>
                <a:latin typeface="Verdana" charset="0"/>
                <a:ea typeface="ＭＳ Ｐゴシック" charset="0"/>
                <a:cs typeface="ＭＳ Ｐゴシック" charset="0"/>
              </a:rPr>
              <a:t>Ausstossen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über</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Druckpunkt</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hinweg</a:t>
            </a:r>
            <a:r>
              <a:rPr lang="en-US" dirty="0">
                <a:solidFill>
                  <a:srgbClr val="FFFFFF"/>
                </a:solidFill>
                <a:latin typeface="Verdana" charset="0"/>
                <a:ea typeface="ＭＳ Ｐゴシック" charset="0"/>
                <a:cs typeface="ＭＳ Ｐゴシック" charset="0"/>
              </a:rPr>
              <a:t> in </a:t>
            </a:r>
            <a:r>
              <a:rPr lang="en-US" dirty="0" err="1">
                <a:solidFill>
                  <a:srgbClr val="FFFFFF"/>
                </a:solidFill>
                <a:latin typeface="Verdana" charset="0"/>
                <a:ea typeface="ＭＳ Ｐゴシック" charset="0"/>
                <a:cs typeface="ＭＳ Ｐゴシック" charset="0"/>
              </a:rPr>
              <a:t>neues</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Gefäss</a:t>
            </a:r>
            <a:endParaRPr lang="en-US" dirty="0">
              <a:solidFill>
                <a:srgbClr val="FFFFFF"/>
              </a:solidFill>
              <a:latin typeface="Verdana" charset="0"/>
              <a:ea typeface="ＭＳ Ｐゴシック" charset="0"/>
              <a:cs typeface="ＭＳ Ｐゴシック" charset="0"/>
            </a:endParaRPr>
          </a:p>
          <a:p>
            <a:pPr eaLnBrk="1" hangingPunct="1"/>
            <a:r>
              <a:rPr lang="en-US" dirty="0" err="1">
                <a:solidFill>
                  <a:srgbClr val="FFFFFF"/>
                </a:solidFill>
                <a:latin typeface="Verdana" charset="0"/>
                <a:ea typeface="ＭＳ Ｐゴシック" charset="0"/>
                <a:cs typeface="ＭＳ Ｐゴシック" charset="0"/>
              </a:rPr>
              <a:t>Immer</a:t>
            </a:r>
            <a:r>
              <a:rPr lang="en-US" dirty="0">
                <a:solidFill>
                  <a:srgbClr val="FFFFFF"/>
                </a:solidFill>
                <a:latin typeface="Verdana" charset="0"/>
                <a:ea typeface="ＭＳ Ｐゴシック" charset="0"/>
                <a:cs typeface="ＭＳ Ｐゴシック" charset="0"/>
              </a:rPr>
              <a:t> an den </a:t>
            </a:r>
            <a:r>
              <a:rPr lang="en-US" dirty="0" err="1">
                <a:solidFill>
                  <a:srgbClr val="FFFFFF"/>
                </a:solidFill>
                <a:latin typeface="Verdana" charset="0"/>
                <a:ea typeface="ＭＳ Ｐゴシック" charset="0"/>
                <a:cs typeface="ＭＳ Ｐゴシック" charset="0"/>
              </a:rPr>
              <a:t>Gefässboden</a:t>
            </a:r>
            <a:r>
              <a:rPr lang="en-US" dirty="0">
                <a:solidFill>
                  <a:srgbClr val="FFFFFF"/>
                </a:solidFill>
                <a:latin typeface="Verdana" charset="0"/>
                <a:ea typeface="ＭＳ Ｐゴシック" charset="0"/>
                <a:cs typeface="ＭＳ Ｐゴシック" charset="0"/>
              </a:rPr>
              <a:t> pipettieren</a:t>
            </a:r>
          </a:p>
          <a:p>
            <a:pPr eaLnBrk="1" hangingPunct="1"/>
            <a:r>
              <a:rPr lang="en-US" dirty="0" err="1">
                <a:solidFill>
                  <a:srgbClr val="FFFFFF"/>
                </a:solidFill>
                <a:latin typeface="Verdana" charset="0"/>
                <a:ea typeface="ＭＳ Ｐゴシック" charset="0"/>
                <a:cs typeface="ＭＳ Ｐゴシック" charset="0"/>
              </a:rPr>
              <a:t>Uebung</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machen</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Tinte</a:t>
            </a:r>
            <a:r>
              <a:rPr lang="en-US" dirty="0">
                <a:solidFill>
                  <a:srgbClr val="FFFFFF"/>
                </a:solidFill>
                <a:latin typeface="Verdana" charset="0"/>
                <a:ea typeface="ＭＳ Ｐゴシック" charset="0"/>
                <a:cs typeface="ＭＳ Ｐゴシック" charset="0"/>
              </a:rPr>
              <a:t>)</a:t>
            </a:r>
          </a:p>
          <a:p>
            <a:pPr eaLnBrk="1" hangingPunct="1"/>
            <a:r>
              <a:rPr lang="en-US" dirty="0" err="1">
                <a:solidFill>
                  <a:srgbClr val="FFFFFF"/>
                </a:solidFill>
                <a:latin typeface="Verdana" charset="0"/>
                <a:ea typeface="ＭＳ Ｐゴシック" charset="0"/>
                <a:cs typeface="ＭＳ Ｐゴシック" charset="0"/>
              </a:rPr>
              <a:t>Zusatzuebung</a:t>
            </a:r>
            <a:r>
              <a:rPr lang="en-US" dirty="0">
                <a:solidFill>
                  <a:srgbClr val="FFFFFF"/>
                </a:solidFill>
                <a:latin typeface="Verdana" charset="0"/>
                <a:ea typeface="ＭＳ Ｐゴシック" charset="0"/>
                <a:cs typeface="ＭＳ Ｐゴシック" charset="0"/>
              </a:rPr>
              <a:t>: Pipettieren Sie 1 </a:t>
            </a:r>
            <a:r>
              <a:rPr lang="en-US" dirty="0" err="1">
                <a:solidFill>
                  <a:srgbClr val="FFFFFF"/>
                </a:solidFill>
                <a:latin typeface="Verdana" charset="0"/>
                <a:ea typeface="ＭＳ Ｐゴシック" charset="0"/>
                <a:cs typeface="ＭＳ Ｐゴシック" charset="0"/>
              </a:rPr>
              <a:t>ul</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Tinte</a:t>
            </a:r>
            <a:r>
              <a:rPr lang="en-US" dirty="0">
                <a:solidFill>
                  <a:srgbClr val="FFFFFF"/>
                </a:solidFill>
                <a:latin typeface="Verdana" charset="0"/>
                <a:ea typeface="ＭＳ Ｐゴシック" charset="0"/>
                <a:cs typeface="ＭＳ Ｐゴシック" charset="0"/>
              </a:rPr>
              <a:t> auf den Boden </a:t>
            </a:r>
            <a:r>
              <a:rPr lang="en-US" dirty="0" err="1">
                <a:solidFill>
                  <a:srgbClr val="FFFFFF"/>
                </a:solidFill>
                <a:latin typeface="Verdana" charset="0"/>
                <a:ea typeface="ＭＳ Ｐゴシック" charset="0"/>
                <a:cs typeface="ＭＳ Ｐゴシック" charset="0"/>
              </a:rPr>
              <a:t>eines</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Eppis</a:t>
            </a:r>
            <a:r>
              <a:rPr lang="en-US" dirty="0">
                <a:solidFill>
                  <a:srgbClr val="FFFFFF"/>
                </a:solidFill>
                <a:latin typeface="Verdana" charset="0"/>
                <a:ea typeface="ＭＳ Ｐゴシック" charset="0"/>
                <a:cs typeface="ＭＳ Ｐゴシック" charset="0"/>
              </a:rPr>
              <a:t>! Die </a:t>
            </a:r>
            <a:r>
              <a:rPr lang="en-US" dirty="0" err="1">
                <a:solidFill>
                  <a:srgbClr val="FFFFFF"/>
                </a:solidFill>
                <a:latin typeface="Verdana" charset="0"/>
                <a:ea typeface="ＭＳ Ｐゴシック" charset="0"/>
                <a:cs typeface="ＭＳ Ｐゴシック" charset="0"/>
              </a:rPr>
              <a:t>zweite</a:t>
            </a:r>
            <a:r>
              <a:rPr lang="en-US" dirty="0">
                <a:solidFill>
                  <a:srgbClr val="FFFFFF"/>
                </a:solidFill>
                <a:latin typeface="Verdana" charset="0"/>
                <a:ea typeface="ＭＳ Ｐゴシック" charset="0"/>
                <a:cs typeface="ＭＳ Ｐゴシック" charset="0"/>
              </a:rPr>
              <a:t> Person </a:t>
            </a:r>
            <a:r>
              <a:rPr lang="en-US" dirty="0" err="1">
                <a:solidFill>
                  <a:srgbClr val="FFFFFF"/>
                </a:solidFill>
                <a:latin typeface="Verdana" charset="0"/>
                <a:ea typeface="ＭＳ Ｐゴシック" charset="0"/>
                <a:cs typeface="ＭＳ Ｐゴシック" charset="0"/>
              </a:rPr>
              <a:t>nimmt</a:t>
            </a:r>
            <a:r>
              <a:rPr lang="en-US" dirty="0">
                <a:solidFill>
                  <a:srgbClr val="FFFFFF"/>
                </a:solidFill>
                <a:latin typeface="Verdana" charset="0"/>
                <a:ea typeface="ＭＳ Ｐゴシック" charset="0"/>
                <a:cs typeface="ＭＳ Ｐゴシック" charset="0"/>
              </a:rPr>
              <a:t> den 1 </a:t>
            </a:r>
            <a:r>
              <a:rPr lang="en-US" dirty="0" err="1">
                <a:solidFill>
                  <a:srgbClr val="FFFFFF"/>
                </a:solidFill>
                <a:latin typeface="Verdana" charset="0"/>
                <a:ea typeface="ＭＳ Ｐゴシック" charset="0"/>
                <a:cs typeface="ＭＳ Ｐゴシック" charset="0"/>
              </a:rPr>
              <a:t>ul</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wieder</a:t>
            </a:r>
            <a:r>
              <a:rPr lang="en-US" dirty="0">
                <a:solidFill>
                  <a:srgbClr val="FFFFFF"/>
                </a:solidFill>
                <a:latin typeface="Verdana" charset="0"/>
                <a:ea typeface="ＭＳ Ｐゴシック" charset="0"/>
                <a:cs typeface="ＭＳ Ｐゴシック" charset="0"/>
              </a:rPr>
              <a:t> auf und </a:t>
            </a:r>
            <a:r>
              <a:rPr lang="en-US" dirty="0" err="1">
                <a:solidFill>
                  <a:srgbClr val="FFFFFF"/>
                </a:solidFill>
                <a:latin typeface="Verdana" charset="0"/>
                <a:ea typeface="ＭＳ Ｐゴシック" charset="0"/>
                <a:cs typeface="ＭＳ Ｐゴシック" charset="0"/>
              </a:rPr>
              <a:t>pipettiert</a:t>
            </a:r>
            <a:r>
              <a:rPr lang="en-US" dirty="0">
                <a:solidFill>
                  <a:srgbClr val="FFFFFF"/>
                </a:solidFill>
                <a:latin typeface="Verdana" charset="0"/>
                <a:ea typeface="ＭＳ Ｐゴシック" charset="0"/>
                <a:cs typeface="ＭＳ Ｐゴシック" charset="0"/>
              </a:rPr>
              <a:t> in </a:t>
            </a:r>
            <a:r>
              <a:rPr lang="en-US" dirty="0" err="1">
                <a:solidFill>
                  <a:srgbClr val="FFFFFF"/>
                </a:solidFill>
                <a:latin typeface="Verdana" charset="0"/>
                <a:ea typeface="ＭＳ Ｐゴシック" charset="0"/>
                <a:cs typeface="ＭＳ Ｐゴシック" charset="0"/>
              </a:rPr>
              <a:t>zurück</a:t>
            </a:r>
            <a:r>
              <a:rPr lang="en-US" dirty="0">
                <a:solidFill>
                  <a:srgbClr val="FFFFFF"/>
                </a:solidFill>
                <a:latin typeface="Verdana" charset="0"/>
                <a:ea typeface="ＭＳ Ｐゴシック" charset="0"/>
                <a:cs typeface="ＭＳ Ｐゴシック" charset="0"/>
              </a:rPr>
              <a:t>. </a:t>
            </a:r>
            <a:r>
              <a:rPr lang="en-US" dirty="0" err="1">
                <a:solidFill>
                  <a:srgbClr val="FFFFFF"/>
                </a:solidFill>
                <a:latin typeface="Verdana" charset="0"/>
                <a:ea typeface="ＭＳ Ｐゴシック" charset="0"/>
                <a:cs typeface="ＭＳ Ｐゴシック" charset="0"/>
              </a:rPr>
              <a:t>Abwechseln</a:t>
            </a:r>
            <a:r>
              <a:rPr lang="en-US" dirty="0">
                <a:solidFill>
                  <a:srgbClr val="FFFFFF"/>
                </a:solidFill>
                <a:latin typeface="Verdana" charset="0"/>
                <a:ea typeface="ＭＳ Ｐゴシック" charset="0"/>
                <a:cs typeface="ＭＳ Ｐゴシック" charset="0"/>
              </a:rPr>
              <a:t>.</a:t>
            </a:r>
          </a:p>
          <a:p>
            <a:pPr eaLnBrk="1" hangingPunct="1"/>
            <a:endParaRPr lang="en-US" dirty="0">
              <a:solidFill>
                <a:srgbClr val="FFFFFF"/>
              </a:solidFill>
              <a:latin typeface="Verdana" charset="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8663F1B-AA19-A04A-94AE-593146A3DC22}" type="slidenum">
              <a:rPr lang="en-US" sz="1200">
                <a:latin typeface="Calibri" panose="020F0502020204030204" pitchFamily="34" charset="0"/>
              </a:rPr>
              <a:pPr/>
              <a:t>24</a:t>
            </a:fld>
            <a:endParaRPr lang="en-US" sz="1200" dirty="0">
              <a:latin typeface="Calibri" panose="020F0502020204030204" pitchFamily="34"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Nun </a:t>
            </a:r>
            <a:r>
              <a:rPr lang="en-US" dirty="0" err="1">
                <a:ea typeface="ＭＳ Ｐゴシック" charset="0"/>
                <a:cs typeface="ＭＳ Ｐゴシック" charset="0"/>
              </a:rPr>
              <a:t>können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schon</a:t>
            </a:r>
            <a:r>
              <a:rPr lang="en-US" dirty="0">
                <a:ea typeface="ＭＳ Ｐゴシック" charset="0"/>
                <a:cs typeface="ＭＳ Ｐゴシック" charset="0"/>
              </a:rPr>
              <a:t> </a:t>
            </a:r>
            <a:r>
              <a:rPr lang="en-US" dirty="0" err="1">
                <a:ea typeface="ＭＳ Ｐゴシック" charset="0"/>
                <a:cs typeface="ＭＳ Ｐゴシック" charset="0"/>
              </a:rPr>
              <a:t>recht</a:t>
            </a:r>
            <a:r>
              <a:rPr lang="en-US" dirty="0">
                <a:ea typeface="ＭＳ Ｐゴシック" charset="0"/>
                <a:cs typeface="ＭＳ Ｐゴシック" charset="0"/>
              </a:rPr>
              <a:t> gut </a:t>
            </a:r>
            <a:r>
              <a:rPr lang="en-US" dirty="0" err="1">
                <a:ea typeface="ＭＳ Ｐゴシック" charset="0"/>
                <a:cs typeface="ＭＳ Ｐゴシック" charset="0"/>
              </a:rPr>
              <a:t>mit</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Mikropipette</a:t>
            </a:r>
            <a:r>
              <a:rPr lang="en-US" dirty="0">
                <a:ea typeface="ＭＳ Ｐゴシック" charset="0"/>
                <a:cs typeface="ＭＳ Ｐゴシック" charset="0"/>
              </a:rPr>
              <a:t> </a:t>
            </a:r>
            <a:r>
              <a:rPr lang="en-US" dirty="0" err="1">
                <a:ea typeface="ＭＳ Ｐゴシック" charset="0"/>
                <a:cs typeface="ＭＳ Ｐゴシック" charset="0"/>
              </a:rPr>
              <a:t>umgehen</a:t>
            </a:r>
            <a:r>
              <a:rPr lang="en-US" dirty="0">
                <a:ea typeface="ＭＳ Ｐゴシック" charset="0"/>
                <a:cs typeface="ＭＳ Ｐゴシック" charset="0"/>
              </a:rPr>
              <a:t>. </a:t>
            </a:r>
            <a:r>
              <a:rPr lang="en-US" dirty="0" err="1">
                <a:ea typeface="ＭＳ Ｐゴシック" charset="0"/>
                <a:cs typeface="ＭＳ Ｐゴシック" charset="0"/>
              </a:rPr>
              <a:t>Damit</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nun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etwas</a:t>
            </a:r>
            <a:r>
              <a:rPr lang="en-US" dirty="0">
                <a:ea typeface="ＭＳ Ｐゴシック" charset="0"/>
                <a:cs typeface="ＭＳ Ｐゴシック" charset="0"/>
              </a:rPr>
              <a:t> </a:t>
            </a:r>
            <a:r>
              <a:rPr lang="en-US" dirty="0" err="1">
                <a:ea typeface="ＭＳ Ｐゴシック" charset="0"/>
                <a:cs typeface="ＭＳ Ｐゴシック" charset="0"/>
              </a:rPr>
              <a:t>genauer</a:t>
            </a:r>
            <a:r>
              <a:rPr lang="en-US" dirty="0">
                <a:ea typeface="ＭＳ Ｐゴシック" charset="0"/>
                <a:cs typeface="ＭＳ Ｐゴシック" charset="0"/>
              </a:rPr>
              <a:t> verstehen, was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heute</a:t>
            </a:r>
            <a:r>
              <a:rPr lang="en-US" dirty="0">
                <a:ea typeface="ＭＳ Ｐゴシック" charset="0"/>
                <a:cs typeface="ＭＳ Ｐゴシック" charset="0"/>
              </a:rPr>
              <a:t> pipettieren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kurzen</a:t>
            </a:r>
            <a:r>
              <a:rPr lang="en-US" dirty="0">
                <a:ea typeface="ＭＳ Ｐゴシック" charset="0"/>
                <a:cs typeface="ＭＳ Ｐゴシック" charset="0"/>
              </a:rPr>
              <a:t> </a:t>
            </a:r>
            <a:r>
              <a:rPr lang="en-US" dirty="0" err="1">
                <a:ea typeface="ＭＳ Ｐゴシック" charset="0"/>
                <a:cs typeface="ＭＳ Ｐゴシック" charset="0"/>
              </a:rPr>
              <a:t>theoretischen</a:t>
            </a:r>
            <a:r>
              <a:rPr lang="en-US" dirty="0">
                <a:ea typeface="ＭＳ Ｐゴシック" charset="0"/>
                <a:cs typeface="ＭＳ Ｐゴシック" charset="0"/>
              </a:rPr>
              <a:t> </a:t>
            </a:r>
            <a:r>
              <a:rPr lang="en-US" dirty="0" err="1">
                <a:ea typeface="ＭＳ Ｐゴシック" charset="0"/>
                <a:cs typeface="ＭＳ Ｐゴシック" charset="0"/>
              </a:rPr>
              <a:t>Einschub</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bevor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endlich</a:t>
            </a:r>
            <a:r>
              <a:rPr lang="en-US" dirty="0">
                <a:ea typeface="ＭＳ Ｐゴシック" charset="0"/>
                <a:cs typeface="ＭＳ Ｐゴシック" charset="0"/>
              </a:rPr>
              <a:t> </a:t>
            </a:r>
            <a:r>
              <a:rPr lang="en-US" dirty="0" err="1">
                <a:ea typeface="ＭＳ Ｐゴシック" charset="0"/>
                <a:cs typeface="ＭＳ Ｐゴシック" charset="0"/>
              </a:rPr>
              <a:t>loslegen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Vor</a:t>
            </a:r>
            <a:r>
              <a:rPr lang="en-US" dirty="0">
                <a:ea typeface="ＭＳ Ｐゴシック" charset="0"/>
                <a:cs typeface="ＭＳ Ｐゴシック" charset="0"/>
              </a:rPr>
              <a:t> der </a:t>
            </a:r>
            <a:r>
              <a:rPr lang="en-US" dirty="0" err="1">
                <a:ea typeface="ＭＳ Ｐゴシック" charset="0"/>
                <a:cs typeface="ＭＳ Ｐゴシック" charset="0"/>
              </a:rPr>
              <a:t>Pipettierübung</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bei</a:t>
            </a:r>
            <a:r>
              <a:rPr lang="en-US" dirty="0">
                <a:ea typeface="ＭＳ Ｐゴシック" charset="0"/>
                <a:cs typeface="ＭＳ Ｐゴシック" charset="0"/>
              </a:rPr>
              <a:t> </a:t>
            </a:r>
            <a:r>
              <a:rPr lang="en-US" dirty="0" err="1">
                <a:ea typeface="ＭＳ Ｐゴシック" charset="0"/>
                <a:cs typeface="ＭＳ Ｐゴシック" charset="0"/>
              </a:rPr>
              <a:t>dem</a:t>
            </a:r>
            <a:r>
              <a:rPr lang="en-US" dirty="0">
                <a:ea typeface="ＭＳ Ｐゴシック" charset="0"/>
                <a:cs typeface="ＭＳ Ｐゴシック" charset="0"/>
              </a:rPr>
              <a:t> Problem </a:t>
            </a:r>
            <a:r>
              <a:rPr lang="en-US" dirty="0" err="1">
                <a:ea typeface="ＭＳ Ｐゴシック" charset="0"/>
                <a:cs typeface="ＭＳ Ｐゴシック" charset="0"/>
              </a:rPr>
              <a:t>stehen</a:t>
            </a:r>
            <a:r>
              <a:rPr lang="en-US" dirty="0">
                <a:ea typeface="ＭＳ Ｐゴシック" charset="0"/>
                <a:cs typeface="ＭＳ Ｐゴシック" charset="0"/>
              </a:rPr>
              <a:t> </a:t>
            </a:r>
            <a:r>
              <a:rPr lang="en-US" dirty="0" err="1">
                <a:ea typeface="ＭＳ Ｐゴシック" charset="0"/>
                <a:cs typeface="ＭＳ Ｐゴシック" charset="0"/>
              </a:rPr>
              <a:t>geblieben</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man </a:t>
            </a:r>
            <a:r>
              <a:rPr lang="en-US" dirty="0" err="1">
                <a:ea typeface="ＭＳ Ｐゴシック" charset="0"/>
                <a:cs typeface="ＭＳ Ｐゴシック" charset="0"/>
              </a:rPr>
              <a:t>geringe</a:t>
            </a:r>
            <a:r>
              <a:rPr lang="en-US" dirty="0">
                <a:ea typeface="ＭＳ Ｐゴシック" charset="0"/>
                <a:cs typeface="ＭＳ Ｐゴシック" charset="0"/>
              </a:rPr>
              <a:t> Mengen an DNA </a:t>
            </a:r>
            <a:r>
              <a:rPr lang="en-US" dirty="0" err="1">
                <a:ea typeface="ＭＳ Ｐゴシック" charset="0"/>
                <a:cs typeface="ＭＳ Ｐゴシック" charset="0"/>
              </a:rPr>
              <a:t>kopiert</a:t>
            </a:r>
            <a:r>
              <a:rPr lang="en-US" dirty="0">
                <a:ea typeface="ＭＳ Ｐゴシック" charset="0"/>
                <a:cs typeface="ＭＳ Ｐゴシック" charset="0"/>
              </a:rPr>
              <a:t>/ </a:t>
            </a:r>
            <a:r>
              <a:rPr lang="en-US" dirty="0" err="1">
                <a:ea typeface="ＭＳ Ｐゴシック" charset="0"/>
                <a:cs typeface="ＭＳ Ｐゴシック" charset="0"/>
              </a:rPr>
              <a:t>vermehrt</a:t>
            </a:r>
            <a:r>
              <a:rPr lang="en-US" dirty="0">
                <a:ea typeface="ＭＳ Ｐゴシック" charset="0"/>
                <a:cs typeface="ＭＳ Ｐゴシック" charset="0"/>
              </a:rPr>
              <a:t>, die man </a:t>
            </a:r>
            <a:r>
              <a:rPr lang="en-US" dirty="0" err="1">
                <a:ea typeface="ＭＳ Ｐゴシック" charset="0"/>
                <a:cs typeface="ＭＳ Ｐゴシック" charset="0"/>
              </a:rPr>
              <a:t>beispielsweise</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Haar</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hat. Bevor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aber</a:t>
            </a:r>
            <a:r>
              <a:rPr lang="en-US" dirty="0">
                <a:ea typeface="ＭＳ Ｐゴシック" charset="0"/>
                <a:cs typeface="ＭＳ Ｐゴシック" charset="0"/>
              </a:rPr>
              <a:t> auf </a:t>
            </a:r>
            <a:r>
              <a:rPr lang="en-US" dirty="0" err="1">
                <a:ea typeface="ＭＳ Ｐゴシック" charset="0"/>
                <a:cs typeface="ＭＳ Ｐゴシック" charset="0"/>
              </a:rPr>
              <a:t>eine</a:t>
            </a:r>
            <a:r>
              <a:rPr lang="en-US" dirty="0">
                <a:ea typeface="ＭＳ Ｐゴシック" charset="0"/>
                <a:cs typeface="ＭＳ Ｐゴシック" charset="0"/>
              </a:rPr>
              <a:t> Technik </a:t>
            </a:r>
            <a:r>
              <a:rPr lang="en-US" dirty="0" err="1">
                <a:ea typeface="ＭＳ Ｐゴシック" charset="0"/>
                <a:cs typeface="ＭＳ Ｐゴシック" charset="0"/>
              </a:rPr>
              <a:t>eingehen</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der das </a:t>
            </a:r>
            <a:r>
              <a:rPr lang="en-US" dirty="0" err="1">
                <a:ea typeface="ＭＳ Ｐゴシック" charset="0"/>
                <a:cs typeface="ＭＳ Ｐゴシック" charset="0"/>
              </a:rPr>
              <a:t>Kopieren</a:t>
            </a:r>
            <a:r>
              <a:rPr lang="en-US" dirty="0">
                <a:ea typeface="ＭＳ Ｐゴシック" charset="0"/>
                <a:cs typeface="ＭＳ Ｐゴシック" charset="0"/>
              </a:rPr>
              <a:t> von DNA </a:t>
            </a:r>
            <a:r>
              <a:rPr lang="en-US" dirty="0" err="1">
                <a:ea typeface="ＭＳ Ｐゴシック" charset="0"/>
                <a:cs typeface="ＭＳ Ｐゴシック" charset="0"/>
              </a:rPr>
              <a:t>möglich</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wollen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uns</a:t>
            </a:r>
            <a:r>
              <a:rPr lang="en-US" dirty="0">
                <a:ea typeface="ＭＳ Ｐゴシック" charset="0"/>
                <a:cs typeface="ＭＳ Ｐゴシック" charset="0"/>
              </a:rPr>
              <a:t> </a:t>
            </a:r>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überlegen</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die </a:t>
            </a:r>
            <a:r>
              <a:rPr lang="en-US" dirty="0" err="1">
                <a:ea typeface="ＭＳ Ｐゴシック" charset="0"/>
                <a:cs typeface="ＭＳ Ｐゴシック" charset="0"/>
              </a:rPr>
              <a:t>Natur</a:t>
            </a:r>
            <a:r>
              <a:rPr lang="en-US" dirty="0">
                <a:ea typeface="ＭＳ Ｐゴシック" charset="0"/>
                <a:cs typeface="ＭＳ Ｐゴシック" charset="0"/>
              </a:rPr>
              <a:t> - also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 - die DNA </a:t>
            </a:r>
            <a:r>
              <a:rPr lang="en-US" dirty="0" err="1">
                <a:ea typeface="ＭＳ Ｐゴシック" charset="0"/>
                <a:cs typeface="ＭＳ Ｐゴシック" charset="0"/>
              </a:rPr>
              <a:t>vermehrt</a:t>
            </a:r>
            <a:r>
              <a:rPr lang="en-US" dirty="0">
                <a:ea typeface="ＭＳ Ｐゴシック" charset="0"/>
                <a:cs typeface="ＭＳ Ｐゴシック" charset="0"/>
              </a:rPr>
              <a:t>/ </a:t>
            </a:r>
            <a:r>
              <a:rPr lang="en-US" dirty="0" err="1">
                <a:ea typeface="ＭＳ Ｐゴシック" charset="0"/>
                <a:cs typeface="ＭＳ Ｐゴシック" charset="0"/>
              </a:rPr>
              <a:t>kopiert</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Können</a:t>
            </a:r>
            <a:r>
              <a:rPr lang="en-US" dirty="0">
                <a:ea typeface="ＭＳ Ｐゴシック" charset="0"/>
                <a:cs typeface="ＭＳ Ｐゴシック" charset="0"/>
              </a:rPr>
              <a:t> Sie </a:t>
            </a:r>
            <a:r>
              <a:rPr lang="en-US" dirty="0" err="1">
                <a:ea typeface="ＭＳ Ｐゴシック" charset="0"/>
                <a:cs typeface="ＭＳ Ｐゴシック" charset="0"/>
              </a:rPr>
              <a:t>mir</a:t>
            </a:r>
            <a:r>
              <a:rPr lang="en-US" dirty="0">
                <a:ea typeface="ＭＳ Ｐゴシック" charset="0"/>
                <a:cs typeface="ＭＳ Ｐゴシック" charset="0"/>
              </a:rPr>
              <a:t> </a:t>
            </a:r>
            <a:r>
              <a:rPr lang="en-US" dirty="0" err="1">
                <a:ea typeface="ＭＳ Ｐゴシック" charset="0"/>
                <a:cs typeface="ＭＳ Ｐゴシック" charset="0"/>
              </a:rPr>
              <a:t>sagen</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 die DNA </a:t>
            </a:r>
            <a:r>
              <a:rPr lang="en-US" dirty="0" err="1">
                <a:ea typeface="ＭＳ Ｐゴシック" charset="0"/>
                <a:cs typeface="ＭＳ Ｐゴシック" charset="0"/>
              </a:rPr>
              <a:t>kopiert</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nennt</a:t>
            </a:r>
            <a:r>
              <a:rPr lang="en-US" dirty="0">
                <a:ea typeface="ＭＳ Ｐゴシック" charset="0"/>
                <a:cs typeface="ＭＳ Ｐゴシック" charset="0"/>
              </a:rPr>
              <a:t> man dieses </a:t>
            </a:r>
            <a:r>
              <a:rPr lang="en-US" dirty="0" err="1">
                <a:ea typeface="ＭＳ Ｐゴシック" charset="0"/>
                <a:cs typeface="ＭＳ Ｐゴシック" charset="0"/>
              </a:rPr>
              <a:t>Phänomen</a:t>
            </a:r>
            <a:r>
              <a:rPr lang="en-US" dirty="0">
                <a:ea typeface="ＭＳ Ｐゴシック" charset="0"/>
                <a:cs typeface="ＭＳ Ｐゴシック" charset="0"/>
              </a:rPr>
              <a:t>? --&gt; </a:t>
            </a:r>
            <a:r>
              <a:rPr lang="en-US" dirty="0" err="1">
                <a:ea typeface="ＭＳ Ｐゴシック" charset="0"/>
                <a:cs typeface="ＭＳ Ｐゴシック" charset="0"/>
              </a:rPr>
              <a:t>Replikation</a:t>
            </a:r>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6F73670-5DCC-E149-8D8E-55A5364BC5AD}" type="slidenum">
              <a:rPr lang="en-US" sz="1200">
                <a:latin typeface="Calibri" panose="020F0502020204030204" pitchFamily="34" charset="0"/>
              </a:rPr>
              <a:pPr/>
              <a:t>25</a:t>
            </a:fld>
            <a:endParaRPr lang="en-US" sz="1200" dirty="0">
              <a:latin typeface="Calibri" panose="020F0502020204030204" pitchFamily="34"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wissen</a:t>
            </a:r>
            <a:r>
              <a:rPr lang="en-US" dirty="0">
                <a:ea typeface="ＭＳ Ｐゴシック" charset="0"/>
                <a:cs typeface="ＭＳ Ｐゴシック" charset="0"/>
              </a:rPr>
              <a:t> Sie </a:t>
            </a:r>
            <a:r>
              <a:rPr lang="en-US" dirty="0" err="1">
                <a:ea typeface="ＭＳ Ｐゴシック" charset="0"/>
                <a:cs typeface="ＭＳ Ｐゴシック" charset="0"/>
              </a:rPr>
              <a:t>über</a:t>
            </a:r>
            <a:r>
              <a:rPr lang="en-US" dirty="0">
                <a:ea typeface="ＭＳ Ｐゴシック" charset="0"/>
                <a:cs typeface="ＭＳ Ｐゴシック" charset="0"/>
              </a:rPr>
              <a:t> die </a:t>
            </a:r>
            <a:r>
              <a:rPr lang="en-US" dirty="0" err="1">
                <a:ea typeface="ＭＳ Ｐゴシック" charset="0"/>
                <a:cs typeface="ＭＳ Ｐゴシック" charset="0"/>
              </a:rPr>
              <a:t>Replikation</a:t>
            </a:r>
            <a:r>
              <a:rPr lang="en-US" dirty="0">
                <a:ea typeface="ＭＳ Ｐゴシック" charset="0"/>
                <a:cs typeface="ＭＳ Ｐゴシック" charset="0"/>
              </a:rPr>
              <a:t> - den </a:t>
            </a:r>
            <a:r>
              <a:rPr lang="en-US" dirty="0" err="1">
                <a:ea typeface="ＭＳ Ｐゴシック" charset="0"/>
                <a:cs typeface="ＭＳ Ｐゴシック" charset="0"/>
              </a:rPr>
              <a:t>Kopiervorgang</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DNA in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Ausgangspunkt</a:t>
            </a: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 muss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einzelsträngiger</a:t>
            </a:r>
            <a:r>
              <a:rPr lang="en-US" dirty="0">
                <a:ea typeface="ＭＳ Ｐゴシック" charset="0"/>
                <a:cs typeface="ＭＳ Ｐゴシック" charset="0"/>
              </a:rPr>
              <a:t> DNA </a:t>
            </a:r>
            <a:r>
              <a:rPr lang="en-US" dirty="0" err="1">
                <a:ea typeface="ＭＳ Ｐゴシック" charset="0"/>
                <a:cs typeface="ＭＳ Ｐゴシック" charset="0"/>
              </a:rPr>
              <a:t>entwunden</a:t>
            </a:r>
            <a:r>
              <a:rPr lang="en-US" dirty="0">
                <a:ea typeface="ＭＳ Ｐゴシック" charset="0"/>
                <a:cs typeface="ＭＳ Ｐゴシック" charset="0"/>
              </a:rPr>
              <a:t> </a:t>
            </a:r>
            <a:r>
              <a:rPr lang="en-US" dirty="0" err="1">
                <a:ea typeface="ＭＳ Ｐゴシック" charset="0"/>
                <a:cs typeface="ＭＳ Ｐゴシック" charset="0"/>
              </a:rPr>
              <a:t>werden</a:t>
            </a:r>
            <a:endParaRPr lang="en-US" dirty="0">
              <a:ea typeface="ＭＳ Ｐゴシック" charset="0"/>
              <a:cs typeface="ＭＳ Ｐゴシック" charset="0"/>
            </a:endParaRP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Bausteine</a:t>
            </a:r>
            <a:r>
              <a:rPr lang="en-US" dirty="0">
                <a:ea typeface="ＭＳ Ｐゴシック" charset="0"/>
                <a:cs typeface="ＭＳ Ｐゴシック" charset="0"/>
              </a:rPr>
              <a:t> der DNA (</a:t>
            </a:r>
            <a:r>
              <a:rPr lang="en-US" dirty="0" err="1">
                <a:ea typeface="ＭＳ Ｐゴシック" charset="0"/>
                <a:cs typeface="ＭＳ Ｐゴシック" charset="0"/>
              </a:rPr>
              <a:t>Nukleotide</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den Basen Adenin, Guanin, Cytosin, Thymin)</a:t>
            </a:r>
          </a:p>
          <a:p>
            <a:pPr eaLnBrk="1" hangingPunct="1">
              <a:buFontTx/>
              <a:buChar char="•"/>
            </a:pPr>
            <a:r>
              <a:rPr lang="en-US" dirty="0">
                <a:ea typeface="ＭＳ Ｐゴシック" charset="0"/>
                <a:cs typeface="ＭＳ Ｐゴシック" charset="0"/>
              </a:rPr>
              <a:t> Enzyme, </a:t>
            </a:r>
            <a:r>
              <a:rPr lang="en-US" dirty="0" err="1">
                <a:ea typeface="ＭＳ Ｐゴシック" charset="0"/>
                <a:cs typeface="ＭＳ Ｐゴシック" charset="0"/>
              </a:rPr>
              <a:t>welche</a:t>
            </a:r>
            <a:r>
              <a:rPr lang="en-US" dirty="0">
                <a:ea typeface="ＭＳ Ｐゴシック" charset="0"/>
                <a:cs typeface="ＭＳ Ｐゴシック" charset="0"/>
              </a:rPr>
              <a:t> die </a:t>
            </a:r>
            <a:r>
              <a:rPr lang="en-US" dirty="0" err="1">
                <a:ea typeface="ＭＳ Ｐゴシック" charset="0"/>
                <a:cs typeface="ＭＳ Ｐゴシック" charset="0"/>
              </a:rPr>
              <a:t>Bausteine</a:t>
            </a:r>
            <a:r>
              <a:rPr lang="en-US" dirty="0">
                <a:ea typeface="ＭＳ Ｐゴシック" charset="0"/>
                <a:cs typeface="ＭＳ Ｐゴシック" charset="0"/>
              </a:rPr>
              <a:t> </a:t>
            </a:r>
            <a:r>
              <a:rPr lang="en-US" dirty="0" err="1">
                <a:ea typeface="ＭＳ Ｐゴシック" charset="0"/>
                <a:cs typeface="ＭＳ Ｐゴシック" charset="0"/>
              </a:rPr>
              <a:t>aneinanderreihen</a:t>
            </a:r>
            <a:r>
              <a:rPr lang="en-US" dirty="0">
                <a:ea typeface="ＭＳ Ｐゴシック" charset="0"/>
                <a:cs typeface="ＭＳ Ｐゴシック" charset="0"/>
              </a:rPr>
              <a:t> und so die DNA </a:t>
            </a:r>
            <a:r>
              <a:rPr lang="en-US" dirty="0" err="1">
                <a:ea typeface="ＭＳ Ｐゴシック" charset="0"/>
                <a:cs typeface="ＭＳ Ｐゴシック" charset="0"/>
              </a:rPr>
              <a:t>kopieren</a:t>
            </a:r>
            <a:endParaRPr lang="en-US" dirty="0">
              <a:ea typeface="ＭＳ Ｐゴシック" charset="0"/>
              <a:cs typeface="ＭＳ Ｐゴシック" charset="0"/>
            </a:endParaRP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Startstellen</a:t>
            </a:r>
            <a:r>
              <a:rPr lang="en-US" dirty="0">
                <a:ea typeface="ＭＳ Ｐゴシック" charset="0"/>
                <a:cs typeface="ＭＳ Ｐゴシック" charset="0"/>
              </a:rPr>
              <a:t> (Primer), </a:t>
            </a:r>
            <a:r>
              <a:rPr lang="en-US" dirty="0" err="1">
                <a:ea typeface="ＭＳ Ｐゴシック" charset="0"/>
                <a:cs typeface="ＭＳ Ｐゴシック" charset="0"/>
              </a:rPr>
              <a:t>bei</a:t>
            </a:r>
            <a:r>
              <a:rPr lang="en-US" dirty="0">
                <a:ea typeface="ＭＳ Ｐゴシック" charset="0"/>
                <a:cs typeface="ＭＳ Ｐゴシック" charset="0"/>
              </a:rPr>
              <a:t> </a:t>
            </a:r>
            <a:r>
              <a:rPr lang="en-US" dirty="0" err="1">
                <a:ea typeface="ＭＳ Ｐゴシック" charset="0"/>
                <a:cs typeface="ＭＳ Ｐゴシック" charset="0"/>
              </a:rPr>
              <a:t>welchen</a:t>
            </a:r>
            <a:r>
              <a:rPr lang="en-US" dirty="0">
                <a:ea typeface="ＭＳ Ｐゴシック" charset="0"/>
                <a:cs typeface="ＭＳ Ｐゴシック" charset="0"/>
              </a:rPr>
              <a:t> die Enzyme </a:t>
            </a:r>
            <a:r>
              <a:rPr lang="en-US" dirty="0" err="1">
                <a:ea typeface="ＭＳ Ｐゴシック" charset="0"/>
                <a:cs typeface="ＭＳ Ｐゴシック" charset="0"/>
              </a:rPr>
              <a:t>mit</a:t>
            </a:r>
            <a:r>
              <a:rPr lang="en-US" dirty="0">
                <a:ea typeface="ＭＳ Ｐゴシック" charset="0"/>
                <a:cs typeface="ＭＳ Ｐゴシック" charset="0"/>
              </a:rPr>
              <a:t> der </a:t>
            </a:r>
            <a:r>
              <a:rPr lang="en-US" dirty="0" err="1">
                <a:ea typeface="ＭＳ Ｐゴシック" charset="0"/>
                <a:cs typeface="ＭＳ Ｐゴシック" charset="0"/>
              </a:rPr>
              <a:t>Kopie</a:t>
            </a:r>
            <a:r>
              <a:rPr lang="en-US" dirty="0">
                <a:ea typeface="ＭＳ Ｐゴシック" charset="0"/>
                <a:cs typeface="ＭＳ Ｐゴシック" charset="0"/>
              </a:rPr>
              <a:t> der DNA </a:t>
            </a:r>
            <a:r>
              <a:rPr lang="en-US" dirty="0" err="1">
                <a:ea typeface="ＭＳ Ｐゴシック" charset="0"/>
                <a:cs typeface="ＭＳ Ｐゴシック" charset="0"/>
              </a:rPr>
              <a:t>beginnen</a:t>
            </a:r>
            <a:r>
              <a:rPr lang="en-US" dirty="0">
                <a:ea typeface="ＭＳ Ｐゴシック" charset="0"/>
                <a:cs typeface="ＭＳ Ｐゴシック" charset="0"/>
              </a:rPr>
              <a:t> </a:t>
            </a:r>
            <a:r>
              <a:rPr lang="en-US" dirty="0" err="1">
                <a:ea typeface="ＭＳ Ｐゴシック" charset="0"/>
                <a:cs typeface="ＭＳ Ｐゴシック" charset="0"/>
              </a:rPr>
              <a:t>können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--&gt; </a:t>
            </a:r>
            <a:r>
              <a:rPr lang="en-US" dirty="0" err="1">
                <a:ea typeface="ＭＳ Ｐゴシック" charset="0"/>
                <a:cs typeface="ＭＳ Ｐゴシック" charset="0"/>
              </a:rPr>
              <a:t>Weshalb</a:t>
            </a:r>
            <a:r>
              <a:rPr lang="en-US" dirty="0">
                <a:ea typeface="ＭＳ Ｐゴシック" charset="0"/>
                <a:cs typeface="ＭＳ Ｐゴシック" charset="0"/>
              </a:rPr>
              <a:t> </a:t>
            </a:r>
            <a:r>
              <a:rPr lang="en-US" dirty="0" err="1">
                <a:ea typeface="ＭＳ Ｐゴシック" charset="0"/>
                <a:cs typeface="ＭＳ Ｐゴシック" charset="0"/>
              </a:rPr>
              <a:t>kopiert</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 die DNA?</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5E178EA-01CA-604F-92D7-62569231E187}" type="slidenum">
              <a:rPr lang="en-US" sz="1200">
                <a:latin typeface="Calibri" panose="020F0502020204030204" pitchFamily="34" charset="0"/>
              </a:rPr>
              <a:pPr/>
              <a:t>26</a:t>
            </a:fld>
            <a:endParaRPr lang="en-US" sz="1200" dirty="0">
              <a:latin typeface="Calibri" panose="020F0502020204030204" pitchFamily="34"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wissen</a:t>
            </a:r>
            <a:r>
              <a:rPr lang="en-US" dirty="0">
                <a:ea typeface="ＭＳ Ｐゴシック" charset="0"/>
                <a:cs typeface="ＭＳ Ｐゴシック" charset="0"/>
              </a:rPr>
              <a:t> Sie </a:t>
            </a:r>
            <a:r>
              <a:rPr lang="en-US" dirty="0" err="1">
                <a:ea typeface="ＭＳ Ｐゴシック" charset="0"/>
                <a:cs typeface="ＭＳ Ｐゴシック" charset="0"/>
              </a:rPr>
              <a:t>über</a:t>
            </a:r>
            <a:r>
              <a:rPr lang="en-US" dirty="0">
                <a:ea typeface="ＭＳ Ｐゴシック" charset="0"/>
                <a:cs typeface="ＭＳ Ｐゴシック" charset="0"/>
              </a:rPr>
              <a:t> die </a:t>
            </a:r>
            <a:r>
              <a:rPr lang="en-US" dirty="0" err="1">
                <a:ea typeface="ＭＳ Ｐゴシック" charset="0"/>
                <a:cs typeface="ＭＳ Ｐゴシック" charset="0"/>
              </a:rPr>
              <a:t>Replikation</a:t>
            </a:r>
            <a:r>
              <a:rPr lang="en-US" dirty="0">
                <a:ea typeface="ＭＳ Ｐゴシック" charset="0"/>
                <a:cs typeface="ＭＳ Ｐゴシック" charset="0"/>
              </a:rPr>
              <a:t> - den </a:t>
            </a:r>
            <a:r>
              <a:rPr lang="en-US" dirty="0" err="1">
                <a:ea typeface="ＭＳ Ｐゴシック" charset="0"/>
                <a:cs typeface="ＭＳ Ｐゴシック" charset="0"/>
              </a:rPr>
              <a:t>Kopiervorgang</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DNA in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Ausgangspunkt</a:t>
            </a: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 muss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einzelsträngiger</a:t>
            </a:r>
            <a:r>
              <a:rPr lang="en-US" dirty="0">
                <a:ea typeface="ＭＳ Ｐゴシック" charset="0"/>
                <a:cs typeface="ＭＳ Ｐゴシック" charset="0"/>
              </a:rPr>
              <a:t> DNA </a:t>
            </a:r>
            <a:r>
              <a:rPr lang="en-US" dirty="0" err="1">
                <a:ea typeface="ＭＳ Ｐゴシック" charset="0"/>
                <a:cs typeface="ＭＳ Ｐゴシック" charset="0"/>
              </a:rPr>
              <a:t>entwunden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Enzym</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fld id="{8628839D-6414-D74A-9EF6-F7E90EF649A9}" type="slidenum">
              <a:rPr lang="en-US" sz="1200" b="0">
                <a:latin typeface="Calibri" panose="020F0502020204030204" pitchFamily="34" charset="0"/>
              </a:rPr>
              <a:pPr/>
              <a:t>2</a:t>
            </a:fld>
            <a:endParaRPr lang="en-US" sz="1200" b="0" dirty="0">
              <a:latin typeface="Calibri" panose="020F0502020204030204" pitchFamily="34" charset="0"/>
            </a:endParaRPr>
          </a:p>
        </p:txBody>
      </p:sp>
      <p:sp>
        <p:nvSpPr>
          <p:cNvPr id="18434" name="Rectangle 2"/>
          <p:cNvSpPr>
            <a:spLocks noGrp="1" noRot="1" noChangeAspect="1" noChangeArrowheads="1"/>
          </p:cNvSpPr>
          <p:nvPr>
            <p:ph type="sldImg"/>
          </p:nvPr>
        </p:nvSpPr>
        <p:spPr>
          <a:solidFill>
            <a:srgbClr val="FFFFFF"/>
          </a:solidFill>
          <a:ln/>
        </p:spPr>
      </p:sp>
      <p:sp>
        <p:nvSpPr>
          <p:cNvPr id="1843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defRPr/>
            </a:pPr>
            <a:r>
              <a:rPr lang="en-US" b="1" dirty="0">
                <a:solidFill>
                  <a:srgbClr val="19429A"/>
                </a:solidFill>
                <a:latin typeface="Calibri" charset="0"/>
                <a:ea typeface="ＭＳ Ｐゴシック" charset="0"/>
                <a:cs typeface="ＭＳ Ｐゴシック" charset="0"/>
              </a:rPr>
              <a:t>Remember: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b="1" dirty="0" err="1">
                <a:solidFill>
                  <a:srgbClr val="19429A"/>
                </a:solidFill>
                <a:latin typeface="Calibri" charset="0"/>
                <a:ea typeface="ＭＳ Ｐゴシック" charset="0"/>
                <a:cs typeface="ＭＳ Ｐゴシック" charset="0"/>
              </a:rPr>
              <a:t>Gästebuch</a:t>
            </a:r>
            <a:r>
              <a:rPr lang="en-US" b="1" dirty="0">
                <a:solidFill>
                  <a:srgbClr val="19429A"/>
                </a:solidFill>
                <a:latin typeface="Calibri" charset="0"/>
                <a:ea typeface="ＭＳ Ｐゴシック" charset="0"/>
                <a:cs typeface="ＭＳ Ｐゴシック" charset="0"/>
              </a:rPr>
              <a:t>,</a:t>
            </a:r>
            <a:r>
              <a:rPr lang="en-US" b="1" baseline="0" dirty="0">
                <a:solidFill>
                  <a:srgbClr val="19429A"/>
                </a:solidFill>
                <a:latin typeface="Calibri" charset="0"/>
                <a:ea typeface="ＭＳ Ｐゴシック" charset="0"/>
                <a:cs typeface="ＭＳ Ｐゴシック" charset="0"/>
              </a:rPr>
              <a:t> </a:t>
            </a:r>
            <a:r>
              <a:rPr lang="en-US" b="1" dirty="0">
                <a:solidFill>
                  <a:srgbClr val="19429A"/>
                </a:solidFill>
                <a:latin typeface="Calibri" charset="0"/>
                <a:ea typeface="ＭＳ Ｐゴシック" charset="0"/>
                <a:cs typeface="ＭＳ Ｐゴシック" charset="0"/>
              </a:rPr>
              <a:t>Feedback </a:t>
            </a:r>
            <a:r>
              <a:rPr lang="en-US" b="1" dirty="0" err="1">
                <a:solidFill>
                  <a:srgbClr val="19429A"/>
                </a:solidFill>
                <a:latin typeface="Calibri" charset="0"/>
                <a:ea typeface="ＭＳ Ｐゴシック" charset="0"/>
                <a:cs typeface="ＭＳ Ｐゴシック" charset="0"/>
              </a:rPr>
              <a:t>Leher</a:t>
            </a:r>
            <a:r>
              <a:rPr lang="en-US" b="1" dirty="0">
                <a:solidFill>
                  <a:srgbClr val="19429A"/>
                </a:solidFill>
                <a:latin typeface="Calibri" charset="0"/>
                <a:ea typeface="ＭＳ Ｐゴシック" charset="0"/>
                <a:cs typeface="ＭＳ Ｐゴシック" charset="0"/>
              </a:rPr>
              <a:t>,</a:t>
            </a:r>
            <a:r>
              <a:rPr lang="en-US" b="1" baseline="0" dirty="0">
                <a:solidFill>
                  <a:srgbClr val="19429A"/>
                </a:solidFill>
                <a:latin typeface="Calibri" charset="0"/>
                <a:ea typeface="ＭＳ Ｐゴシック" charset="0"/>
                <a:cs typeface="ＭＳ Ｐゴシック" charset="0"/>
              </a:rPr>
              <a:t> </a:t>
            </a:r>
            <a:r>
              <a:rPr lang="en-US" b="1" dirty="0" err="1">
                <a:solidFill>
                  <a:srgbClr val="19429A"/>
                </a:solidFill>
                <a:latin typeface="Calibri" charset="0"/>
                <a:ea typeface="ＭＳ Ｐゴシック" charset="0"/>
                <a:cs typeface="ＭＳ Ｐゴシック" charset="0"/>
              </a:rPr>
              <a:t>Zettel</a:t>
            </a:r>
            <a:r>
              <a:rPr lang="en-US" b="1" dirty="0">
                <a:solidFill>
                  <a:srgbClr val="19429A"/>
                </a:solidFill>
                <a:latin typeface="Calibri" charset="0"/>
                <a:ea typeface="ＭＳ Ｐゴシック" charset="0"/>
                <a:cs typeface="ＭＳ Ｐゴシック" charset="0"/>
              </a:rPr>
              <a:t> was </a:t>
            </a:r>
            <a:r>
              <a:rPr lang="en-US" b="1" dirty="0" err="1">
                <a:solidFill>
                  <a:srgbClr val="19429A"/>
                </a:solidFill>
                <a:latin typeface="Calibri" charset="0"/>
                <a:ea typeface="ＭＳ Ｐゴシック" charset="0"/>
                <a:cs typeface="ＭＳ Ｐゴシック" charset="0"/>
              </a:rPr>
              <a:t>fehlt</a:t>
            </a:r>
            <a:r>
              <a:rPr lang="en-US" b="1" dirty="0">
                <a:solidFill>
                  <a:srgbClr val="19429A"/>
                </a:solidFill>
                <a:latin typeface="Calibri" charset="0"/>
                <a:ea typeface="ＭＳ Ｐゴシック" charset="0"/>
                <a:cs typeface="ＭＳ Ｐゴシック" charset="0"/>
              </a:rPr>
              <a:t>, </a:t>
            </a:r>
            <a:r>
              <a:rPr lang="en-US" b="1" dirty="0" err="1">
                <a:solidFill>
                  <a:srgbClr val="19429A"/>
                </a:solidFill>
                <a:latin typeface="Calibri" charset="0"/>
                <a:ea typeface="ＭＳ Ｐゴシック" charset="0"/>
                <a:cs typeface="ＭＳ Ｐゴシック" charset="0"/>
              </a:rPr>
              <a:t>Hellraumprojektor</a:t>
            </a:r>
            <a:r>
              <a:rPr lang="en-US" b="1" baseline="0" dirty="0">
                <a:solidFill>
                  <a:srgbClr val="19429A"/>
                </a:solidFill>
                <a:latin typeface="Calibri" charset="0"/>
                <a:ea typeface="ＭＳ Ｐゴシック" charset="0"/>
                <a:cs typeface="ＭＳ Ｐゴシック" charset="0"/>
              </a:rPr>
              <a:t> / Video</a:t>
            </a:r>
            <a:endParaRPr lang="en-US" b="1" dirty="0">
              <a:solidFill>
                <a:srgbClr val="19429A"/>
              </a:solidFill>
              <a:latin typeface="Calibri" charset="0"/>
              <a:ea typeface="ＭＳ Ｐゴシック" charset="0"/>
              <a:cs typeface="ＭＳ Ｐゴシック" charset="0"/>
            </a:endParaRPr>
          </a:p>
          <a:p>
            <a:pPr marL="171450" indent="-171450" eaLnBrk="1" hangingPunct="1">
              <a:buFontTx/>
              <a:buChar char="-"/>
              <a:defRPr/>
            </a:pPr>
            <a:r>
              <a:rPr lang="en-US" b="1" dirty="0" err="1">
                <a:solidFill>
                  <a:srgbClr val="19429A"/>
                </a:solidFill>
                <a:latin typeface="Calibri" charset="0"/>
                <a:ea typeface="ＭＳ Ｐゴシック" charset="0"/>
                <a:cs typeface="ＭＳ Ｐゴシック" charset="0"/>
              </a:rPr>
              <a:t>Lüften</a:t>
            </a:r>
            <a:r>
              <a:rPr lang="en-US" b="1" dirty="0">
                <a:solidFill>
                  <a:srgbClr val="19429A"/>
                </a:solidFill>
                <a:latin typeface="Calibri" charset="0"/>
                <a:ea typeface="ＭＳ Ｐゴシック" charset="0"/>
                <a:cs typeface="ＭＳ Ｐゴシック" charset="0"/>
              </a:rPr>
              <a:t>!</a:t>
            </a:r>
          </a:p>
          <a:p>
            <a:pPr marL="171450" indent="-171450" eaLnBrk="1" hangingPunct="1">
              <a:buFontTx/>
              <a:buChar char="-"/>
              <a:defRPr/>
            </a:pPr>
            <a:r>
              <a:rPr lang="en-US" b="1" dirty="0" err="1">
                <a:solidFill>
                  <a:srgbClr val="19429A"/>
                </a:solidFill>
                <a:latin typeface="Calibri" charset="0"/>
                <a:ea typeface="ＭＳ Ｐゴシック" charset="0"/>
                <a:cs typeface="ＭＳ Ｐゴシック" charset="0"/>
              </a:rPr>
              <a:t>Wartezeit</a:t>
            </a:r>
            <a:r>
              <a:rPr lang="en-US" b="1" dirty="0">
                <a:solidFill>
                  <a:srgbClr val="19429A"/>
                </a:solidFill>
                <a:latin typeface="Calibri" charset="0"/>
                <a:ea typeface="ＭＳ Ｐゴシック" charset="0"/>
                <a:cs typeface="ＭＳ Ｐゴシック" charset="0"/>
              </a:rPr>
              <a:t> = </a:t>
            </a:r>
            <a:r>
              <a:rPr lang="en-US" b="1" dirty="0" err="1">
                <a:solidFill>
                  <a:srgbClr val="19429A"/>
                </a:solidFill>
                <a:latin typeface="Calibri" charset="0"/>
                <a:ea typeface="ＭＳ Ｐゴシック" charset="0"/>
                <a:cs typeface="ＭＳ Ｐゴシック" charset="0"/>
              </a:rPr>
              <a:t>Gentechnologie</a:t>
            </a:r>
            <a:r>
              <a:rPr lang="en-US" b="1" dirty="0">
                <a:solidFill>
                  <a:srgbClr val="19429A"/>
                </a:solidFill>
                <a:latin typeface="Calibri" charset="0"/>
                <a:ea typeface="ＭＳ Ｐゴシック" charset="0"/>
                <a:cs typeface="ＭＳ Ｐゴシック" charset="0"/>
              </a:rPr>
              <a:t>- Heft p. 27-37</a:t>
            </a:r>
          </a:p>
          <a:p>
            <a:pPr marL="171450" indent="-171450" eaLnBrk="1" hangingPunct="1">
              <a:buFontTx/>
              <a:buChar char="-"/>
              <a:defRPr/>
            </a:pPr>
            <a:r>
              <a:rPr lang="en-US" b="1" dirty="0" err="1">
                <a:solidFill>
                  <a:srgbClr val="19429A"/>
                </a:solidFill>
                <a:latin typeface="Calibri" charset="0"/>
                <a:ea typeface="ＭＳ Ｐゴシック" charset="0"/>
                <a:cs typeface="ＭＳ Ｐゴシック" charset="0"/>
              </a:rPr>
              <a:t>Skript</a:t>
            </a:r>
            <a:r>
              <a:rPr lang="en-US" b="1" dirty="0">
                <a:solidFill>
                  <a:srgbClr val="19429A"/>
                </a:solidFill>
                <a:latin typeface="Calibri" charset="0"/>
                <a:ea typeface="ＭＳ Ｐゴシック" charset="0"/>
                <a:cs typeface="ＭＳ Ｐゴシック" charset="0"/>
              </a:rPr>
              <a:t> Lehrer?</a:t>
            </a:r>
          </a:p>
          <a:p>
            <a:pPr eaLnBrk="1" hangingPunct="1"/>
            <a:endParaRPr lang="de-DE" dirty="0">
              <a:ea typeface="ＭＳ Ｐゴシック" charset="0"/>
              <a:cs typeface="ＭＳ Ｐゴシック" charset="0"/>
            </a:endParaRPr>
          </a:p>
        </p:txBody>
      </p:sp>
    </p:spTree>
    <p:extLst>
      <p:ext uri="{BB962C8B-B14F-4D97-AF65-F5344CB8AC3E}">
        <p14:creationId xmlns:p14="http://schemas.microsoft.com/office/powerpoint/2010/main" val="4223458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AC4C962-494C-FC48-8042-6D26DC2B8469}" type="slidenum">
              <a:rPr lang="en-US" sz="1200">
                <a:latin typeface="Calibri" panose="020F0502020204030204" pitchFamily="34" charset="0"/>
              </a:rPr>
              <a:pPr/>
              <a:t>27</a:t>
            </a:fld>
            <a:endParaRPr lang="en-US" sz="1200" dirty="0">
              <a:latin typeface="Calibri" panose="020F0502020204030204" pitchFamily="34" charset="0"/>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wissen</a:t>
            </a:r>
            <a:r>
              <a:rPr lang="en-US" dirty="0">
                <a:ea typeface="ＭＳ Ｐゴシック" charset="0"/>
                <a:cs typeface="ＭＳ Ｐゴシック" charset="0"/>
              </a:rPr>
              <a:t> Sie </a:t>
            </a:r>
            <a:r>
              <a:rPr lang="en-US" dirty="0" err="1">
                <a:ea typeface="ＭＳ Ｐゴシック" charset="0"/>
                <a:cs typeface="ＭＳ Ｐゴシック" charset="0"/>
              </a:rPr>
              <a:t>über</a:t>
            </a:r>
            <a:r>
              <a:rPr lang="en-US" dirty="0">
                <a:ea typeface="ＭＳ Ｐゴシック" charset="0"/>
                <a:cs typeface="ＭＳ Ｐゴシック" charset="0"/>
              </a:rPr>
              <a:t> die </a:t>
            </a:r>
            <a:r>
              <a:rPr lang="en-US" dirty="0" err="1">
                <a:ea typeface="ＭＳ Ｐゴシック" charset="0"/>
                <a:cs typeface="ＭＳ Ｐゴシック" charset="0"/>
              </a:rPr>
              <a:t>Replikation</a:t>
            </a:r>
            <a:r>
              <a:rPr lang="en-US" dirty="0">
                <a:ea typeface="ＭＳ Ｐゴシック" charset="0"/>
                <a:cs typeface="ＭＳ Ｐゴシック" charset="0"/>
              </a:rPr>
              <a:t> - den </a:t>
            </a:r>
            <a:r>
              <a:rPr lang="en-US" dirty="0" err="1">
                <a:ea typeface="ＭＳ Ｐゴシック" charset="0"/>
                <a:cs typeface="ＭＳ Ｐゴシック" charset="0"/>
              </a:rPr>
              <a:t>Kopiervorgang</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DNA in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Ausgangspunkt</a:t>
            </a: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 muss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einzelsträngiger</a:t>
            </a:r>
            <a:r>
              <a:rPr lang="en-US" dirty="0">
                <a:ea typeface="ＭＳ Ｐゴシック" charset="0"/>
                <a:cs typeface="ＭＳ Ｐゴシック" charset="0"/>
              </a:rPr>
              <a:t> DNA </a:t>
            </a:r>
            <a:r>
              <a:rPr lang="en-US" dirty="0" err="1">
                <a:ea typeface="ＭＳ Ｐゴシック" charset="0"/>
                <a:cs typeface="ＭＳ Ｐゴシック" charset="0"/>
              </a:rPr>
              <a:t>entwunden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Enzym</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geschieht</a:t>
            </a:r>
            <a:r>
              <a:rPr lang="en-US" dirty="0">
                <a:ea typeface="ＭＳ Ｐゴシック" charset="0"/>
                <a:cs typeface="ＭＳ Ｐゴシック" charset="0"/>
              </a:rPr>
              <a:t> </a:t>
            </a:r>
            <a:r>
              <a:rPr lang="en-US" dirty="0" err="1">
                <a:ea typeface="ＭＳ Ｐゴシック" charset="0"/>
                <a:cs typeface="ＭＳ Ｐゴシック" charset="0"/>
              </a:rPr>
              <a:t>dann</a:t>
            </a:r>
            <a:r>
              <a:rPr lang="en-US" dirty="0">
                <a:ea typeface="ＭＳ Ｐゴシック" charset="0"/>
                <a:cs typeface="ＭＳ Ｐゴシック" charset="0"/>
              </a:rPr>
              <a:t>? </a:t>
            </a:r>
          </a:p>
          <a:p>
            <a:pPr eaLnBrk="1" hangingPunct="1">
              <a:buFont typeface="Wingdings" charset="0"/>
              <a:buChar char="à"/>
            </a:pPr>
            <a:r>
              <a:rPr lang="en-US" dirty="0">
                <a:ea typeface="ＭＳ Ｐゴシック" charset="0"/>
                <a:cs typeface="ＭＳ Ｐゴシック" charset="0"/>
              </a:rPr>
              <a:t> DNA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kopiert</a:t>
            </a:r>
            <a:endParaRPr lang="en-US" dirty="0">
              <a:ea typeface="ＭＳ Ｐゴシック" charset="0"/>
              <a:cs typeface="ＭＳ Ｐゴシック" charset="0"/>
            </a:endParaRPr>
          </a:p>
          <a:p>
            <a:pPr eaLnBrk="1" hangingPunct="1">
              <a:buFont typeface="Wingdings" charset="0"/>
              <a:buNone/>
            </a:pPr>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Bestandteile</a:t>
            </a:r>
            <a:r>
              <a:rPr lang="en-US" dirty="0">
                <a:ea typeface="ＭＳ Ｐゴシック" charset="0"/>
                <a:cs typeface="ＭＳ Ｐゴシック" charset="0"/>
              </a:rPr>
              <a:t> </a:t>
            </a:r>
            <a:r>
              <a:rPr lang="en-US" dirty="0" err="1">
                <a:ea typeface="ＭＳ Ｐゴシック" charset="0"/>
                <a:cs typeface="ＭＳ Ｐゴシック" charset="0"/>
              </a:rPr>
              <a:t>benötigt</a:t>
            </a:r>
            <a:r>
              <a:rPr lang="en-US" dirty="0">
                <a:ea typeface="ＭＳ Ｐゴシック" charset="0"/>
                <a:cs typeface="ＭＳ Ｐゴシック" charset="0"/>
              </a:rPr>
              <a:t> die </a:t>
            </a:r>
            <a:r>
              <a:rPr lang="en-US" dirty="0" err="1">
                <a:ea typeface="ＭＳ Ｐゴシック" charset="0"/>
                <a:cs typeface="ＭＳ Ｐゴシック" charset="0"/>
              </a:rPr>
              <a:t>Zelle</a:t>
            </a:r>
            <a:r>
              <a:rPr lang="en-US" dirty="0">
                <a:ea typeface="ＭＳ Ｐゴシック" charset="0"/>
                <a:cs typeface="ＭＳ Ｐゴシック" charset="0"/>
              </a:rPr>
              <a:t> </a:t>
            </a:r>
            <a:r>
              <a:rPr lang="en-US" dirty="0" err="1">
                <a:ea typeface="ＭＳ Ｐゴシック" charset="0"/>
                <a:cs typeface="ＭＳ Ｐゴシック" charset="0"/>
              </a:rPr>
              <a:t>dazu</a:t>
            </a:r>
            <a:r>
              <a:rPr lang="en-US" dirty="0">
                <a:ea typeface="ＭＳ Ｐゴシック" charset="0"/>
                <a:cs typeface="ＭＳ Ｐゴシック" charset="0"/>
              </a:rPr>
              <a:t>?</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Bausteine</a:t>
            </a:r>
            <a:r>
              <a:rPr lang="en-US" dirty="0">
                <a:ea typeface="ＭＳ Ｐゴシック" charset="0"/>
                <a:cs typeface="ＭＳ Ｐゴシック" charset="0"/>
              </a:rPr>
              <a:t> der DNA (</a:t>
            </a:r>
            <a:r>
              <a:rPr lang="en-US" dirty="0" err="1">
                <a:ea typeface="ＭＳ Ｐゴシック" charset="0"/>
                <a:cs typeface="ＭＳ Ｐゴシック" charset="0"/>
              </a:rPr>
              <a:t>Nukleotide</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den Basen Adenin, Guanin, Cytosin, Thymin)</a:t>
            </a:r>
          </a:p>
          <a:p>
            <a:pPr eaLnBrk="1" hangingPunct="1">
              <a:buFontTx/>
              <a:buChar char="•"/>
            </a:pPr>
            <a:r>
              <a:rPr lang="en-US" dirty="0">
                <a:ea typeface="ＭＳ Ｐゴシック" charset="0"/>
                <a:cs typeface="ＭＳ Ｐゴシック" charset="0"/>
              </a:rPr>
              <a:t> Enzyme, </a:t>
            </a:r>
            <a:r>
              <a:rPr lang="en-US" dirty="0" err="1">
                <a:ea typeface="ＭＳ Ｐゴシック" charset="0"/>
                <a:cs typeface="ＭＳ Ｐゴシック" charset="0"/>
              </a:rPr>
              <a:t>welche</a:t>
            </a:r>
            <a:r>
              <a:rPr lang="en-US" dirty="0">
                <a:ea typeface="ＭＳ Ｐゴシック" charset="0"/>
                <a:cs typeface="ＭＳ Ｐゴシック" charset="0"/>
              </a:rPr>
              <a:t> die </a:t>
            </a:r>
            <a:r>
              <a:rPr lang="en-US" dirty="0" err="1">
                <a:ea typeface="ＭＳ Ｐゴシック" charset="0"/>
                <a:cs typeface="ＭＳ Ｐゴシック" charset="0"/>
              </a:rPr>
              <a:t>Bausteine</a:t>
            </a:r>
            <a:r>
              <a:rPr lang="en-US" dirty="0">
                <a:ea typeface="ＭＳ Ｐゴシック" charset="0"/>
                <a:cs typeface="ＭＳ Ｐゴシック" charset="0"/>
              </a:rPr>
              <a:t> </a:t>
            </a:r>
            <a:r>
              <a:rPr lang="en-US" dirty="0" err="1">
                <a:ea typeface="ＭＳ Ｐゴシック" charset="0"/>
                <a:cs typeface="ＭＳ Ｐゴシック" charset="0"/>
              </a:rPr>
              <a:t>aneinanderreihen</a:t>
            </a:r>
            <a:r>
              <a:rPr lang="en-US" dirty="0">
                <a:ea typeface="ＭＳ Ｐゴシック" charset="0"/>
                <a:cs typeface="ＭＳ Ｐゴシック" charset="0"/>
              </a:rPr>
              <a:t> und so die DNA </a:t>
            </a:r>
            <a:r>
              <a:rPr lang="en-US" dirty="0" err="1">
                <a:ea typeface="ＭＳ Ｐゴシック" charset="0"/>
                <a:cs typeface="ＭＳ Ｐゴシック" charset="0"/>
              </a:rPr>
              <a:t>kopieren</a:t>
            </a:r>
            <a:endParaRPr lang="en-US" dirty="0">
              <a:ea typeface="ＭＳ Ｐゴシック" charset="0"/>
              <a:cs typeface="ＭＳ Ｐゴシック" charset="0"/>
            </a:endParaRP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Startstellen</a:t>
            </a:r>
            <a:r>
              <a:rPr lang="en-US" dirty="0">
                <a:ea typeface="ＭＳ Ｐゴシック" charset="0"/>
                <a:cs typeface="ＭＳ Ｐゴシック" charset="0"/>
              </a:rPr>
              <a:t> (Primer), </a:t>
            </a:r>
            <a:r>
              <a:rPr lang="en-US" dirty="0" err="1">
                <a:ea typeface="ＭＳ Ｐゴシック" charset="0"/>
                <a:cs typeface="ＭＳ Ｐゴシック" charset="0"/>
              </a:rPr>
              <a:t>bei</a:t>
            </a:r>
            <a:r>
              <a:rPr lang="en-US" dirty="0">
                <a:ea typeface="ＭＳ Ｐゴシック" charset="0"/>
                <a:cs typeface="ＭＳ Ｐゴシック" charset="0"/>
              </a:rPr>
              <a:t> </a:t>
            </a:r>
            <a:r>
              <a:rPr lang="en-US" dirty="0" err="1">
                <a:ea typeface="ＭＳ Ｐゴシック" charset="0"/>
                <a:cs typeface="ＭＳ Ｐゴシック" charset="0"/>
              </a:rPr>
              <a:t>welchen</a:t>
            </a:r>
            <a:r>
              <a:rPr lang="en-US" dirty="0">
                <a:ea typeface="ＭＳ Ｐゴシック" charset="0"/>
                <a:cs typeface="ＭＳ Ｐゴシック" charset="0"/>
              </a:rPr>
              <a:t> die Enzyme </a:t>
            </a:r>
            <a:r>
              <a:rPr lang="en-US" dirty="0" err="1">
                <a:ea typeface="ＭＳ Ｐゴシック" charset="0"/>
                <a:cs typeface="ＭＳ Ｐゴシック" charset="0"/>
              </a:rPr>
              <a:t>mit</a:t>
            </a:r>
            <a:r>
              <a:rPr lang="en-US" dirty="0">
                <a:ea typeface="ＭＳ Ｐゴシック" charset="0"/>
                <a:cs typeface="ＭＳ Ｐゴシック" charset="0"/>
              </a:rPr>
              <a:t> der </a:t>
            </a:r>
            <a:r>
              <a:rPr lang="en-US" dirty="0" err="1">
                <a:ea typeface="ＭＳ Ｐゴシック" charset="0"/>
                <a:cs typeface="ＭＳ Ｐゴシック" charset="0"/>
              </a:rPr>
              <a:t>Kopie</a:t>
            </a:r>
            <a:r>
              <a:rPr lang="en-US" dirty="0">
                <a:ea typeface="ＭＳ Ｐゴシック" charset="0"/>
                <a:cs typeface="ＭＳ Ｐゴシック" charset="0"/>
              </a:rPr>
              <a:t> der DNA </a:t>
            </a:r>
            <a:r>
              <a:rPr lang="en-US" dirty="0" err="1">
                <a:ea typeface="ＭＳ Ｐゴシック" charset="0"/>
                <a:cs typeface="ＭＳ Ｐゴシック" charset="0"/>
              </a:rPr>
              <a:t>beginnen</a:t>
            </a:r>
            <a:r>
              <a:rPr lang="en-US" dirty="0">
                <a:ea typeface="ＭＳ Ｐゴシック" charset="0"/>
                <a:cs typeface="ＭＳ Ｐゴシック" charset="0"/>
              </a:rPr>
              <a:t> </a:t>
            </a:r>
            <a:r>
              <a:rPr lang="en-US" dirty="0" err="1">
                <a:ea typeface="ＭＳ Ｐゴシック" charset="0"/>
                <a:cs typeface="ＭＳ Ｐゴシック" charset="0"/>
              </a:rPr>
              <a:t>können</a:t>
            </a:r>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81F78AE-5CA0-8F42-AAAE-50B462EDB282}" type="slidenum">
              <a:rPr lang="en-US" sz="1200">
                <a:latin typeface="Calibri" panose="020F0502020204030204" pitchFamily="34" charset="0"/>
              </a:rPr>
              <a:pPr/>
              <a:t>28</a:t>
            </a:fld>
            <a:endParaRPr lang="en-US" sz="1200" dirty="0">
              <a:latin typeface="Calibri" panose="020F0502020204030204" pitchFamily="34" charset="0"/>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wissen</a:t>
            </a:r>
            <a:r>
              <a:rPr lang="en-US" dirty="0">
                <a:ea typeface="ＭＳ Ｐゴシック" charset="0"/>
                <a:cs typeface="ＭＳ Ｐゴシック" charset="0"/>
              </a:rPr>
              <a:t> Sie </a:t>
            </a:r>
            <a:r>
              <a:rPr lang="en-US" dirty="0" err="1">
                <a:ea typeface="ＭＳ Ｐゴシック" charset="0"/>
                <a:cs typeface="ＭＳ Ｐゴシック" charset="0"/>
              </a:rPr>
              <a:t>über</a:t>
            </a:r>
            <a:r>
              <a:rPr lang="en-US" dirty="0">
                <a:ea typeface="ＭＳ Ｐゴシック" charset="0"/>
                <a:cs typeface="ＭＳ Ｐゴシック" charset="0"/>
              </a:rPr>
              <a:t> die </a:t>
            </a:r>
            <a:r>
              <a:rPr lang="en-US" dirty="0" err="1">
                <a:ea typeface="ＭＳ Ｐゴシック" charset="0"/>
                <a:cs typeface="ＭＳ Ｐゴシック" charset="0"/>
              </a:rPr>
              <a:t>Replikation</a:t>
            </a:r>
            <a:r>
              <a:rPr lang="en-US" dirty="0">
                <a:ea typeface="ＭＳ Ｐゴシック" charset="0"/>
                <a:cs typeface="ＭＳ Ｐゴシック" charset="0"/>
              </a:rPr>
              <a:t> - den </a:t>
            </a:r>
            <a:r>
              <a:rPr lang="en-US" dirty="0" err="1">
                <a:ea typeface="ＭＳ Ｐゴシック" charset="0"/>
                <a:cs typeface="ＭＳ Ｐゴシック" charset="0"/>
              </a:rPr>
              <a:t>Kopiervorgang</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DNA in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Ausgangspunkt</a:t>
            </a: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Doppelsträngige</a:t>
            </a:r>
            <a:r>
              <a:rPr lang="en-US" dirty="0">
                <a:ea typeface="ＭＳ Ｐゴシック" charset="0"/>
                <a:cs typeface="ＭＳ Ｐゴシック" charset="0"/>
              </a:rPr>
              <a:t> DNA muss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einzelsträngiger</a:t>
            </a:r>
            <a:r>
              <a:rPr lang="en-US" dirty="0">
                <a:ea typeface="ＭＳ Ｐゴシック" charset="0"/>
                <a:cs typeface="ＭＳ Ｐゴシック" charset="0"/>
              </a:rPr>
              <a:t> DNA </a:t>
            </a:r>
            <a:r>
              <a:rPr lang="en-US" dirty="0" err="1">
                <a:ea typeface="ＭＳ Ｐゴシック" charset="0"/>
                <a:cs typeface="ＭＳ Ｐゴシック" charset="0"/>
              </a:rPr>
              <a:t>entwunden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(Enzyme)</a:t>
            </a: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Bausteine</a:t>
            </a:r>
            <a:r>
              <a:rPr lang="en-US" dirty="0">
                <a:ea typeface="ＭＳ Ｐゴシック" charset="0"/>
                <a:cs typeface="ＭＳ Ｐゴシック" charset="0"/>
              </a:rPr>
              <a:t> der DNA (</a:t>
            </a:r>
            <a:r>
              <a:rPr lang="en-US" dirty="0" err="1">
                <a:ea typeface="ＭＳ Ｐゴシック" charset="0"/>
                <a:cs typeface="ＭＳ Ｐゴシック" charset="0"/>
              </a:rPr>
              <a:t>Nukleotide</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den Basen Adenin, Guanin, Cytosin, Thymin)</a:t>
            </a:r>
          </a:p>
          <a:p>
            <a:pPr eaLnBrk="1" hangingPunct="1">
              <a:buFontTx/>
              <a:buChar char="•"/>
            </a:pPr>
            <a:r>
              <a:rPr lang="en-US" dirty="0">
                <a:ea typeface="ＭＳ Ｐゴシック" charset="0"/>
                <a:cs typeface="ＭＳ Ｐゴシック" charset="0"/>
              </a:rPr>
              <a:t> Enzyme, </a:t>
            </a:r>
            <a:r>
              <a:rPr lang="en-US" dirty="0" err="1">
                <a:ea typeface="ＭＳ Ｐゴシック" charset="0"/>
                <a:cs typeface="ＭＳ Ｐゴシック" charset="0"/>
              </a:rPr>
              <a:t>welche</a:t>
            </a:r>
            <a:r>
              <a:rPr lang="en-US" dirty="0">
                <a:ea typeface="ＭＳ Ｐゴシック" charset="0"/>
                <a:cs typeface="ＭＳ Ｐゴシック" charset="0"/>
              </a:rPr>
              <a:t> die </a:t>
            </a:r>
            <a:r>
              <a:rPr lang="en-US" dirty="0" err="1">
                <a:ea typeface="ＭＳ Ｐゴシック" charset="0"/>
                <a:cs typeface="ＭＳ Ｐゴシック" charset="0"/>
              </a:rPr>
              <a:t>Bausteine</a:t>
            </a:r>
            <a:r>
              <a:rPr lang="en-US" dirty="0">
                <a:ea typeface="ＭＳ Ｐゴシック" charset="0"/>
                <a:cs typeface="ＭＳ Ｐゴシック" charset="0"/>
              </a:rPr>
              <a:t> </a:t>
            </a:r>
            <a:r>
              <a:rPr lang="en-US" dirty="0" err="1">
                <a:ea typeface="ＭＳ Ｐゴシック" charset="0"/>
                <a:cs typeface="ＭＳ Ｐゴシック" charset="0"/>
              </a:rPr>
              <a:t>aneinanderreihen</a:t>
            </a:r>
            <a:r>
              <a:rPr lang="en-US" dirty="0">
                <a:ea typeface="ＭＳ Ｐゴシック" charset="0"/>
                <a:cs typeface="ＭＳ Ｐゴシック" charset="0"/>
              </a:rPr>
              <a:t> und so die DNA </a:t>
            </a:r>
            <a:r>
              <a:rPr lang="en-US" dirty="0" err="1">
                <a:ea typeface="ＭＳ Ｐゴシック" charset="0"/>
                <a:cs typeface="ＭＳ Ｐゴシック" charset="0"/>
              </a:rPr>
              <a:t>kopieren</a:t>
            </a:r>
            <a:endParaRPr lang="en-US" dirty="0">
              <a:ea typeface="ＭＳ Ｐゴシック" charset="0"/>
              <a:cs typeface="ＭＳ Ｐゴシック" charset="0"/>
            </a:endParaRPr>
          </a:p>
          <a:p>
            <a:pPr eaLnBrk="1" hangingPunct="1">
              <a:buFontTx/>
              <a:buChar char="•"/>
            </a:pPr>
            <a:r>
              <a:rPr lang="en-US" dirty="0">
                <a:ea typeface="ＭＳ Ｐゴシック" charset="0"/>
                <a:cs typeface="ＭＳ Ｐゴシック" charset="0"/>
              </a:rPr>
              <a:t> </a:t>
            </a:r>
            <a:r>
              <a:rPr lang="en-US" dirty="0" err="1">
                <a:ea typeface="ＭＳ Ｐゴシック" charset="0"/>
                <a:cs typeface="ＭＳ Ｐゴシック" charset="0"/>
              </a:rPr>
              <a:t>Startstellen</a:t>
            </a:r>
            <a:r>
              <a:rPr lang="en-US" dirty="0">
                <a:ea typeface="ＭＳ Ｐゴシック" charset="0"/>
                <a:cs typeface="ＭＳ Ｐゴシック" charset="0"/>
              </a:rPr>
              <a:t> (Primer), </a:t>
            </a:r>
            <a:r>
              <a:rPr lang="en-US" dirty="0" err="1">
                <a:ea typeface="ＭＳ Ｐゴシック" charset="0"/>
                <a:cs typeface="ＭＳ Ｐゴシック" charset="0"/>
              </a:rPr>
              <a:t>bei</a:t>
            </a:r>
            <a:r>
              <a:rPr lang="en-US" dirty="0">
                <a:ea typeface="ＭＳ Ｐゴシック" charset="0"/>
                <a:cs typeface="ＭＳ Ｐゴシック" charset="0"/>
              </a:rPr>
              <a:t> </a:t>
            </a:r>
            <a:r>
              <a:rPr lang="en-US" dirty="0" err="1">
                <a:ea typeface="ＭＳ Ｐゴシック" charset="0"/>
                <a:cs typeface="ＭＳ Ｐゴシック" charset="0"/>
              </a:rPr>
              <a:t>welchen</a:t>
            </a:r>
            <a:r>
              <a:rPr lang="en-US" dirty="0">
                <a:ea typeface="ＭＳ Ｐゴシック" charset="0"/>
                <a:cs typeface="ＭＳ Ｐゴシック" charset="0"/>
              </a:rPr>
              <a:t> die Enzyme </a:t>
            </a:r>
            <a:r>
              <a:rPr lang="en-US" dirty="0" err="1">
                <a:ea typeface="ＭＳ Ｐゴシック" charset="0"/>
                <a:cs typeface="ＭＳ Ｐゴシック" charset="0"/>
              </a:rPr>
              <a:t>mit</a:t>
            </a:r>
            <a:r>
              <a:rPr lang="en-US" dirty="0">
                <a:ea typeface="ＭＳ Ｐゴシック" charset="0"/>
                <a:cs typeface="ＭＳ Ｐゴシック" charset="0"/>
              </a:rPr>
              <a:t> der </a:t>
            </a:r>
            <a:r>
              <a:rPr lang="en-US" dirty="0" err="1">
                <a:ea typeface="ＭＳ Ｐゴシック" charset="0"/>
                <a:cs typeface="ＭＳ Ｐゴシック" charset="0"/>
              </a:rPr>
              <a:t>Kopie</a:t>
            </a:r>
            <a:r>
              <a:rPr lang="en-US" dirty="0">
                <a:ea typeface="ＭＳ Ｐゴシック" charset="0"/>
                <a:cs typeface="ＭＳ Ｐゴシック" charset="0"/>
              </a:rPr>
              <a:t> der DNA </a:t>
            </a:r>
            <a:r>
              <a:rPr lang="en-US" dirty="0" err="1">
                <a:ea typeface="ＭＳ Ｐゴシック" charset="0"/>
                <a:cs typeface="ＭＳ Ｐゴシック" charset="0"/>
              </a:rPr>
              <a:t>beginnen</a:t>
            </a:r>
            <a:r>
              <a:rPr lang="en-US" dirty="0">
                <a:ea typeface="ＭＳ Ｐゴシック" charset="0"/>
                <a:cs typeface="ＭＳ Ｐゴシック" charset="0"/>
              </a:rPr>
              <a:t> </a:t>
            </a:r>
            <a:r>
              <a:rPr lang="en-US" dirty="0" err="1">
                <a:ea typeface="ＭＳ Ｐゴシック" charset="0"/>
                <a:cs typeface="ＭＳ Ｐゴシック" charset="0"/>
              </a:rPr>
              <a:t>können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--&gt; </a:t>
            </a:r>
            <a:r>
              <a:rPr lang="en-US" dirty="0" err="1">
                <a:ea typeface="ＭＳ Ｐゴシック" charset="0"/>
                <a:cs typeface="ＭＳ Ｐゴシック" charset="0"/>
              </a:rPr>
              <a:t>Weshalb</a:t>
            </a:r>
            <a:r>
              <a:rPr lang="en-US" dirty="0">
                <a:ea typeface="ＭＳ Ｐゴシック" charset="0"/>
                <a:cs typeface="ＭＳ Ｐゴシック" charset="0"/>
              </a:rPr>
              <a:t> </a:t>
            </a:r>
            <a:r>
              <a:rPr lang="en-US" dirty="0" err="1">
                <a:ea typeface="ＭＳ Ｐゴシック" charset="0"/>
                <a:cs typeface="ＭＳ Ｐゴシック" charset="0"/>
              </a:rPr>
              <a:t>kopiert</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Zelle</a:t>
            </a:r>
            <a:r>
              <a:rPr lang="en-US" dirty="0">
                <a:ea typeface="ＭＳ Ｐゴシック" charset="0"/>
                <a:cs typeface="ＭＳ Ｐゴシック" charset="0"/>
              </a:rPr>
              <a:t> die DNA?</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F333745-F817-9746-8721-54E15CA494B3}" type="slidenum">
              <a:rPr lang="en-US" sz="1200">
                <a:latin typeface="Calibri" panose="020F0502020204030204" pitchFamily="34" charset="0"/>
              </a:rPr>
              <a:pPr/>
              <a:t>29</a:t>
            </a:fld>
            <a:endParaRPr lang="en-US" sz="1200" dirty="0">
              <a:latin typeface="Calibri" panose="020F0502020204030204" pitchFamily="34" charset="0"/>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wissen</a:t>
            </a:r>
            <a:r>
              <a:rPr lang="en-US" dirty="0">
                <a:ea typeface="ＭＳ Ｐゴシック" charset="0"/>
                <a:cs typeface="ＭＳ Ｐゴシック" charset="0"/>
              </a:rPr>
              <a:t> nun, </a:t>
            </a:r>
            <a:r>
              <a:rPr lang="en-US" dirty="0" err="1">
                <a:ea typeface="ＭＳ Ｐゴシック" charset="0"/>
                <a:cs typeface="ＭＳ Ｐゴシック" charset="0"/>
              </a:rPr>
              <a:t>wie</a:t>
            </a:r>
            <a:r>
              <a:rPr lang="en-US" dirty="0">
                <a:ea typeface="ＭＳ Ｐゴシック" charset="0"/>
                <a:cs typeface="ＭＳ Ｐゴシック" charset="0"/>
              </a:rPr>
              <a:t> die </a:t>
            </a:r>
            <a:r>
              <a:rPr lang="en-US" dirty="0" err="1">
                <a:ea typeface="ＭＳ Ｐゴシック" charset="0"/>
                <a:cs typeface="ＭＳ Ｐゴシック" charset="0"/>
              </a:rPr>
              <a:t>Zelle</a:t>
            </a:r>
            <a:r>
              <a:rPr lang="en-US" dirty="0">
                <a:ea typeface="ＭＳ Ｐゴシック" charset="0"/>
                <a:cs typeface="ＭＳ Ｐゴシック" charset="0"/>
              </a:rPr>
              <a:t> die DNA </a:t>
            </a:r>
            <a:r>
              <a:rPr lang="en-US" dirty="0" err="1">
                <a:ea typeface="ＭＳ Ｐゴシック" charset="0"/>
                <a:cs typeface="ＭＳ Ｐゴシック" charset="0"/>
              </a:rPr>
              <a:t>kopiert</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nun von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Haar</a:t>
            </a:r>
            <a:r>
              <a:rPr lang="en-US" dirty="0">
                <a:ea typeface="ＭＳ Ｐゴシック" charset="0"/>
                <a:cs typeface="ＭＳ Ｐゴシック" charset="0"/>
              </a:rPr>
              <a:t> </a:t>
            </a:r>
            <a:r>
              <a:rPr lang="en-US" dirty="0" err="1">
                <a:ea typeface="ＭＳ Ｐゴシック" charset="0"/>
                <a:cs typeface="ＭＳ Ｐゴシック" charset="0"/>
              </a:rPr>
              <a:t>ausgehen</a:t>
            </a:r>
            <a:r>
              <a:rPr lang="en-US" dirty="0">
                <a:ea typeface="ＭＳ Ｐゴシック" charset="0"/>
                <a:cs typeface="ＭＳ Ｐゴシック" charset="0"/>
              </a:rPr>
              <a:t> (das man an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Tatort</a:t>
            </a:r>
            <a:r>
              <a:rPr lang="en-US" dirty="0">
                <a:ea typeface="ＭＳ Ｐゴシック" charset="0"/>
                <a:cs typeface="ＭＳ Ｐゴシック" charset="0"/>
              </a:rPr>
              <a:t> </a:t>
            </a:r>
            <a:r>
              <a:rPr lang="en-US" dirty="0" err="1">
                <a:ea typeface="ＭＳ Ｐゴシック" charset="0"/>
                <a:cs typeface="ＭＳ Ｐゴシック" charset="0"/>
              </a:rPr>
              <a:t>gefunden</a:t>
            </a:r>
            <a:r>
              <a:rPr lang="en-US" dirty="0">
                <a:ea typeface="ＭＳ Ｐゴシック" charset="0"/>
                <a:cs typeface="ＭＳ Ｐゴシック" charset="0"/>
              </a:rPr>
              <a:t> ha),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welchem</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die DNA </a:t>
            </a:r>
            <a:r>
              <a:rPr lang="en-US" dirty="0" err="1">
                <a:ea typeface="ＭＳ Ｐゴシック" charset="0"/>
                <a:cs typeface="ＭＳ Ｐゴシック" charset="0"/>
              </a:rPr>
              <a:t>isoliert</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können</a:t>
            </a:r>
            <a:r>
              <a:rPr lang="en-US" dirty="0">
                <a:ea typeface="ＭＳ Ｐゴシック" charset="0"/>
                <a:cs typeface="ＭＳ Ｐゴシック" charset="0"/>
              </a:rPr>
              <a:t> ja die </a:t>
            </a:r>
            <a:r>
              <a:rPr lang="en-US" dirty="0" err="1">
                <a:ea typeface="ＭＳ Ｐゴシック" charset="0"/>
                <a:cs typeface="ＭＳ Ｐゴシック" charset="0"/>
              </a:rPr>
              <a:t>Zellen</a:t>
            </a:r>
            <a:r>
              <a:rPr lang="en-US" dirty="0">
                <a:ea typeface="ＭＳ Ｐゴシック" charset="0"/>
                <a:cs typeface="ＭＳ Ｐゴシック" charset="0"/>
              </a:rPr>
              <a:t> die </a:t>
            </a:r>
            <a:r>
              <a:rPr lang="en-US" dirty="0" err="1">
                <a:ea typeface="ＭＳ Ｐゴシック" charset="0"/>
                <a:cs typeface="ＭＳ Ｐゴシック" charset="0"/>
              </a:rPr>
              <a:t>Kopierarbeit</a:t>
            </a:r>
            <a:r>
              <a:rPr lang="en-US" dirty="0">
                <a:ea typeface="ＭＳ Ｐゴシック" charset="0"/>
                <a:cs typeface="ＭＳ Ｐゴシック" charset="0"/>
              </a:rPr>
              <a:t>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mehr</a:t>
            </a:r>
            <a:r>
              <a:rPr lang="en-US" dirty="0">
                <a:ea typeface="ＭＳ Ｐゴシック" charset="0"/>
                <a:cs typeface="ＭＳ Ｐゴシック" charset="0"/>
              </a:rPr>
              <a:t> </a:t>
            </a:r>
            <a:r>
              <a:rPr lang="en-US" dirty="0" err="1">
                <a:ea typeface="ＭＳ Ｐゴシック" charset="0"/>
                <a:cs typeface="ＭＳ Ｐゴシック" charset="0"/>
              </a:rPr>
              <a:t>übernehmen</a:t>
            </a:r>
            <a:r>
              <a:rPr lang="en-US" dirty="0">
                <a:ea typeface="ＭＳ Ｐゴシック" charset="0"/>
                <a:cs typeface="ＭＳ Ｐゴシック" charset="0"/>
              </a:rPr>
              <a:t>. Und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müssen</a:t>
            </a:r>
            <a:r>
              <a:rPr lang="en-US" dirty="0">
                <a:ea typeface="ＭＳ Ｐゴシック" charset="0"/>
                <a:cs typeface="ＭＳ Ｐゴシック" charset="0"/>
              </a:rPr>
              <a:t> die DNA </a:t>
            </a:r>
            <a:r>
              <a:rPr lang="en-US" dirty="0" err="1">
                <a:ea typeface="ＭＳ Ｐゴシック" charset="0"/>
                <a:cs typeface="ＭＳ Ｐゴシック" charset="0"/>
              </a:rPr>
              <a:t>kopieren</a:t>
            </a:r>
            <a:r>
              <a:rPr lang="en-US" dirty="0">
                <a:ea typeface="ＭＳ Ｐゴシック" charset="0"/>
                <a:cs typeface="ＭＳ Ｐゴシック" charset="0"/>
              </a:rPr>
              <a:t>, </a:t>
            </a:r>
            <a:r>
              <a:rPr lang="en-US" dirty="0" err="1">
                <a:ea typeface="ＭＳ Ｐゴシック" charset="0"/>
                <a:cs typeface="ＭＳ Ｐゴシック" charset="0"/>
              </a:rPr>
              <a:t>ansonsten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die </a:t>
            </a:r>
            <a:r>
              <a:rPr lang="en-US" dirty="0" err="1">
                <a:ea typeface="ＭＳ Ｐゴシック" charset="0"/>
                <a:cs typeface="ＭＳ Ｐゴシック" charset="0"/>
              </a:rPr>
              <a:t>gewonnene</a:t>
            </a:r>
            <a:r>
              <a:rPr lang="en-US" dirty="0">
                <a:ea typeface="ＭＳ Ｐゴシック" charset="0"/>
                <a:cs typeface="ＭＳ Ｐゴシック" charset="0"/>
              </a:rPr>
              <a:t> </a:t>
            </a:r>
            <a:r>
              <a:rPr lang="en-US" dirty="0" err="1">
                <a:ea typeface="ＭＳ Ｐゴシック" charset="0"/>
                <a:cs typeface="ＭＳ Ｐゴシック" charset="0"/>
              </a:rPr>
              <a:t>Menge</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gering</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aber</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Technik, </a:t>
            </a:r>
            <a:r>
              <a:rPr lang="en-US" dirty="0" err="1">
                <a:ea typeface="ＭＳ Ｐゴシック" charset="0"/>
                <a:cs typeface="ＭＳ Ｐゴシック" charset="0"/>
              </a:rPr>
              <a:t>wie</a:t>
            </a:r>
            <a:r>
              <a:rPr lang="en-US" dirty="0">
                <a:ea typeface="ＭＳ Ｐゴシック" charset="0"/>
                <a:cs typeface="ＭＳ Ｐゴシック" charset="0"/>
              </a:rPr>
              <a:t> man </a:t>
            </a:r>
            <a:r>
              <a:rPr lang="en-US" dirty="0" err="1">
                <a:ea typeface="ＭＳ Ｐゴシック" charset="0"/>
                <a:cs typeface="ＭＳ Ｐゴシック" charset="0"/>
              </a:rPr>
              <a:t>ausserhalb</a:t>
            </a:r>
            <a:r>
              <a:rPr lang="en-US" dirty="0">
                <a:ea typeface="ＭＳ Ｐゴシック" charset="0"/>
                <a:cs typeface="ＭＳ Ｐゴシック" charset="0"/>
              </a:rPr>
              <a:t> von </a:t>
            </a:r>
            <a:r>
              <a:rPr lang="en-US" dirty="0" err="1">
                <a:ea typeface="ＭＳ Ｐゴシック" charset="0"/>
                <a:cs typeface="ＭＳ Ｐゴシック" charset="0"/>
              </a:rPr>
              <a:t>Zellen</a:t>
            </a:r>
            <a:r>
              <a:rPr lang="en-US" dirty="0">
                <a:ea typeface="ＭＳ Ｐゴシック" charset="0"/>
                <a:cs typeface="ＭＳ Ｐゴシック" charset="0"/>
              </a:rPr>
              <a:t> - in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Reagenzglas</a:t>
            </a:r>
            <a:r>
              <a:rPr lang="en-US" dirty="0">
                <a:ea typeface="ＭＳ Ｐゴシック" charset="0"/>
                <a:cs typeface="ＭＳ Ｐゴシック" charset="0"/>
              </a:rPr>
              <a:t> - DNA </a:t>
            </a:r>
            <a:r>
              <a:rPr lang="en-US" dirty="0" err="1">
                <a:ea typeface="ＭＳ Ｐゴシック" charset="0"/>
                <a:cs typeface="ＭＳ Ｐゴシック" charset="0"/>
              </a:rPr>
              <a:t>vermehren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 </a:t>
            </a:r>
            <a:r>
              <a:rPr lang="en-US" dirty="0" err="1">
                <a:ea typeface="ＭＳ Ｐゴシック" charset="0"/>
                <a:cs typeface="ＭＳ Ｐゴシック" charset="0"/>
              </a:rPr>
              <a:t>damit</a:t>
            </a:r>
            <a:r>
              <a:rPr lang="en-US" dirty="0">
                <a:ea typeface="ＭＳ Ｐゴシック" charset="0"/>
                <a:cs typeface="ＭＳ Ｐゴシック" charset="0"/>
              </a:rPr>
              <a:t> man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anschliessend</a:t>
            </a:r>
            <a:r>
              <a:rPr lang="en-US" dirty="0">
                <a:ea typeface="ＭＳ Ｐゴシック" charset="0"/>
                <a:cs typeface="ＭＳ Ｐゴシック" charset="0"/>
              </a:rPr>
              <a:t> </a:t>
            </a:r>
            <a:r>
              <a:rPr lang="en-US" dirty="0" err="1">
                <a:ea typeface="ＭＳ Ｐゴシック" charset="0"/>
                <a:cs typeface="ＭＳ Ｐゴシック" charset="0"/>
              </a:rPr>
              <a:t>untersuchen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Die </a:t>
            </a:r>
            <a:r>
              <a:rPr lang="en-US" dirty="0" err="1">
                <a:ea typeface="ＭＳ Ｐゴシック" charset="0"/>
                <a:cs typeface="ＭＳ Ｐゴシック" charset="0"/>
              </a:rPr>
              <a:t>Polymerasekettenreaktion</a:t>
            </a:r>
            <a:r>
              <a:rPr lang="en-US" dirty="0">
                <a:ea typeface="ＭＳ Ｐゴシック" charset="0"/>
                <a:cs typeface="ＭＳ Ｐゴシック" charset="0"/>
              </a:rPr>
              <a:t> (</a:t>
            </a:r>
            <a:r>
              <a:rPr lang="en-US" dirty="0" err="1">
                <a:ea typeface="ＭＳ Ｐゴシック" charset="0"/>
                <a:cs typeface="ＭＳ Ｐゴシック" charset="0"/>
              </a:rPr>
              <a:t>kurz</a:t>
            </a:r>
            <a:r>
              <a:rPr lang="en-US" dirty="0">
                <a:ea typeface="ＭＳ Ｐゴシック" charset="0"/>
                <a:cs typeface="ＭＳ Ｐゴシック" charset="0"/>
              </a:rPr>
              <a:t>: PCR)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034EF3D-0198-FB44-8D52-78F1135D2DB8}" type="slidenum">
              <a:rPr lang="en-US" sz="1200">
                <a:latin typeface="Calibri" panose="020F0502020204030204" pitchFamily="34" charset="0"/>
              </a:rPr>
              <a:pPr/>
              <a:t>30</a:t>
            </a:fld>
            <a:endParaRPr lang="en-US" sz="1200" dirty="0">
              <a:latin typeface="Calibri" panose="020F0502020204030204" pitchFamily="34" charset="0"/>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wissen</a:t>
            </a:r>
            <a:r>
              <a:rPr lang="en-US" dirty="0">
                <a:ea typeface="ＭＳ Ｐゴシック" charset="0"/>
                <a:cs typeface="ＭＳ Ｐゴシック" charset="0"/>
              </a:rPr>
              <a:t> nun, </a:t>
            </a:r>
            <a:r>
              <a:rPr lang="en-US" dirty="0" err="1">
                <a:ea typeface="ＭＳ Ｐゴシック" charset="0"/>
                <a:cs typeface="ＭＳ Ｐゴシック" charset="0"/>
              </a:rPr>
              <a:t>wie</a:t>
            </a:r>
            <a:r>
              <a:rPr lang="en-US" dirty="0">
                <a:ea typeface="ＭＳ Ｐゴシック" charset="0"/>
                <a:cs typeface="ＭＳ Ｐゴシック" charset="0"/>
              </a:rPr>
              <a:t> die </a:t>
            </a:r>
            <a:r>
              <a:rPr lang="en-US" dirty="0" err="1">
                <a:ea typeface="ＭＳ Ｐゴシック" charset="0"/>
                <a:cs typeface="ＭＳ Ｐゴシック" charset="0"/>
              </a:rPr>
              <a:t>Zelle</a:t>
            </a:r>
            <a:r>
              <a:rPr lang="en-US" dirty="0">
                <a:ea typeface="ＭＳ Ｐゴシック" charset="0"/>
                <a:cs typeface="ＭＳ Ｐゴシック" charset="0"/>
              </a:rPr>
              <a:t> die DNA </a:t>
            </a:r>
            <a:r>
              <a:rPr lang="en-US" dirty="0" err="1">
                <a:ea typeface="ＭＳ Ｐゴシック" charset="0"/>
                <a:cs typeface="ＭＳ Ｐゴシック" charset="0"/>
              </a:rPr>
              <a:t>kopiert</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nun von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Haar</a:t>
            </a:r>
            <a:r>
              <a:rPr lang="en-US" dirty="0">
                <a:ea typeface="ＭＳ Ｐゴシック" charset="0"/>
                <a:cs typeface="ＭＳ Ｐゴシック" charset="0"/>
              </a:rPr>
              <a:t> </a:t>
            </a:r>
            <a:r>
              <a:rPr lang="en-US" dirty="0" err="1">
                <a:ea typeface="ＭＳ Ｐゴシック" charset="0"/>
                <a:cs typeface="ＭＳ Ｐゴシック" charset="0"/>
              </a:rPr>
              <a:t>ausgehen</a:t>
            </a:r>
            <a:r>
              <a:rPr lang="en-US" dirty="0">
                <a:ea typeface="ＭＳ Ｐゴシック" charset="0"/>
                <a:cs typeface="ＭＳ Ｐゴシック" charset="0"/>
              </a:rPr>
              <a:t> (das man an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Tatort</a:t>
            </a:r>
            <a:r>
              <a:rPr lang="en-US" dirty="0">
                <a:ea typeface="ＭＳ Ｐゴシック" charset="0"/>
                <a:cs typeface="ＭＳ Ｐゴシック" charset="0"/>
              </a:rPr>
              <a:t> </a:t>
            </a:r>
            <a:r>
              <a:rPr lang="en-US" dirty="0" err="1">
                <a:ea typeface="ＭＳ Ｐゴシック" charset="0"/>
                <a:cs typeface="ＭＳ Ｐゴシック" charset="0"/>
              </a:rPr>
              <a:t>gefunden</a:t>
            </a:r>
            <a:r>
              <a:rPr lang="en-US" dirty="0">
                <a:ea typeface="ＭＳ Ｐゴシック" charset="0"/>
                <a:cs typeface="ＭＳ Ｐゴシック" charset="0"/>
              </a:rPr>
              <a:t> ha),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welchem</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die DNA </a:t>
            </a:r>
            <a:r>
              <a:rPr lang="en-US" dirty="0" err="1">
                <a:ea typeface="ＭＳ Ｐゴシック" charset="0"/>
                <a:cs typeface="ＭＳ Ｐゴシック" charset="0"/>
              </a:rPr>
              <a:t>isoliert</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können</a:t>
            </a:r>
            <a:r>
              <a:rPr lang="en-US" dirty="0">
                <a:ea typeface="ＭＳ Ｐゴシック" charset="0"/>
                <a:cs typeface="ＭＳ Ｐゴシック" charset="0"/>
              </a:rPr>
              <a:t> ja die </a:t>
            </a:r>
            <a:r>
              <a:rPr lang="en-US" dirty="0" err="1">
                <a:ea typeface="ＭＳ Ｐゴシック" charset="0"/>
                <a:cs typeface="ＭＳ Ｐゴシック" charset="0"/>
              </a:rPr>
              <a:t>Zellen</a:t>
            </a:r>
            <a:r>
              <a:rPr lang="en-US" dirty="0">
                <a:ea typeface="ＭＳ Ｐゴシック" charset="0"/>
                <a:cs typeface="ＭＳ Ｐゴシック" charset="0"/>
              </a:rPr>
              <a:t> die </a:t>
            </a:r>
            <a:r>
              <a:rPr lang="en-US" dirty="0" err="1">
                <a:ea typeface="ＭＳ Ｐゴシック" charset="0"/>
                <a:cs typeface="ＭＳ Ｐゴシック" charset="0"/>
              </a:rPr>
              <a:t>Kopierarbeit</a:t>
            </a:r>
            <a:r>
              <a:rPr lang="en-US" dirty="0">
                <a:ea typeface="ＭＳ Ｐゴシック" charset="0"/>
                <a:cs typeface="ＭＳ Ｐゴシック" charset="0"/>
              </a:rPr>
              <a:t>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mehr</a:t>
            </a:r>
            <a:r>
              <a:rPr lang="en-US" dirty="0">
                <a:ea typeface="ＭＳ Ｐゴシック" charset="0"/>
                <a:cs typeface="ＭＳ Ｐゴシック" charset="0"/>
              </a:rPr>
              <a:t> </a:t>
            </a:r>
            <a:r>
              <a:rPr lang="en-US" dirty="0" err="1">
                <a:ea typeface="ＭＳ Ｐゴシック" charset="0"/>
                <a:cs typeface="ＭＳ Ｐゴシック" charset="0"/>
              </a:rPr>
              <a:t>übernehmen</a:t>
            </a:r>
            <a:r>
              <a:rPr lang="en-US" dirty="0">
                <a:ea typeface="ＭＳ Ｐゴシック" charset="0"/>
                <a:cs typeface="ＭＳ Ｐゴシック" charset="0"/>
              </a:rPr>
              <a:t>. Und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müssen</a:t>
            </a:r>
            <a:r>
              <a:rPr lang="en-US" dirty="0">
                <a:ea typeface="ＭＳ Ｐゴシック" charset="0"/>
                <a:cs typeface="ＭＳ Ｐゴシック" charset="0"/>
              </a:rPr>
              <a:t> die DNA </a:t>
            </a:r>
            <a:r>
              <a:rPr lang="en-US" dirty="0" err="1">
                <a:ea typeface="ＭＳ Ｐゴシック" charset="0"/>
                <a:cs typeface="ＭＳ Ｐゴシック" charset="0"/>
              </a:rPr>
              <a:t>kopieren</a:t>
            </a:r>
            <a:r>
              <a:rPr lang="en-US" dirty="0">
                <a:ea typeface="ＭＳ Ｐゴシック" charset="0"/>
                <a:cs typeface="ＭＳ Ｐゴシック" charset="0"/>
              </a:rPr>
              <a:t>, </a:t>
            </a:r>
            <a:r>
              <a:rPr lang="en-US" dirty="0" err="1">
                <a:ea typeface="ＭＳ Ｐゴシック" charset="0"/>
                <a:cs typeface="ＭＳ Ｐゴシック" charset="0"/>
              </a:rPr>
              <a:t>ansonsten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die </a:t>
            </a:r>
            <a:r>
              <a:rPr lang="en-US" dirty="0" err="1">
                <a:ea typeface="ＭＳ Ｐゴシック" charset="0"/>
                <a:cs typeface="ＭＳ Ｐゴシック" charset="0"/>
              </a:rPr>
              <a:t>gewonnene</a:t>
            </a:r>
            <a:r>
              <a:rPr lang="en-US" dirty="0">
                <a:ea typeface="ＭＳ Ｐゴシック" charset="0"/>
                <a:cs typeface="ＭＳ Ｐゴシック" charset="0"/>
              </a:rPr>
              <a:t> </a:t>
            </a:r>
            <a:r>
              <a:rPr lang="en-US" dirty="0" err="1">
                <a:ea typeface="ＭＳ Ｐゴシック" charset="0"/>
                <a:cs typeface="ＭＳ Ｐゴシック" charset="0"/>
              </a:rPr>
              <a:t>Menge</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gering</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aber</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Technik, </a:t>
            </a:r>
            <a:r>
              <a:rPr lang="en-US" dirty="0" err="1">
                <a:ea typeface="ＭＳ Ｐゴシック" charset="0"/>
                <a:cs typeface="ＭＳ Ｐゴシック" charset="0"/>
              </a:rPr>
              <a:t>wie</a:t>
            </a:r>
            <a:r>
              <a:rPr lang="en-US" dirty="0">
                <a:ea typeface="ＭＳ Ｐゴシック" charset="0"/>
                <a:cs typeface="ＭＳ Ｐゴシック" charset="0"/>
              </a:rPr>
              <a:t> man </a:t>
            </a:r>
            <a:r>
              <a:rPr lang="en-US" dirty="0" err="1">
                <a:ea typeface="ＭＳ Ｐゴシック" charset="0"/>
                <a:cs typeface="ＭＳ Ｐゴシック" charset="0"/>
              </a:rPr>
              <a:t>ausserhalb</a:t>
            </a:r>
            <a:r>
              <a:rPr lang="en-US" dirty="0">
                <a:ea typeface="ＭＳ Ｐゴシック" charset="0"/>
                <a:cs typeface="ＭＳ Ｐゴシック" charset="0"/>
              </a:rPr>
              <a:t> von </a:t>
            </a:r>
            <a:r>
              <a:rPr lang="en-US" dirty="0" err="1">
                <a:ea typeface="ＭＳ Ｐゴシック" charset="0"/>
                <a:cs typeface="ＭＳ Ｐゴシック" charset="0"/>
              </a:rPr>
              <a:t>Zellen</a:t>
            </a:r>
            <a:r>
              <a:rPr lang="en-US" dirty="0">
                <a:ea typeface="ＭＳ Ｐゴシック" charset="0"/>
                <a:cs typeface="ＭＳ Ｐゴシック" charset="0"/>
              </a:rPr>
              <a:t> - in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Reagenzglas</a:t>
            </a:r>
            <a:r>
              <a:rPr lang="en-US" dirty="0">
                <a:ea typeface="ＭＳ Ｐゴシック" charset="0"/>
                <a:cs typeface="ＭＳ Ｐゴシック" charset="0"/>
              </a:rPr>
              <a:t> - DNA </a:t>
            </a:r>
            <a:r>
              <a:rPr lang="en-US" dirty="0" err="1">
                <a:ea typeface="ＭＳ Ｐゴシック" charset="0"/>
                <a:cs typeface="ＭＳ Ｐゴシック" charset="0"/>
              </a:rPr>
              <a:t>vermehren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 </a:t>
            </a:r>
            <a:r>
              <a:rPr lang="en-US" dirty="0" err="1">
                <a:ea typeface="ＭＳ Ｐゴシック" charset="0"/>
                <a:cs typeface="ＭＳ Ｐゴシック" charset="0"/>
              </a:rPr>
              <a:t>damit</a:t>
            </a:r>
            <a:r>
              <a:rPr lang="en-US" dirty="0">
                <a:ea typeface="ＭＳ Ｐゴシック" charset="0"/>
                <a:cs typeface="ＭＳ Ｐゴシック" charset="0"/>
              </a:rPr>
              <a:t> man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anschliessend</a:t>
            </a:r>
            <a:r>
              <a:rPr lang="en-US" dirty="0">
                <a:ea typeface="ＭＳ Ｐゴシック" charset="0"/>
                <a:cs typeface="ＭＳ Ｐゴシック" charset="0"/>
              </a:rPr>
              <a:t> </a:t>
            </a:r>
            <a:r>
              <a:rPr lang="en-US" dirty="0" err="1">
                <a:ea typeface="ＭＳ Ｐゴシック" charset="0"/>
                <a:cs typeface="ＭＳ Ｐゴシック" charset="0"/>
              </a:rPr>
              <a:t>untersuchen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Die </a:t>
            </a:r>
            <a:r>
              <a:rPr lang="en-US" dirty="0" err="1">
                <a:ea typeface="ＭＳ Ｐゴシック" charset="0"/>
                <a:cs typeface="ＭＳ Ｐゴシック" charset="0"/>
              </a:rPr>
              <a:t>Polymerasekettenreaktion</a:t>
            </a:r>
            <a:r>
              <a:rPr lang="en-US" dirty="0">
                <a:ea typeface="ＭＳ Ｐゴシック" charset="0"/>
                <a:cs typeface="ＭＳ Ｐゴシック" charset="0"/>
              </a:rPr>
              <a:t> (</a:t>
            </a:r>
            <a:r>
              <a:rPr lang="en-US" dirty="0" err="1">
                <a:ea typeface="ＭＳ Ｐゴシック" charset="0"/>
                <a:cs typeface="ＭＳ Ｐゴシック" charset="0"/>
              </a:rPr>
              <a:t>kurz</a:t>
            </a:r>
            <a:r>
              <a:rPr lang="en-US" dirty="0">
                <a:ea typeface="ＭＳ Ｐゴシック" charset="0"/>
                <a:cs typeface="ＭＳ Ｐゴシック" charset="0"/>
              </a:rPr>
              <a:t>: PCR)</a:t>
            </a:r>
          </a:p>
          <a:p>
            <a:pPr eaLnBrk="1" hangingPunct="1"/>
            <a:endParaRPr lang="en-US" dirty="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8C0D041-E42E-F348-B0D2-C7218A274CB7}" type="slidenum">
              <a:rPr lang="en-US" sz="1200">
                <a:latin typeface="Calibri" panose="020F0502020204030204" pitchFamily="34" charset="0"/>
              </a:rPr>
              <a:pPr/>
              <a:t>31</a:t>
            </a:fld>
            <a:endParaRPr lang="en-US" sz="1200" dirty="0">
              <a:latin typeface="Calibri" panose="020F0502020204030204" pitchFamily="34" charset="0"/>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funktioniert</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PCR?</a:t>
            </a:r>
          </a:p>
          <a:p>
            <a:pPr eaLnBrk="1" hangingPunct="1"/>
            <a:r>
              <a:rPr lang="en-US" dirty="0" err="1">
                <a:ea typeface="ＭＳ Ｐゴシック" charset="0"/>
                <a:cs typeface="ＭＳ Ｐゴシック" charset="0"/>
              </a:rPr>
              <a:t>Im</a:t>
            </a:r>
            <a:r>
              <a:rPr lang="en-US" dirty="0">
                <a:ea typeface="ＭＳ Ｐゴシック" charset="0"/>
                <a:cs typeface="ＭＳ Ｐゴシック" charset="0"/>
              </a:rPr>
              <a:t> </a:t>
            </a:r>
            <a:r>
              <a:rPr lang="en-US" dirty="0" err="1">
                <a:ea typeface="ＭＳ Ｐゴシック" charset="0"/>
                <a:cs typeface="ＭＳ Ｐゴシック" charset="0"/>
              </a:rPr>
              <a:t>wesentlichen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Replikation</a:t>
            </a:r>
            <a:r>
              <a:rPr lang="en-US" dirty="0">
                <a:ea typeface="ＭＳ Ｐゴシック" charset="0"/>
                <a:cs typeface="ＭＳ Ｐゴシック" charset="0"/>
              </a:rPr>
              <a:t> </a:t>
            </a:r>
            <a:r>
              <a:rPr lang="en-US" dirty="0" err="1">
                <a:ea typeface="ＭＳ Ｐゴシック" charset="0"/>
                <a:cs typeface="ＭＳ Ｐゴシック" charset="0"/>
              </a:rPr>
              <a:t>ausserhalb</a:t>
            </a:r>
            <a:r>
              <a:rPr lang="en-US" dirty="0">
                <a:ea typeface="ＭＳ Ｐゴシック" charset="0"/>
                <a:cs typeface="ＭＳ Ｐゴシック" charset="0"/>
              </a:rPr>
              <a:t> von </a:t>
            </a:r>
            <a:r>
              <a:rPr lang="en-US" dirty="0" err="1">
                <a:ea typeface="ＭＳ Ｐゴシック" charset="0"/>
                <a:cs typeface="ＭＳ Ｐゴシック" charset="0"/>
              </a:rPr>
              <a:t>Zellen</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Was muss </a:t>
            </a:r>
            <a:r>
              <a:rPr lang="en-US" dirty="0" err="1">
                <a:ea typeface="ＭＳ Ｐゴシック" charset="0"/>
                <a:cs typeface="ＭＳ Ｐゴシック" charset="0"/>
              </a:rPr>
              <a:t>bei</a:t>
            </a:r>
            <a:r>
              <a:rPr lang="en-US" dirty="0">
                <a:ea typeface="ＭＳ Ｐゴシック" charset="0"/>
                <a:cs typeface="ＭＳ Ｐゴシック" charset="0"/>
              </a:rPr>
              <a:t> der </a:t>
            </a:r>
            <a:r>
              <a:rPr lang="en-US" dirty="0" err="1">
                <a:ea typeface="ＭＳ Ｐゴシック" charset="0"/>
                <a:cs typeface="ＭＳ Ｐゴシック" charset="0"/>
              </a:rPr>
              <a:t>Replikation</a:t>
            </a:r>
            <a:r>
              <a:rPr lang="en-US" dirty="0">
                <a:ea typeface="ＭＳ Ｐゴシック" charset="0"/>
                <a:cs typeface="ＭＳ Ｐゴシック" charset="0"/>
              </a:rPr>
              <a:t> </a:t>
            </a:r>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der DNA </a:t>
            </a:r>
            <a:r>
              <a:rPr lang="en-US" dirty="0" err="1">
                <a:ea typeface="ＭＳ Ｐゴシック" charset="0"/>
                <a:cs typeface="ＭＳ Ｐゴシック" charset="0"/>
              </a:rPr>
              <a:t>gemacht</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damit</a:t>
            </a:r>
            <a:r>
              <a:rPr lang="en-US" dirty="0">
                <a:ea typeface="ＭＳ Ｐゴシック" charset="0"/>
                <a:cs typeface="ＭＳ Ｐゴシック" charset="0"/>
              </a:rPr>
              <a:t> man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kopieren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a:t>
            </a:r>
          </a:p>
          <a:p>
            <a:pPr eaLnBrk="1" hangingPunct="1">
              <a:buFont typeface="Wingdings" charset="0"/>
              <a:buChar char="à"/>
            </a:pPr>
            <a:r>
              <a:rPr lang="en-US" dirty="0">
                <a:ea typeface="ＭＳ Ｐゴシック" charset="0"/>
                <a:cs typeface="ＭＳ Ｐゴシック" charset="0"/>
              </a:rPr>
              <a:t>Man muss </a:t>
            </a:r>
            <a:r>
              <a:rPr lang="en-US" dirty="0" err="1">
                <a:ea typeface="ＭＳ Ｐゴシック" charset="0"/>
                <a:cs typeface="ＭＳ Ｐゴシック" charset="0"/>
              </a:rPr>
              <a:t>sie</a:t>
            </a:r>
            <a:r>
              <a:rPr lang="en-US" dirty="0">
                <a:ea typeface="ＭＳ Ｐゴシック" charset="0"/>
                <a:cs typeface="ＭＳ Ｐゴシック" charset="0"/>
              </a:rPr>
              <a:t> in </a:t>
            </a:r>
            <a:r>
              <a:rPr lang="en-US" dirty="0" err="1">
                <a:ea typeface="ＭＳ Ｐゴシック" charset="0"/>
                <a:cs typeface="ＭＳ Ｐゴシック" charset="0"/>
              </a:rPr>
              <a:t>Einzelstränge</a:t>
            </a:r>
            <a:r>
              <a:rPr lang="en-US" dirty="0">
                <a:ea typeface="ＭＳ Ｐゴシック" charset="0"/>
                <a:cs typeface="ＭＳ Ｐゴシック" charset="0"/>
              </a:rPr>
              <a:t> </a:t>
            </a:r>
            <a:r>
              <a:rPr lang="en-US" dirty="0" err="1">
                <a:ea typeface="ＭＳ Ｐゴシック" charset="0"/>
                <a:cs typeface="ＭＳ Ｐゴシック" charset="0"/>
              </a:rPr>
              <a:t>auftrennen</a:t>
            </a:r>
            <a:endParaRPr lang="en-US" dirty="0">
              <a:ea typeface="ＭＳ Ｐゴシック" charset="0"/>
              <a:cs typeface="ＭＳ Ｐゴシック" charset="0"/>
            </a:endParaRPr>
          </a:p>
          <a:p>
            <a:pPr eaLnBrk="1" hangingPunct="1">
              <a:buFont typeface="Wingdings" charset="0"/>
              <a:buNone/>
            </a:pP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macht</a:t>
            </a:r>
            <a:r>
              <a:rPr lang="en-US" dirty="0">
                <a:ea typeface="ＭＳ Ｐゴシック" charset="0"/>
                <a:cs typeface="ＭＳ Ｐゴシック" charset="0"/>
              </a:rPr>
              <a:t> das die </a:t>
            </a:r>
            <a:r>
              <a:rPr lang="en-US" dirty="0" err="1">
                <a:ea typeface="ＭＳ Ｐゴシック" charset="0"/>
                <a:cs typeface="ＭＳ Ｐゴシック" charset="0"/>
              </a:rPr>
              <a:t>Zelle</a:t>
            </a:r>
            <a:r>
              <a:rPr lang="en-US" dirty="0">
                <a:ea typeface="ＭＳ Ｐゴシック" charset="0"/>
                <a:cs typeface="ＭＳ Ｐゴシック" charset="0"/>
              </a:rPr>
              <a:t>?</a:t>
            </a:r>
          </a:p>
          <a:p>
            <a:pPr eaLnBrk="1" hangingPunct="1">
              <a:buFont typeface="Wingdings" charset="0"/>
              <a:buChar char="à"/>
            </a:pPr>
            <a:r>
              <a:rPr lang="en-US" dirty="0" err="1">
                <a:ea typeface="ＭＳ Ｐゴシック" charset="0"/>
                <a:cs typeface="ＭＳ Ｐゴシック" charset="0"/>
              </a:rPr>
              <a:t>Mit</a:t>
            </a:r>
            <a:r>
              <a:rPr lang="en-US" dirty="0">
                <a:ea typeface="ＭＳ Ｐゴシック" charset="0"/>
                <a:cs typeface="ＭＳ Ｐゴシック" charset="0"/>
              </a:rPr>
              <a:t> </a:t>
            </a:r>
            <a:r>
              <a:rPr lang="en-US" dirty="0" err="1">
                <a:ea typeface="ＭＳ Ｐゴシック" charset="0"/>
                <a:cs typeface="ＭＳ Ｐゴシック" charset="0"/>
              </a:rPr>
              <a:t>Enzymen</a:t>
            </a:r>
            <a:endParaRPr lang="en-US" dirty="0">
              <a:ea typeface="ＭＳ Ｐゴシック" charset="0"/>
              <a:cs typeface="ＭＳ Ｐゴシック" charset="0"/>
            </a:endParaRPr>
          </a:p>
          <a:p>
            <a:pPr eaLnBrk="1" hangingPunct="1">
              <a:buFont typeface="Wingdings" charset="0"/>
              <a:buNone/>
            </a:pP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macht</a:t>
            </a:r>
            <a:r>
              <a:rPr lang="en-US" dirty="0">
                <a:ea typeface="ＭＳ Ｐゴシック" charset="0"/>
                <a:cs typeface="ＭＳ Ｐゴシック" charset="0"/>
              </a:rPr>
              <a:t> man </a:t>
            </a:r>
            <a:r>
              <a:rPr lang="en-US" dirty="0" err="1">
                <a:ea typeface="ＭＳ Ｐゴシック" charset="0"/>
                <a:cs typeface="ＭＳ Ｐゴシック" charset="0"/>
              </a:rPr>
              <a:t>es</a:t>
            </a:r>
            <a:r>
              <a:rPr lang="en-US" dirty="0">
                <a:ea typeface="ＭＳ Ｐゴシック" charset="0"/>
                <a:cs typeface="ＭＳ Ｐゴシック" charset="0"/>
              </a:rPr>
              <a:t> in der PCR? Was </a:t>
            </a:r>
            <a:r>
              <a:rPr lang="en-US" dirty="0" err="1">
                <a:ea typeface="ＭＳ Ｐゴシック" charset="0"/>
                <a:cs typeface="ＭＳ Ｐゴシック" charset="0"/>
              </a:rPr>
              <a:t>denken</a:t>
            </a:r>
            <a:r>
              <a:rPr lang="en-US" dirty="0">
                <a:ea typeface="ＭＳ Ｐゴシック" charset="0"/>
                <a:cs typeface="ＭＳ Ｐゴシック" charset="0"/>
              </a:rPr>
              <a:t> Sie?</a:t>
            </a:r>
          </a:p>
          <a:p>
            <a:pPr eaLnBrk="1" hangingPunct="1">
              <a:buFont typeface="Wingdings" charset="0"/>
              <a:buChar char="à"/>
            </a:pPr>
            <a:r>
              <a:rPr lang="en-US" dirty="0">
                <a:ea typeface="ＭＳ Ｐゴシック" charset="0"/>
                <a:cs typeface="ＭＳ Ｐゴシック" charset="0"/>
              </a:rPr>
              <a:t>Enzyme?</a:t>
            </a:r>
          </a:p>
          <a:p>
            <a:pPr eaLnBrk="1" hangingPunct="1">
              <a:buFont typeface="Wingdings" charset="0"/>
              <a:buNone/>
            </a:pPr>
            <a:r>
              <a:rPr lang="en-US" dirty="0">
                <a:ea typeface="ＭＳ Ｐゴシック" charset="0"/>
                <a:cs typeface="ＭＳ Ｐゴシック" charset="0"/>
              </a:rPr>
              <a:t>--&gt; </a:t>
            </a:r>
            <a:r>
              <a:rPr lang="en-US" dirty="0" err="1">
                <a:ea typeface="ＭＳ Ｐゴシック" charset="0"/>
                <a:cs typeface="ＭＳ Ｐゴシック" charset="0"/>
              </a:rPr>
              <a:t>Mit</a:t>
            </a:r>
            <a:r>
              <a:rPr lang="en-US" dirty="0">
                <a:ea typeface="ＭＳ Ｐゴシック" charset="0"/>
                <a:cs typeface="ＭＳ Ｐゴシック" charset="0"/>
              </a:rPr>
              <a:t> </a:t>
            </a:r>
            <a:r>
              <a:rPr lang="en-US" dirty="0" err="1">
                <a:ea typeface="ＭＳ Ｐゴシック" charset="0"/>
                <a:cs typeface="ＭＳ Ｐゴシック" charset="0"/>
              </a:rPr>
              <a:t>Hitze</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praktischen</a:t>
            </a:r>
            <a:r>
              <a:rPr lang="en-US" dirty="0">
                <a:ea typeface="ＭＳ Ｐゴシック" charset="0"/>
                <a:cs typeface="ＭＳ Ｐゴシック" charset="0"/>
              </a:rPr>
              <a:t> </a:t>
            </a:r>
            <a:r>
              <a:rPr lang="en-US" dirty="0" err="1">
                <a:ea typeface="ＭＳ Ｐゴシック" charset="0"/>
                <a:cs typeface="ＭＳ Ｐゴシック" charset="0"/>
              </a:rPr>
              <a:t>Gründen</a:t>
            </a:r>
            <a:r>
              <a:rPr lang="en-US" dirty="0">
                <a:ea typeface="ＭＳ Ｐゴシック" charset="0"/>
                <a:cs typeface="ＭＳ Ｐゴシック" charset="0"/>
              </a:rPr>
              <a:t> </a:t>
            </a:r>
            <a:r>
              <a:rPr lang="en-US" dirty="0" err="1">
                <a:ea typeface="ＭＳ Ｐゴシック" charset="0"/>
                <a:cs typeface="ＭＳ Ｐゴシック" charset="0"/>
              </a:rPr>
              <a:t>einfacher</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DEDE42-5573-EE45-9BB0-EA7EBB460641}" type="slidenum">
              <a:rPr lang="en-US"/>
              <a:pPr/>
              <a:t>32</a:t>
            </a:fld>
            <a:endParaRPr lang="en-US"/>
          </a:p>
        </p:txBody>
      </p:sp>
      <p:sp>
        <p:nvSpPr>
          <p:cNvPr id="481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8131" name="Rectangle 3"/>
          <p:cNvSpPr>
            <a:spLocks noGrp="1" noChangeArrowheads="1"/>
          </p:cNvSpPr>
          <p:nvPr>
            <p:ph type="body" idx="1"/>
          </p:nvPr>
        </p:nvSpPr>
        <p:spPr/>
        <p:txBody>
          <a:bodyPr/>
          <a:lstStyle/>
          <a:p>
            <a:r>
              <a:rPr lang="en-US"/>
              <a:t>Dies ist der erste Schritt einer PCR: Das Auftrennen der DNA mittels Hitze (ca. 94°C)</a:t>
            </a:r>
          </a:p>
          <a:p>
            <a:r>
              <a:rPr lang="en-US"/>
              <a:t>Man nennt diesen Schritt </a:t>
            </a:r>
            <a:r>
              <a:rPr lang="ja-JP" altLang="en-US">
                <a:latin typeface="Arial"/>
              </a:rPr>
              <a:t>“</a:t>
            </a:r>
            <a:r>
              <a:rPr lang="en-US"/>
              <a:t>Denaturierung der DNA</a:t>
            </a:r>
            <a:r>
              <a:rPr lang="ja-JP" altLang="en-US">
                <a:latin typeface="Arial"/>
              </a:rPr>
              <a:t>”</a:t>
            </a:r>
            <a:endParaRPr lang="en-US"/>
          </a:p>
          <a:p>
            <a:r>
              <a:rPr lang="en-US"/>
              <a:t>Was ist der nächste Schritt, wenn sie die DNA kopieren möchten? Wie macht es die Zelle bei der Replikation?</a:t>
            </a:r>
          </a:p>
          <a:p>
            <a:r>
              <a:rPr lang="en-US"/>
              <a:t>--&gt; Primer und Polymerase lagert sich an</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87BBF4-8FB8-0245-B2A9-DD714FD4F49D}" type="slidenum">
              <a:rPr lang="en-US"/>
              <a:pPr/>
              <a:t>34</a:t>
            </a:fld>
            <a:endParaRPr lang="en-US"/>
          </a:p>
        </p:txBody>
      </p:sp>
      <p:sp>
        <p:nvSpPr>
          <p:cNvPr id="501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0179" name="Rectangle 3"/>
          <p:cNvSpPr>
            <a:spLocks noGrp="1" noChangeArrowheads="1"/>
          </p:cNvSpPr>
          <p:nvPr>
            <p:ph type="body" idx="1"/>
          </p:nvPr>
        </p:nvSpPr>
        <p:spPr/>
        <p:txBody>
          <a:bodyPr/>
          <a:lstStyle/>
          <a:p>
            <a:r>
              <a:rPr lang="en-US"/>
              <a:t>Dies ist der erste Schritt einer PCR: Das Auftrennen der DNA mittels Hitze (ca. 94°C)</a:t>
            </a:r>
          </a:p>
          <a:p>
            <a:r>
              <a:rPr lang="en-US"/>
              <a:t>Man nennt diesen Schritt </a:t>
            </a:r>
            <a:r>
              <a:rPr lang="ja-JP" altLang="en-US">
                <a:latin typeface="Arial"/>
              </a:rPr>
              <a:t>“</a:t>
            </a:r>
            <a:r>
              <a:rPr lang="en-US"/>
              <a:t>Denaturierung der DNA</a:t>
            </a:r>
            <a:r>
              <a:rPr lang="ja-JP" altLang="en-US">
                <a:latin typeface="Arial"/>
              </a:rPr>
              <a:t>”</a:t>
            </a:r>
            <a:endParaRPr lang="en-US"/>
          </a:p>
          <a:p>
            <a:r>
              <a:rPr lang="en-US"/>
              <a:t>Was ist der nächste Schritt, wenn sie die DNA kopieren möchten? Wie macht es die Zelle bei der Replikation?</a:t>
            </a:r>
          </a:p>
          <a:p>
            <a:pPr>
              <a:buFont typeface="Wingdings" charset="0"/>
              <a:buChar char="à"/>
            </a:pPr>
            <a:r>
              <a:rPr lang="en-US"/>
              <a:t>Primer und Polymerase lagert sich an</a:t>
            </a:r>
          </a:p>
          <a:p>
            <a:pPr>
              <a:buFont typeface="Wingdings" charset="0"/>
              <a:buNone/>
            </a:pPr>
            <a:r>
              <a:rPr lang="en-US"/>
              <a:t>Bei der PCR geschieht dies durch das Absenken der Temperatur. Dadurch finden die vielen Primer die entsprechenden Stellen auf der DNA. Anschliessend bindet die Polymerase an die DNA.</a:t>
            </a:r>
          </a:p>
          <a:p>
            <a:pPr>
              <a:buFont typeface="Wingdings" charset="0"/>
              <a:buNone/>
            </a:pPr>
            <a:r>
              <a:rPr lang="en-US"/>
              <a:t>Und nun wird die DNA kopiert…</a:t>
            </a:r>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D30B30-D30A-3845-A2ED-7CE2BC2461C7}" type="slidenum">
              <a:rPr lang="en-US"/>
              <a:pPr/>
              <a:t>35</a:t>
            </a:fld>
            <a:endParaRPr lang="en-US"/>
          </a:p>
        </p:txBody>
      </p:sp>
      <p:sp>
        <p:nvSpPr>
          <p:cNvPr id="52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2227" name="Rectangle 3"/>
          <p:cNvSpPr>
            <a:spLocks noGrp="1" noChangeArrowheads="1"/>
          </p:cNvSpPr>
          <p:nvPr>
            <p:ph type="body" idx="1"/>
          </p:nvPr>
        </p:nvSpPr>
        <p:spPr/>
        <p:txBody>
          <a:bodyPr/>
          <a:lstStyle/>
          <a:p>
            <a:r>
              <a:rPr lang="en-US"/>
              <a:t>Die DNA wird kopiert. Dies geschieht dadurch, in dem man die Temperatur auf 72°C anhebt. Bei dieser Temperatur arbeitet die Polymerase gut. Das heisst, sie reiht die Bausteine der DNA aneinander und zwar in 5</a:t>
            </a:r>
            <a:r>
              <a:rPr lang="ja-JP" altLang="en-US">
                <a:latin typeface="Arial"/>
              </a:rPr>
              <a:t>’</a:t>
            </a:r>
            <a:r>
              <a:rPr lang="en-US"/>
              <a:t> - 3</a:t>
            </a:r>
            <a:r>
              <a:rPr lang="ja-JP" altLang="en-US">
                <a:latin typeface="Arial"/>
              </a:rPr>
              <a:t>’</a:t>
            </a:r>
            <a:r>
              <a:rPr lang="en-US"/>
              <a:t> Richtung. So haben wir anschliessend - ausgehend von einem DNA Doppelstrang - zwei DNA Doppelstränge erzeugt. </a:t>
            </a:r>
          </a:p>
          <a:p>
            <a:r>
              <a:rPr lang="en-US"/>
              <a:t>Wieso sollte es einem erstaunen, dass die Polymerase bei 72°C sehr gut arbeitet?</a:t>
            </a:r>
          </a:p>
          <a:p>
            <a:r>
              <a:rPr lang="en-US"/>
              <a:t>Thermus aquaticus (Taq) --&gt; lebt in heissen Quellen --&gt; braucht hitzebeständige Proteine</a:t>
            </a:r>
          </a:p>
          <a:p>
            <a:r>
              <a:rPr lang="en-US"/>
              <a:t>Was müsste man tun, wenn man eine Polymerase aus unseren Zellen nehmen würde?</a:t>
            </a:r>
          </a:p>
          <a:p>
            <a:r>
              <a:rPr lang="en-US"/>
              <a:t>--&gt; Nach dem zweiten Schritt weiter abkühlen (37°C) und Polymerase zugeben (muss nach jedem Zyklus wiederholt werden! --&gt; eine dicke Suppe entsteht)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BD7F7E-F55B-D544-B7EB-63D4D4A936A5}" type="slidenum">
              <a:rPr lang="en-US"/>
              <a:pPr/>
              <a:t>36</a:t>
            </a:fld>
            <a:endParaRPr lang="en-US"/>
          </a:p>
        </p:txBody>
      </p:sp>
      <p:sp>
        <p:nvSpPr>
          <p:cNvPr id="54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4275" name="Rectangle 3"/>
          <p:cNvSpPr>
            <a:spLocks noGrp="1" noChangeArrowheads="1"/>
          </p:cNvSpPr>
          <p:nvPr>
            <p:ph type="body" idx="1"/>
          </p:nvPr>
        </p:nvSpPr>
        <p:spPr/>
        <p:txBody>
          <a:bodyPr/>
          <a:lstStyle/>
          <a:p>
            <a:r>
              <a:rPr lang="en-US"/>
              <a:t>Diese drei Schritte nennt man einen Zyklus. Wiederholt man diesen Zyklus, dann wird bei jedem Schritt die DNA verdoppelt!</a:t>
            </a:r>
          </a:p>
          <a:p>
            <a:r>
              <a:rPr lang="en-US"/>
              <a:t>Grobe Annäherung für Schüler: 2</a:t>
            </a:r>
            <a:r>
              <a:rPr lang="en-US" baseline="30000"/>
              <a:t>n</a:t>
            </a:r>
            <a:endParaRPr lang="en-US"/>
          </a:p>
          <a:p>
            <a:r>
              <a:rPr lang="en-US"/>
              <a:t>--&gt; sehr schnell sehr viele Kopien!</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57C0361-4C80-7140-A514-46170C0B8A40}" type="slidenum">
              <a:rPr lang="en-US" sz="1200">
                <a:latin typeface="Calibri" panose="020F0502020204030204" pitchFamily="34" charset="0"/>
              </a:rPr>
              <a:pPr/>
              <a:t>39</a:t>
            </a:fld>
            <a:endParaRPr lang="en-US" sz="1200" dirty="0">
              <a:latin typeface="Calibri" panose="020F0502020204030204" pitchFamily="34"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2AA6FE3-D51F-E84B-A4CC-FDE345036E27}" type="slidenum">
              <a:rPr lang="en-US" sz="1200">
                <a:latin typeface="Calibri" panose="020F0502020204030204" pitchFamily="34" charset="0"/>
              </a:rPr>
              <a:pPr/>
              <a:t>3</a:t>
            </a:fld>
            <a:endParaRPr lang="en-US" sz="1200" dirty="0">
              <a:latin typeface="Calibri" panose="020F0502020204030204" pitchFamily="34"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Folienbildplatzhalter 1"/>
          <p:cNvSpPr>
            <a:spLocks noGrp="1" noRot="1" noChangeAspect="1"/>
          </p:cNvSpPr>
          <p:nvPr>
            <p:ph type="sldImg"/>
          </p:nvPr>
        </p:nvSpPr>
        <p:spPr>
          <a:ln/>
        </p:spPr>
      </p:sp>
      <p:sp>
        <p:nvSpPr>
          <p:cNvPr id="165890"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de-DE" dirty="0" err="1">
                <a:ea typeface="ＭＳ Ｐゴシック" charset="0"/>
                <a:cs typeface="ＭＳ Ｐゴシック" charset="0"/>
              </a:rPr>
              <a:t>You</a:t>
            </a:r>
            <a:r>
              <a:rPr lang="de-DE" dirty="0">
                <a:ea typeface="ＭＳ Ｐゴシック" charset="0"/>
                <a:cs typeface="ＭＳ Ｐゴシック" charset="0"/>
              </a:rPr>
              <a:t> </a:t>
            </a:r>
            <a:r>
              <a:rPr lang="de-DE" dirty="0" err="1">
                <a:ea typeface="ＭＳ Ｐゴシック" charset="0"/>
                <a:cs typeface="ＭＳ Ｐゴシック" charset="0"/>
              </a:rPr>
              <a:t>tube</a:t>
            </a:r>
            <a:r>
              <a:rPr lang="de-DE" dirty="0">
                <a:ea typeface="ＭＳ Ｐゴシック" charset="0"/>
                <a:cs typeface="ＭＳ Ｐゴシック" charset="0"/>
              </a:rPr>
              <a:t> </a:t>
            </a:r>
            <a:r>
              <a:rPr lang="de-DE" dirty="0" err="1">
                <a:ea typeface="ＭＳ Ｐゴシック" charset="0"/>
                <a:cs typeface="ＭＳ Ｐゴシック" charset="0"/>
              </a:rPr>
              <a:t>animation</a:t>
            </a:r>
            <a:r>
              <a:rPr lang="de-DE" dirty="0">
                <a:ea typeface="ＭＳ Ｐゴシック" charset="0"/>
                <a:cs typeface="ＭＳ Ｐゴシック" charset="0"/>
              </a:rPr>
              <a:t> PCR einsetzen </a:t>
            </a:r>
          </a:p>
        </p:txBody>
      </p:sp>
      <p:sp>
        <p:nvSpPr>
          <p:cNvPr id="165891"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1DDDBC0-780D-9A4B-A4E2-6B83CE37FCAD}" type="slidenum">
              <a:rPr lang="en-US" sz="1200">
                <a:latin typeface="Calibri" panose="020F0502020204030204" pitchFamily="34" charset="0"/>
              </a:rPr>
              <a:pPr/>
              <a:t>40</a:t>
            </a:fld>
            <a:endParaRPr lang="en-US" sz="1200" dirty="0">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Folienbildplatzhalter 1"/>
          <p:cNvSpPr>
            <a:spLocks noGrp="1" noRot="1" noChangeAspect="1"/>
          </p:cNvSpPr>
          <p:nvPr>
            <p:ph type="sldImg"/>
          </p:nvPr>
        </p:nvSpPr>
        <p:spPr>
          <a:ln/>
        </p:spPr>
      </p:sp>
      <p:sp>
        <p:nvSpPr>
          <p:cNvPr id="165890"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dirty="0">
              <a:ea typeface="ＭＳ Ｐゴシック" charset="0"/>
              <a:cs typeface="ＭＳ Ｐゴシック" charset="0"/>
            </a:endParaRPr>
          </a:p>
        </p:txBody>
      </p:sp>
      <p:sp>
        <p:nvSpPr>
          <p:cNvPr id="165891"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1DDDBC0-780D-9A4B-A4E2-6B83CE37FCAD}" type="slidenum">
              <a:rPr lang="en-US" sz="1200">
                <a:latin typeface="Calibri" panose="020F0502020204030204" pitchFamily="34" charset="0"/>
              </a:rPr>
              <a:pPr/>
              <a:t>41</a:t>
            </a:fld>
            <a:endParaRPr lang="en-US" sz="1200" dirty="0">
              <a:latin typeface="Calibri" panose="020F050202020403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12EB1A0-ADEA-EE4E-AFE8-2599C228054F}" type="slidenum">
              <a:rPr lang="en-US" sz="1200">
                <a:latin typeface="Calibri" panose="020F0502020204030204" pitchFamily="34" charset="0"/>
              </a:rPr>
              <a:pPr/>
              <a:t>42</a:t>
            </a:fld>
            <a:endParaRPr lang="en-US" sz="1200" dirty="0">
              <a:latin typeface="Calibri" panose="020F0502020204030204" pitchFamily="34" charset="0"/>
            </a:endParaRPr>
          </a:p>
        </p:txBody>
      </p:sp>
      <p:sp>
        <p:nvSpPr>
          <p:cNvPr id="76802" name="Rectangle 1026"/>
          <p:cNvSpPr>
            <a:spLocks noGrp="1" noRot="1" noChangeAspect="1" noChangeArrowheads="1" noTextEdit="1"/>
          </p:cNvSpPr>
          <p:nvPr>
            <p:ph type="sldImg"/>
          </p:nvPr>
        </p:nvSpPr>
        <p:spPr>
          <a:ln/>
        </p:spPr>
      </p:sp>
      <p:sp>
        <p:nvSpPr>
          <p:cNvPr id="76803"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A81305C-DADA-0242-9A5F-CFAA99C29BD2}" type="slidenum">
              <a:rPr lang="en-US" sz="1200">
                <a:latin typeface="Calibri" panose="020F0502020204030204" pitchFamily="34" charset="0"/>
              </a:rPr>
              <a:pPr/>
              <a:t>43</a:t>
            </a:fld>
            <a:endParaRPr lang="en-US" sz="1200" dirty="0">
              <a:latin typeface="Calibri" panose="020F0502020204030204" pitchFamily="34"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Zusammenfassung</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Film </a:t>
            </a:r>
            <a:r>
              <a:rPr lang="en-US" dirty="0" err="1">
                <a:ea typeface="ＭＳ Ｐゴシック" charset="0"/>
                <a:cs typeface="ＭＳ Ｐゴシック" charset="0"/>
              </a:rPr>
              <a:t>zeigen</a:t>
            </a:r>
            <a:r>
              <a:rPr lang="en-US" dirty="0">
                <a:ea typeface="ＭＳ Ｐゴシック" charset="0"/>
                <a:cs typeface="ＭＳ Ｐゴシック" charset="0"/>
              </a:rPr>
              <a:t> (</a:t>
            </a:r>
            <a:r>
              <a:rPr lang="en-US" dirty="0" err="1">
                <a:ea typeface="ＭＳ Ｐゴシック" charset="0"/>
                <a:cs typeface="ＭＳ Ｐゴシック" charset="0"/>
              </a:rPr>
              <a:t>nächstes</a:t>
            </a:r>
            <a:r>
              <a:rPr lang="en-US" dirty="0">
                <a:ea typeface="ＭＳ Ｐゴシック" charset="0"/>
                <a:cs typeface="ＭＳ Ｐゴシック" charset="0"/>
              </a:rPr>
              <a:t> slide)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DB7812D-D702-BB4A-8727-D7FDA8703E5D}" type="slidenum">
              <a:rPr lang="en-US" sz="1200">
                <a:latin typeface="Calibri" panose="020F0502020204030204" pitchFamily="34" charset="0"/>
              </a:rPr>
              <a:pPr/>
              <a:t>44</a:t>
            </a:fld>
            <a:endParaRPr lang="en-US" sz="1200" dirty="0">
              <a:latin typeface="Calibri" panose="020F0502020204030204" pitchFamily="34" charset="0"/>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erfundener</a:t>
            </a:r>
            <a:r>
              <a:rPr lang="en-US" dirty="0">
                <a:ea typeface="ＭＳ Ｐゴシック" charset="0"/>
                <a:cs typeface="ＭＳ Ｐゴシック" charset="0"/>
              </a:rPr>
              <a:t> </a:t>
            </a:r>
            <a:r>
              <a:rPr lang="en-US" dirty="0" err="1">
                <a:ea typeface="ＭＳ Ｐゴシック" charset="0"/>
                <a:cs typeface="ＭＳ Ｐゴシック" charset="0"/>
              </a:rPr>
              <a:t>Tatort</a:t>
            </a:r>
            <a:r>
              <a:rPr lang="en-US" dirty="0">
                <a:ea typeface="ＭＳ Ｐゴシック" charset="0"/>
                <a:cs typeface="ＭＳ Ｐゴシック" charset="0"/>
              </a:rPr>
              <a:t> --&gt; </a:t>
            </a:r>
            <a:r>
              <a:rPr lang="en-US" dirty="0" err="1">
                <a:ea typeface="ＭＳ Ｐゴシック" charset="0"/>
                <a:cs typeface="ＭＳ Ｐゴシック" charset="0"/>
              </a:rPr>
              <a:t>suchen</a:t>
            </a:r>
            <a:r>
              <a:rPr lang="en-US" dirty="0">
                <a:ea typeface="ＭＳ Ｐゴシック" charset="0"/>
                <a:cs typeface="ＭＳ Ｐゴシック" charset="0"/>
              </a:rPr>
              <a:t> Sie </a:t>
            </a:r>
            <a:r>
              <a:rPr lang="en-US" dirty="0" err="1">
                <a:ea typeface="ＭＳ Ｐゴシック" charset="0"/>
                <a:cs typeface="ＭＳ Ｐゴシック" charset="0"/>
              </a:rPr>
              <a:t>sich</a:t>
            </a:r>
            <a:r>
              <a:rPr lang="en-US" dirty="0">
                <a:ea typeface="ＭＳ Ｐゴシック" charset="0"/>
                <a:cs typeface="ＭＳ Ｐゴシック" charset="0"/>
              </a:rPr>
              <a:t> was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viell</a:t>
            </a:r>
            <a:r>
              <a:rPr lang="en-US" dirty="0">
                <a:ea typeface="ＭＳ Ｐゴシック" charset="0"/>
                <a:cs typeface="ＭＳ Ｐゴシック" charset="0"/>
              </a:rPr>
              <a:t>. </a:t>
            </a:r>
            <a:r>
              <a:rPr lang="en-US" dirty="0" err="1">
                <a:ea typeface="ＭＳ Ｐゴシック" charset="0"/>
                <a:cs typeface="ＭＳ Ｐゴシック" charset="0"/>
              </a:rPr>
              <a:t>wurde</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a:t>
            </a:r>
            <a:r>
              <a:rPr lang="en-US" dirty="0" err="1">
                <a:ea typeface="ＭＳ Ｐゴシック" charset="0"/>
                <a:cs typeface="ＭＳ Ｐゴシック" charset="0"/>
              </a:rPr>
              <a:t>Computerraum</a:t>
            </a:r>
            <a:r>
              <a:rPr lang="en-US" dirty="0">
                <a:ea typeface="ＭＳ Ｐゴシック" charset="0"/>
                <a:cs typeface="ＭＳ Ｐゴシック" charset="0"/>
              </a:rPr>
              <a:t> </a:t>
            </a:r>
            <a:r>
              <a:rPr lang="en-US" dirty="0" err="1">
                <a:ea typeface="ＭＳ Ｐゴシック" charset="0"/>
                <a:cs typeface="ＭＳ Ｐゴシック" charset="0"/>
              </a:rPr>
              <a:t>Ihrer</a:t>
            </a:r>
            <a:r>
              <a:rPr lang="en-US" dirty="0">
                <a:ea typeface="ＭＳ Ｐゴシック" charset="0"/>
                <a:cs typeface="ＭＳ Ｐゴシック" charset="0"/>
              </a:rPr>
              <a:t> Schule </a:t>
            </a:r>
            <a:r>
              <a:rPr lang="en-US" dirty="0" err="1">
                <a:ea typeface="ＭＳ Ｐゴシック" charset="0"/>
                <a:cs typeface="ＭＳ Ｐゴシック" charset="0"/>
              </a:rPr>
              <a:t>eingebrochen</a:t>
            </a:r>
            <a:r>
              <a:rPr lang="en-US" dirty="0">
                <a:ea typeface="ＭＳ Ｐゴシック" charset="0"/>
                <a:cs typeface="ＭＳ Ｐゴシック" charset="0"/>
              </a:rPr>
              <a:t> und auf </a:t>
            </a:r>
            <a:r>
              <a:rPr lang="en-US" dirty="0" err="1">
                <a:ea typeface="ＭＳ Ｐゴシック" charset="0"/>
                <a:cs typeface="ＭＳ Ｐゴシック" charset="0"/>
              </a:rPr>
              <a:t>dem</a:t>
            </a:r>
            <a:r>
              <a:rPr lang="en-US" dirty="0">
                <a:ea typeface="ＭＳ Ｐゴシック" charset="0"/>
                <a:cs typeface="ＭＳ Ｐゴシック" charset="0"/>
              </a:rPr>
              <a:t> </a:t>
            </a:r>
            <a:r>
              <a:rPr lang="en-US" dirty="0" err="1">
                <a:ea typeface="ＭＳ Ｐゴシック" charset="0"/>
                <a:cs typeface="ＭＳ Ｐゴシック" charset="0"/>
              </a:rPr>
              <a:t>Pausenhof</a:t>
            </a:r>
            <a:r>
              <a:rPr lang="en-US" dirty="0">
                <a:ea typeface="ＭＳ Ｐゴシック" charset="0"/>
                <a:cs typeface="ＭＳ Ｐゴシック" charset="0"/>
              </a:rPr>
              <a:t> hat man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Kopfstrumpf</a:t>
            </a:r>
            <a:r>
              <a:rPr lang="en-US" dirty="0">
                <a:ea typeface="ＭＳ Ｐゴシック" charset="0"/>
                <a:cs typeface="ＭＳ Ｐゴシック" charset="0"/>
              </a:rPr>
              <a:t> </a:t>
            </a:r>
            <a:r>
              <a:rPr lang="en-US" dirty="0" err="1">
                <a:ea typeface="ＭＳ Ｐゴシック" charset="0"/>
                <a:cs typeface="ＭＳ Ｐゴシック" charset="0"/>
              </a:rPr>
              <a:t>gefunden</a:t>
            </a:r>
            <a:r>
              <a:rPr lang="en-US" dirty="0">
                <a:ea typeface="ＭＳ Ｐゴシック" charset="0"/>
                <a:cs typeface="ＭＳ Ｐゴシック" charset="0"/>
              </a:rPr>
              <a:t>. In </a:t>
            </a:r>
            <a:r>
              <a:rPr lang="en-US" dirty="0" err="1">
                <a:ea typeface="ＭＳ Ｐゴシック" charset="0"/>
                <a:cs typeface="ＭＳ Ｐゴシック" charset="0"/>
              </a:rPr>
              <a:t>diesem</a:t>
            </a:r>
            <a:r>
              <a:rPr lang="en-US" dirty="0">
                <a:ea typeface="ＭＳ Ｐゴシック" charset="0"/>
                <a:cs typeface="ＭＳ Ｐゴシック" charset="0"/>
              </a:rPr>
              <a:t> </a:t>
            </a:r>
            <a:r>
              <a:rPr lang="en-US" dirty="0" err="1">
                <a:ea typeface="ＭＳ Ｐゴシック" charset="0"/>
                <a:cs typeface="ＭＳ Ｐゴシック" charset="0"/>
              </a:rPr>
              <a:t>Kopfstrumpf</a:t>
            </a:r>
            <a:r>
              <a:rPr lang="en-US" dirty="0">
                <a:ea typeface="ＭＳ Ｐゴシック" charset="0"/>
                <a:cs typeface="ＭＳ Ｐゴシック" charset="0"/>
              </a:rPr>
              <a:t> war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Haar</a:t>
            </a:r>
            <a:r>
              <a:rPr lang="en-US" dirty="0">
                <a:ea typeface="ＭＳ Ｐゴシック" charset="0"/>
                <a:cs typeface="ＭＳ Ｐゴシック" charset="0"/>
              </a:rPr>
              <a:t>…)</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58CB698-A3ED-6D41-B3CB-877ABA028F57}" type="slidenum">
              <a:rPr lang="en-US" sz="1200">
                <a:latin typeface="Calibri" panose="020F0502020204030204" pitchFamily="34" charset="0"/>
              </a:rPr>
              <a:pPr/>
              <a:t>45</a:t>
            </a:fld>
            <a:endParaRPr lang="en-US" sz="1200" dirty="0">
              <a:latin typeface="Calibri" panose="020F0502020204030204" pitchFamily="34" charset="0"/>
            </a:endParaRPr>
          </a:p>
        </p:txBody>
      </p:sp>
      <p:sp>
        <p:nvSpPr>
          <p:cNvPr id="21506" name="Rectangle 1026"/>
          <p:cNvSpPr>
            <a:spLocks noGrp="1" noRot="1" noChangeAspect="1" noChangeArrowheads="1" noTextEdit="1"/>
          </p:cNvSpPr>
          <p:nvPr>
            <p:ph type="sldImg"/>
          </p:nvPr>
        </p:nvSpPr>
        <p:spPr>
          <a:ln/>
        </p:spPr>
      </p:sp>
      <p:sp>
        <p:nvSpPr>
          <p:cNvPr id="21507"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de-DE" dirty="0">
                <a:ea typeface="ＭＳ Ｐゴシック" charset="0"/>
                <a:cs typeface="ＭＳ Ｐゴシック" charset="0"/>
              </a:rPr>
              <a:t>20 Minuten Zeitungsartikel – Kurzversion von Claudia</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D366627-A9C6-7740-9954-80FDE1538AD0}" type="slidenum">
              <a:rPr lang="en-US" sz="1200">
                <a:latin typeface="Calibri" panose="020F0502020204030204" pitchFamily="34" charset="0"/>
              </a:rPr>
              <a:pPr/>
              <a:t>46</a:t>
            </a:fld>
            <a:endParaRPr lang="en-US" sz="1200" dirty="0">
              <a:latin typeface="Calibri" panose="020F0502020204030204" pitchFamily="34" charset="0"/>
            </a:endParaRPr>
          </a:p>
        </p:txBody>
      </p:sp>
      <p:sp>
        <p:nvSpPr>
          <p:cNvPr id="84994" name="Rectangle 1026"/>
          <p:cNvSpPr>
            <a:spLocks noGrp="1" noRot="1" noChangeAspect="1" noChangeArrowheads="1" noTextEdit="1"/>
          </p:cNvSpPr>
          <p:nvPr>
            <p:ph type="sldImg"/>
          </p:nvPr>
        </p:nvSpPr>
        <p:spPr>
          <a:ln/>
        </p:spPr>
      </p:sp>
      <p:sp>
        <p:nvSpPr>
          <p:cNvPr id="84995"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C126242-0CA4-AE43-B3FE-3343C04287F9}" type="slidenum">
              <a:rPr lang="en-US" sz="1200">
                <a:latin typeface="Calibri" panose="020F0502020204030204" pitchFamily="34" charset="0"/>
              </a:rPr>
              <a:pPr/>
              <a:t>47</a:t>
            </a:fld>
            <a:endParaRPr lang="en-US" sz="1200" dirty="0">
              <a:latin typeface="Calibri" panose="020F0502020204030204" pitchFamily="34"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Beim</a:t>
            </a:r>
            <a:r>
              <a:rPr lang="en-US" dirty="0">
                <a:ea typeface="ＭＳ Ｐゴシック" charset="0"/>
                <a:cs typeface="ＭＳ Ｐゴシック" charset="0"/>
              </a:rPr>
              <a:t> </a:t>
            </a:r>
            <a:r>
              <a:rPr lang="en-US" dirty="0" err="1">
                <a:ea typeface="ＭＳ Ｐゴシック" charset="0"/>
                <a:cs typeface="ＭＳ Ｐゴシック" charset="0"/>
              </a:rPr>
              <a:t>Vorlesen</a:t>
            </a:r>
            <a:r>
              <a:rPr lang="en-US" dirty="0">
                <a:ea typeface="ＭＳ Ｐゴシック" charset="0"/>
                <a:cs typeface="ＭＳ Ｐゴシック" charset="0"/>
              </a:rPr>
              <a:t> und </a:t>
            </a:r>
            <a:r>
              <a:rPr lang="en-US" dirty="0" err="1">
                <a:ea typeface="ＭＳ Ｐゴシック" charset="0"/>
                <a:cs typeface="ＭＳ Ｐゴシック" charset="0"/>
              </a:rPr>
              <a:t>erklären</a:t>
            </a:r>
            <a:r>
              <a:rPr lang="en-US" dirty="0">
                <a:ea typeface="ＭＳ Ｐゴシック" charset="0"/>
                <a:cs typeface="ＭＳ Ｐゴシック" charset="0"/>
              </a:rPr>
              <a:t> </a:t>
            </a:r>
            <a:r>
              <a:rPr lang="en-US" dirty="0" err="1">
                <a:ea typeface="ＭＳ Ｐゴシック" charset="0"/>
                <a:cs typeface="ＭＳ Ｐゴシック" charset="0"/>
              </a:rPr>
              <a:t>alles</a:t>
            </a:r>
            <a:r>
              <a:rPr lang="en-US" dirty="0">
                <a:ea typeface="ＭＳ Ｐゴシック" charset="0"/>
                <a:cs typeface="ＭＳ Ｐゴシック" charset="0"/>
              </a:rPr>
              <a:t> Material </a:t>
            </a:r>
            <a:r>
              <a:rPr lang="en-US" dirty="0" err="1">
                <a:ea typeface="ＭＳ Ｐゴシック" charset="0"/>
                <a:cs typeface="ＭＳ Ｐゴシック" charset="0"/>
              </a:rPr>
              <a:t>zeigen</a:t>
            </a:r>
            <a:r>
              <a:rPr lang="en-US" dirty="0">
                <a:ea typeface="ＭＳ Ｐゴシック" charset="0"/>
                <a:cs typeface="ＭＳ Ｐゴシック" charset="0"/>
              </a:rPr>
              <a:t> und </a:t>
            </a:r>
            <a:r>
              <a:rPr lang="en-US" dirty="0" err="1">
                <a:ea typeface="ＭＳ Ｐゴシック" charset="0"/>
                <a:cs typeface="ＭＳ Ｐゴシック" charset="0"/>
              </a:rPr>
              <a:t>demonstrieren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auf </a:t>
            </a:r>
            <a:r>
              <a:rPr lang="en-US" dirty="0" err="1">
                <a:ea typeface="ＭＳ Ｐゴシック" charset="0"/>
                <a:cs typeface="ＭＳ Ｐゴシック" charset="0"/>
              </a:rPr>
              <a:t>Seite</a:t>
            </a:r>
            <a:r>
              <a:rPr lang="en-US" dirty="0">
                <a:ea typeface="ＭＳ Ｐゴシック" charset="0"/>
                <a:cs typeface="ＭＳ Ｐゴシック" charset="0"/>
              </a:rPr>
              <a:t> 14/ 15 </a:t>
            </a:r>
            <a:r>
              <a:rPr lang="en-US" dirty="0" err="1">
                <a:ea typeface="ＭＳ Ｐゴシック" charset="0"/>
                <a:cs typeface="ＭＳ Ｐゴシック" charset="0"/>
              </a:rPr>
              <a:t>aufschlagen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Pipettieren </a:t>
            </a:r>
            <a:r>
              <a:rPr lang="en-US" dirty="0" err="1">
                <a:ea typeface="ＭＳ Ｐゴシック" charset="0"/>
                <a:cs typeface="ＭＳ Ｐゴシック" charset="0"/>
              </a:rPr>
              <a:t>nochmals</a:t>
            </a:r>
            <a:r>
              <a:rPr lang="en-US" dirty="0">
                <a:ea typeface="ＭＳ Ｐゴシック" charset="0"/>
                <a:cs typeface="ＭＳ Ｐゴシック" charset="0"/>
              </a:rPr>
              <a:t> </a:t>
            </a:r>
            <a:r>
              <a:rPr lang="en-US" dirty="0" err="1">
                <a:ea typeface="ＭＳ Ｐゴシック" charset="0"/>
                <a:cs typeface="ＭＳ Ｐゴシック" charset="0"/>
              </a:rPr>
              <a:t>demonstrieren</a:t>
            </a:r>
            <a:r>
              <a:rPr lang="en-US" dirty="0">
                <a:ea typeface="ＭＳ Ｐゴシック" charset="0"/>
                <a:cs typeface="ＭＳ Ｐゴシック" charset="0"/>
              </a:rPr>
              <a:t>: an </a:t>
            </a:r>
            <a:r>
              <a:rPr lang="en-US" dirty="0" err="1">
                <a:ea typeface="ＭＳ Ｐゴシック" charset="0"/>
                <a:cs typeface="ＭＳ Ｐゴシック" charset="0"/>
              </a:rPr>
              <a:t>Eppiboden</a:t>
            </a:r>
            <a:r>
              <a:rPr lang="en-US" dirty="0">
                <a:ea typeface="ＭＳ Ｐゴシック" charset="0"/>
                <a:cs typeface="ＭＳ Ｐゴシック" charset="0"/>
              </a:rPr>
              <a:t> pipettieren!</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7596559-F583-4544-B37B-432438F64A27}" type="slidenum">
              <a:rPr lang="en-US" sz="1200">
                <a:latin typeface="Calibri" panose="020F0502020204030204" pitchFamily="34" charset="0"/>
              </a:rPr>
              <a:pPr/>
              <a:t>48</a:t>
            </a:fld>
            <a:endParaRPr lang="en-US" sz="1200" dirty="0">
              <a:latin typeface="Calibri" panose="020F0502020204030204" pitchFamily="34" charset="0"/>
            </a:endParaRPr>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C126242-0CA4-AE43-B3FE-3343C04287F9}" type="slidenum">
              <a:rPr lang="en-US" sz="1200">
                <a:latin typeface="Calibri" panose="020F0502020204030204" pitchFamily="34" charset="0"/>
              </a:rPr>
              <a:pPr/>
              <a:t>49</a:t>
            </a:fld>
            <a:endParaRPr lang="en-US" sz="1200" dirty="0">
              <a:latin typeface="Calibri" panose="020F0502020204030204" pitchFamily="34"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Beim</a:t>
            </a:r>
            <a:r>
              <a:rPr lang="en-US" dirty="0">
                <a:ea typeface="ＭＳ Ｐゴシック" charset="0"/>
                <a:cs typeface="ＭＳ Ｐゴシック" charset="0"/>
              </a:rPr>
              <a:t> </a:t>
            </a:r>
            <a:r>
              <a:rPr lang="en-US" dirty="0" err="1">
                <a:ea typeface="ＭＳ Ｐゴシック" charset="0"/>
                <a:cs typeface="ＭＳ Ｐゴシック" charset="0"/>
              </a:rPr>
              <a:t>Vorlesen</a:t>
            </a:r>
            <a:r>
              <a:rPr lang="en-US" dirty="0">
                <a:ea typeface="ＭＳ Ｐゴシック" charset="0"/>
                <a:cs typeface="ＭＳ Ｐゴシック" charset="0"/>
              </a:rPr>
              <a:t> und </a:t>
            </a:r>
            <a:r>
              <a:rPr lang="en-US" dirty="0" err="1">
                <a:ea typeface="ＭＳ Ｐゴシック" charset="0"/>
                <a:cs typeface="ＭＳ Ｐゴシック" charset="0"/>
              </a:rPr>
              <a:t>erklären</a:t>
            </a:r>
            <a:r>
              <a:rPr lang="en-US" dirty="0">
                <a:ea typeface="ＭＳ Ｐゴシック" charset="0"/>
                <a:cs typeface="ＭＳ Ｐゴシック" charset="0"/>
              </a:rPr>
              <a:t> </a:t>
            </a:r>
            <a:r>
              <a:rPr lang="en-US" dirty="0" err="1">
                <a:ea typeface="ＭＳ Ｐゴシック" charset="0"/>
                <a:cs typeface="ＭＳ Ｐゴシック" charset="0"/>
              </a:rPr>
              <a:t>alles</a:t>
            </a:r>
            <a:r>
              <a:rPr lang="en-US" dirty="0">
                <a:ea typeface="ＭＳ Ｐゴシック" charset="0"/>
                <a:cs typeface="ＭＳ Ｐゴシック" charset="0"/>
              </a:rPr>
              <a:t> Material </a:t>
            </a:r>
            <a:r>
              <a:rPr lang="en-US" dirty="0" err="1">
                <a:ea typeface="ＭＳ Ｐゴシック" charset="0"/>
                <a:cs typeface="ＭＳ Ｐゴシック" charset="0"/>
              </a:rPr>
              <a:t>zeigen</a:t>
            </a:r>
            <a:r>
              <a:rPr lang="en-US" dirty="0">
                <a:ea typeface="ＭＳ Ｐゴシック" charset="0"/>
                <a:cs typeface="ＭＳ Ｐゴシック" charset="0"/>
              </a:rPr>
              <a:t> und </a:t>
            </a:r>
            <a:r>
              <a:rPr lang="en-US" dirty="0" err="1">
                <a:ea typeface="ＭＳ Ｐゴシック" charset="0"/>
                <a:cs typeface="ＭＳ Ｐゴシック" charset="0"/>
              </a:rPr>
              <a:t>demonstrieren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auf </a:t>
            </a:r>
            <a:r>
              <a:rPr lang="en-US" dirty="0" err="1">
                <a:ea typeface="ＭＳ Ｐゴシック" charset="0"/>
                <a:cs typeface="ＭＳ Ｐゴシック" charset="0"/>
              </a:rPr>
              <a:t>Seite</a:t>
            </a:r>
            <a:r>
              <a:rPr lang="en-US" dirty="0">
                <a:ea typeface="ＭＳ Ｐゴシック" charset="0"/>
                <a:cs typeface="ＭＳ Ｐゴシック" charset="0"/>
              </a:rPr>
              <a:t> 14/ 15 </a:t>
            </a:r>
            <a:r>
              <a:rPr lang="en-US" dirty="0" err="1">
                <a:ea typeface="ＭＳ Ｐゴシック" charset="0"/>
                <a:cs typeface="ＭＳ Ｐゴシック" charset="0"/>
              </a:rPr>
              <a:t>aufschlagen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Pipettieren </a:t>
            </a:r>
            <a:r>
              <a:rPr lang="en-US" dirty="0" err="1">
                <a:ea typeface="ＭＳ Ｐゴシック" charset="0"/>
                <a:cs typeface="ＭＳ Ｐゴシック" charset="0"/>
              </a:rPr>
              <a:t>nochmals</a:t>
            </a:r>
            <a:r>
              <a:rPr lang="en-US" dirty="0">
                <a:ea typeface="ＭＳ Ｐゴシック" charset="0"/>
                <a:cs typeface="ＭＳ Ｐゴシック" charset="0"/>
              </a:rPr>
              <a:t> </a:t>
            </a:r>
            <a:r>
              <a:rPr lang="en-US" dirty="0" err="1">
                <a:ea typeface="ＭＳ Ｐゴシック" charset="0"/>
                <a:cs typeface="ＭＳ Ｐゴシック" charset="0"/>
              </a:rPr>
              <a:t>demonstrieren</a:t>
            </a:r>
            <a:r>
              <a:rPr lang="en-US" dirty="0">
                <a:ea typeface="ＭＳ Ｐゴシック" charset="0"/>
                <a:cs typeface="ＭＳ Ｐゴシック" charset="0"/>
              </a:rPr>
              <a:t>: an </a:t>
            </a:r>
            <a:r>
              <a:rPr lang="en-US" dirty="0" err="1">
                <a:ea typeface="ＭＳ Ｐゴシック" charset="0"/>
                <a:cs typeface="ＭＳ Ｐゴシック" charset="0"/>
              </a:rPr>
              <a:t>Eppiboden</a:t>
            </a:r>
            <a:r>
              <a:rPr lang="en-US" dirty="0">
                <a:ea typeface="ＭＳ Ｐゴシック" charset="0"/>
                <a:cs typeface="ＭＳ Ｐゴシック" charset="0"/>
              </a:rPr>
              <a:t> pipettieren!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58CB698-A3ED-6D41-B3CB-877ABA028F57}" type="slidenum">
              <a:rPr lang="en-US" sz="1200">
                <a:latin typeface="Calibri" panose="020F0502020204030204" pitchFamily="34" charset="0"/>
              </a:rPr>
              <a:pPr/>
              <a:t>4</a:t>
            </a:fld>
            <a:endParaRPr lang="en-US" sz="1200" dirty="0">
              <a:latin typeface="Calibri" panose="020F0502020204030204" pitchFamily="34" charset="0"/>
            </a:endParaRPr>
          </a:p>
        </p:txBody>
      </p:sp>
      <p:sp>
        <p:nvSpPr>
          <p:cNvPr id="21506" name="Rectangle 1026"/>
          <p:cNvSpPr>
            <a:spLocks noGrp="1" noRot="1" noChangeAspect="1" noChangeArrowheads="1" noTextEdit="1"/>
          </p:cNvSpPr>
          <p:nvPr>
            <p:ph type="sldImg"/>
          </p:nvPr>
        </p:nvSpPr>
        <p:spPr>
          <a:ln/>
        </p:spPr>
      </p:sp>
      <p:sp>
        <p:nvSpPr>
          <p:cNvPr id="21507"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de-DE" dirty="0">
                <a:ea typeface="ＭＳ Ｐゴシック" charset="0"/>
                <a:cs typeface="ＭＳ Ｐゴシック" charset="0"/>
              </a:rPr>
              <a:t>20 Minuten Zeitungsartikel – Kurzversion von Claudia</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A6D5696-FF1E-8D49-B598-A9F9347770A3}" type="slidenum">
              <a:rPr lang="en-US" sz="1200">
                <a:latin typeface="Calibri" panose="020F0502020204030204" pitchFamily="34" charset="0"/>
              </a:rPr>
              <a:pPr/>
              <a:t>50</a:t>
            </a:fld>
            <a:endParaRPr lang="en-US" sz="1200" dirty="0">
              <a:latin typeface="Calibri" panose="020F0502020204030204" pitchFamily="34" charset="0"/>
            </a:endParaRP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die PCR </a:t>
            </a:r>
            <a:r>
              <a:rPr lang="en-US" dirty="0" err="1">
                <a:ea typeface="ＭＳ Ｐゴシック" charset="0"/>
                <a:cs typeface="ＭＳ Ｐゴシック" charset="0"/>
              </a:rPr>
              <a:t>angesetzt</a:t>
            </a:r>
            <a:r>
              <a:rPr lang="en-US" dirty="0">
                <a:ea typeface="ＭＳ Ｐゴシック" charset="0"/>
                <a:cs typeface="ＭＳ Ｐゴシック" charset="0"/>
              </a:rPr>
              <a:t> </a:t>
            </a:r>
            <a:r>
              <a:rPr lang="en-US" dirty="0" err="1">
                <a:ea typeface="ＭＳ Ｐゴシック" charset="0"/>
                <a:cs typeface="ＭＳ Ｐゴシック" charset="0"/>
              </a:rPr>
              <a:t>wurde</a:t>
            </a:r>
            <a:r>
              <a:rPr lang="en-US" dirty="0">
                <a:ea typeface="ＭＳ Ｐゴシック" charset="0"/>
                <a:cs typeface="ＭＳ Ｐゴシック" charset="0"/>
              </a:rPr>
              <a:t>, </a:t>
            </a:r>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10</a:t>
            </a:r>
            <a:r>
              <a:rPr lang="ja-JP" altLang="en-US">
                <a:ea typeface="ＭＳ Ｐゴシック" charset="0"/>
                <a:cs typeface="ＭＳ Ｐゴシック" charset="0"/>
              </a:rPr>
              <a:t>’</a:t>
            </a:r>
            <a:r>
              <a:rPr lang="en-US" altLang="ja-JP" dirty="0">
                <a:ea typeface="ＭＳ Ｐゴシック" charset="0"/>
                <a:cs typeface="ＭＳ Ｐゴシック" charset="0"/>
              </a:rPr>
              <a:t> - 15</a:t>
            </a:r>
            <a:r>
              <a:rPr lang="ja-JP" altLang="en-US">
                <a:ea typeface="ＭＳ Ｐゴシック" charset="0"/>
                <a:cs typeface="ＭＳ Ｐゴシック" charset="0"/>
              </a:rPr>
              <a:t>’</a:t>
            </a:r>
            <a:r>
              <a:rPr lang="en-US" altLang="ja-JP" dirty="0">
                <a:ea typeface="ＭＳ Ｐゴシック" charset="0"/>
                <a:cs typeface="ＭＳ Ｐゴシック" charset="0"/>
              </a:rPr>
              <a:t> Pause.</a:t>
            </a:r>
            <a:endParaRPr lang="en-US" dirty="0">
              <a:ea typeface="ＭＳ Ｐゴシック" charset="0"/>
              <a:cs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3DA6BC7-8DDB-2949-9C20-EA7CCF6B7937}" type="slidenum">
              <a:rPr lang="en-US" sz="1200">
                <a:latin typeface="Calibri" panose="020F0502020204030204" pitchFamily="34" charset="0"/>
              </a:rPr>
              <a:pPr/>
              <a:t>51</a:t>
            </a:fld>
            <a:endParaRPr lang="en-US" sz="1200" dirty="0">
              <a:latin typeface="Calibri" panose="020F0502020204030204" pitchFamily="34"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Bereiche</a:t>
            </a:r>
            <a:r>
              <a:rPr lang="en-US" dirty="0">
                <a:ea typeface="ＭＳ Ｐゴシック" charset="0"/>
                <a:cs typeface="ＭＳ Ｐゴシック" charset="0"/>
              </a:rPr>
              <a:t> auf der DNA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geeignet</a:t>
            </a:r>
            <a:r>
              <a:rPr lang="en-US" dirty="0">
                <a:ea typeface="ＭＳ Ｐゴシック" charset="0"/>
                <a:cs typeface="ＭＳ Ｐゴシック" charset="0"/>
              </a:rPr>
              <a:t>, um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genetischen</a:t>
            </a:r>
            <a:r>
              <a:rPr lang="en-US" dirty="0">
                <a:ea typeface="ＭＳ Ｐゴシック" charset="0"/>
                <a:cs typeface="ＭＳ Ｐゴシック" charset="0"/>
              </a:rPr>
              <a:t> </a:t>
            </a:r>
            <a:r>
              <a:rPr lang="en-US" dirty="0" err="1">
                <a:ea typeface="ＭＳ Ｐゴシック" charset="0"/>
                <a:cs typeface="ＭＳ Ｐゴシック" charset="0"/>
              </a:rPr>
              <a:t>Fingerabdruck</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erstellen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S. 5/ 6 </a:t>
            </a:r>
            <a:r>
              <a:rPr lang="en-US" dirty="0" err="1">
                <a:ea typeface="ＭＳ Ｐゴシック" charset="0"/>
                <a:cs typeface="ＭＳ Ｐゴシック" charset="0"/>
              </a:rPr>
              <a:t>lesen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Fragen</a:t>
            </a:r>
            <a:r>
              <a:rPr lang="en-US" dirty="0">
                <a:ea typeface="ＭＳ Ｐゴシック" charset="0"/>
                <a:cs typeface="ＭＳ Ｐゴシック" charset="0"/>
              </a:rPr>
              <a:t> 3 - 6 </a:t>
            </a:r>
            <a:r>
              <a:rPr lang="en-US" dirty="0" err="1">
                <a:ea typeface="ＭＳ Ｐゴシック" charset="0"/>
                <a:cs typeface="ＭＳ Ｐゴシック" charset="0"/>
              </a:rPr>
              <a:t>lösen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Unklarheiten</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Text?</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3DA6BC7-8DDB-2949-9C20-EA7CCF6B7937}" type="slidenum">
              <a:rPr lang="en-US" sz="1200">
                <a:latin typeface="Calibri" panose="020F0502020204030204" pitchFamily="34" charset="0"/>
              </a:rPr>
              <a:pPr/>
              <a:t>52</a:t>
            </a:fld>
            <a:endParaRPr lang="en-US" sz="1200" dirty="0">
              <a:latin typeface="Calibri" panose="020F0502020204030204" pitchFamily="34"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Bereiche</a:t>
            </a:r>
            <a:r>
              <a:rPr lang="en-US" dirty="0">
                <a:ea typeface="ＭＳ Ｐゴシック" charset="0"/>
                <a:cs typeface="ＭＳ Ｐゴシック" charset="0"/>
              </a:rPr>
              <a:t> auf der DNA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geeignet</a:t>
            </a:r>
            <a:r>
              <a:rPr lang="en-US" dirty="0">
                <a:ea typeface="ＭＳ Ｐゴシック" charset="0"/>
                <a:cs typeface="ＭＳ Ｐゴシック" charset="0"/>
              </a:rPr>
              <a:t>, um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genetischen</a:t>
            </a:r>
            <a:r>
              <a:rPr lang="en-US" dirty="0">
                <a:ea typeface="ＭＳ Ｐゴシック" charset="0"/>
                <a:cs typeface="ＭＳ Ｐゴシック" charset="0"/>
              </a:rPr>
              <a:t> </a:t>
            </a:r>
            <a:r>
              <a:rPr lang="en-US" dirty="0" err="1">
                <a:ea typeface="ＭＳ Ｐゴシック" charset="0"/>
                <a:cs typeface="ＭＳ Ｐゴシック" charset="0"/>
              </a:rPr>
              <a:t>Fingerabdruck</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erstellen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S. 5/ 6 </a:t>
            </a:r>
            <a:r>
              <a:rPr lang="en-US" dirty="0" err="1">
                <a:ea typeface="ＭＳ Ｐゴシック" charset="0"/>
                <a:cs typeface="ＭＳ Ｐゴシック" charset="0"/>
              </a:rPr>
              <a:t>lesen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Fragen</a:t>
            </a:r>
            <a:r>
              <a:rPr lang="en-US" dirty="0">
                <a:ea typeface="ＭＳ Ｐゴシック" charset="0"/>
                <a:cs typeface="ＭＳ Ｐゴシック" charset="0"/>
              </a:rPr>
              <a:t> 3 - 6 </a:t>
            </a:r>
            <a:r>
              <a:rPr lang="en-US" dirty="0" err="1">
                <a:ea typeface="ＭＳ Ｐゴシック" charset="0"/>
                <a:cs typeface="ＭＳ Ｐゴシック" charset="0"/>
              </a:rPr>
              <a:t>lösen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Unklarheiten</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Text?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3DA6BC7-8DDB-2949-9C20-EA7CCF6B7937}" type="slidenum">
              <a:rPr lang="en-US" sz="1200">
                <a:latin typeface="Calibri" panose="020F0502020204030204" pitchFamily="34" charset="0"/>
              </a:rPr>
              <a:pPr/>
              <a:t>53</a:t>
            </a:fld>
            <a:endParaRPr lang="en-US" sz="1200" dirty="0">
              <a:latin typeface="Calibri" panose="020F0502020204030204" pitchFamily="34"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Bereiche</a:t>
            </a:r>
            <a:r>
              <a:rPr lang="en-US" dirty="0">
                <a:ea typeface="ＭＳ Ｐゴシック" charset="0"/>
                <a:cs typeface="ＭＳ Ｐゴシック" charset="0"/>
              </a:rPr>
              <a:t> auf der DNA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geeignet</a:t>
            </a:r>
            <a:r>
              <a:rPr lang="en-US" dirty="0">
                <a:ea typeface="ＭＳ Ｐゴシック" charset="0"/>
                <a:cs typeface="ＭＳ Ｐゴシック" charset="0"/>
              </a:rPr>
              <a:t>, um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genetischen</a:t>
            </a:r>
            <a:r>
              <a:rPr lang="en-US" dirty="0">
                <a:ea typeface="ＭＳ Ｐゴシック" charset="0"/>
                <a:cs typeface="ＭＳ Ｐゴシック" charset="0"/>
              </a:rPr>
              <a:t> </a:t>
            </a:r>
            <a:r>
              <a:rPr lang="en-US" dirty="0" err="1">
                <a:ea typeface="ＭＳ Ｐゴシック" charset="0"/>
                <a:cs typeface="ＭＳ Ｐゴシック" charset="0"/>
              </a:rPr>
              <a:t>Fingerabdruck</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erstellen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S. 5/ 6 </a:t>
            </a:r>
            <a:r>
              <a:rPr lang="en-US" dirty="0" err="1">
                <a:ea typeface="ＭＳ Ｐゴシック" charset="0"/>
                <a:cs typeface="ＭＳ Ｐゴシック" charset="0"/>
              </a:rPr>
              <a:t>lesen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Fragen</a:t>
            </a:r>
            <a:r>
              <a:rPr lang="en-US" dirty="0">
                <a:ea typeface="ＭＳ Ｐゴシック" charset="0"/>
                <a:cs typeface="ＭＳ Ｐゴシック" charset="0"/>
              </a:rPr>
              <a:t> 3 - 6 </a:t>
            </a:r>
            <a:r>
              <a:rPr lang="en-US" dirty="0" err="1">
                <a:ea typeface="ＭＳ Ｐゴシック" charset="0"/>
                <a:cs typeface="ＭＳ Ｐゴシック" charset="0"/>
              </a:rPr>
              <a:t>lösen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Unklarheiten</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Text?</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73BFA6C-D552-F746-AA5B-DAC41FDC6368}" type="slidenum">
              <a:rPr lang="en-US" sz="1200">
                <a:latin typeface="Calibri" panose="020F0502020204030204" pitchFamily="34" charset="0"/>
              </a:rPr>
              <a:pPr/>
              <a:t>54</a:t>
            </a:fld>
            <a:endParaRPr lang="en-US" sz="1200" dirty="0">
              <a:latin typeface="Calibri" panose="020F0502020204030204" pitchFamily="34" charset="0"/>
            </a:endParaRPr>
          </a:p>
        </p:txBody>
      </p:sp>
      <p:sp>
        <p:nvSpPr>
          <p:cNvPr id="95234" name="Rectangle 1026"/>
          <p:cNvSpPr>
            <a:spLocks noGrp="1" noRot="1" noChangeAspect="1" noChangeArrowheads="1"/>
          </p:cNvSpPr>
          <p:nvPr>
            <p:ph type="sldImg"/>
          </p:nvPr>
        </p:nvSpPr>
        <p:spPr>
          <a:solidFill>
            <a:srgbClr val="FFFFFF"/>
          </a:solidFill>
          <a:ln/>
        </p:spPr>
      </p:sp>
      <p:sp>
        <p:nvSpPr>
          <p:cNvPr id="95235"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dirty="0" err="1">
                <a:ea typeface="ＭＳ Ｐゴシック" charset="0"/>
                <a:cs typeface="ＭＳ Ｐゴシック" charset="0"/>
              </a:rPr>
              <a:t>Grün</a:t>
            </a:r>
            <a:r>
              <a:rPr lang="en-US" dirty="0">
                <a:ea typeface="ＭＳ Ｐゴシック" charset="0"/>
                <a:cs typeface="ＭＳ Ｐゴシック" charset="0"/>
              </a:rPr>
              <a:t> </a:t>
            </a:r>
            <a:r>
              <a:rPr lang="en-US" dirty="0" err="1">
                <a:ea typeface="ＭＳ Ｐゴシック" charset="0"/>
                <a:cs typeface="ＭＳ Ｐゴシック" charset="0"/>
              </a:rPr>
              <a:t>Blau</a:t>
            </a:r>
            <a:r>
              <a:rPr lang="en-US" dirty="0">
                <a:ea typeface="ＭＳ Ｐゴシック" charset="0"/>
                <a:cs typeface="ＭＳ Ｐゴシック" charset="0"/>
              </a:rPr>
              <a:t> </a:t>
            </a:r>
            <a:r>
              <a:rPr lang="en-US" dirty="0" err="1">
                <a:ea typeface="ＭＳ Ｐゴシック" charset="0"/>
                <a:cs typeface="ＭＳ Ｐゴシック" charset="0"/>
              </a:rPr>
              <a:t>schwer</a:t>
            </a:r>
            <a:r>
              <a:rPr lang="en-US" dirty="0">
                <a:ea typeface="ＭＳ Ｐゴシック" charset="0"/>
                <a:cs typeface="ＭＳ Ｐゴシック" charset="0"/>
              </a:rPr>
              <a:t> </a:t>
            </a:r>
            <a:r>
              <a:rPr lang="en-US" dirty="0" err="1">
                <a:ea typeface="ＭＳ Ｐゴシック" charset="0"/>
                <a:cs typeface="ＭＳ Ｐゴシック" charset="0"/>
              </a:rPr>
              <a:t>auseinanderzuhalten</a:t>
            </a:r>
            <a:endParaRPr lang="en-US" dirty="0">
              <a:ea typeface="ＭＳ Ｐゴシック" charset="0"/>
              <a:cs typeface="ＭＳ Ｐゴシック" charset="0"/>
            </a:endParaRPr>
          </a:p>
          <a:p>
            <a:pPr eaLnBrk="1" hangingPunct="1"/>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Welche</a:t>
            </a:r>
            <a:r>
              <a:rPr lang="en-US" dirty="0">
                <a:ea typeface="ＭＳ Ｐゴシック" charset="0"/>
                <a:cs typeface="ＭＳ Ｐゴシック" charset="0"/>
              </a:rPr>
              <a:t> </a:t>
            </a:r>
            <a:r>
              <a:rPr lang="en-US" dirty="0" err="1">
                <a:ea typeface="ＭＳ Ｐゴシック" charset="0"/>
                <a:cs typeface="ＭＳ Ｐゴシック" charset="0"/>
              </a:rPr>
              <a:t>Bereiche</a:t>
            </a:r>
            <a:r>
              <a:rPr lang="en-US" dirty="0">
                <a:ea typeface="ＭＳ Ｐゴシック" charset="0"/>
                <a:cs typeface="ＭＳ Ｐゴシック" charset="0"/>
              </a:rPr>
              <a:t> auf der DNA </a:t>
            </a:r>
            <a:r>
              <a:rPr lang="en-US" dirty="0" err="1">
                <a:ea typeface="ＭＳ Ｐゴシック" charset="0"/>
                <a:cs typeface="ＭＳ Ｐゴシック" charset="0"/>
              </a:rPr>
              <a:t>sind</a:t>
            </a:r>
            <a:r>
              <a:rPr lang="en-US" dirty="0">
                <a:ea typeface="ＭＳ Ｐゴシック" charset="0"/>
                <a:cs typeface="ＭＳ Ｐゴシック" charset="0"/>
              </a:rPr>
              <a:t> </a:t>
            </a:r>
            <a:r>
              <a:rPr lang="en-US" dirty="0" err="1">
                <a:ea typeface="ＭＳ Ｐゴシック" charset="0"/>
                <a:cs typeface="ＭＳ Ｐゴシック" charset="0"/>
              </a:rPr>
              <a:t>geeignet</a:t>
            </a:r>
            <a:r>
              <a:rPr lang="en-US" dirty="0">
                <a:ea typeface="ＭＳ Ｐゴシック" charset="0"/>
                <a:cs typeface="ＭＳ Ｐゴシック" charset="0"/>
              </a:rPr>
              <a:t>, um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genetischen</a:t>
            </a:r>
            <a:r>
              <a:rPr lang="en-US" dirty="0">
                <a:ea typeface="ＭＳ Ｐゴシック" charset="0"/>
                <a:cs typeface="ＭＳ Ｐゴシック" charset="0"/>
              </a:rPr>
              <a:t> </a:t>
            </a:r>
            <a:r>
              <a:rPr lang="en-US" dirty="0" err="1">
                <a:ea typeface="ＭＳ Ｐゴシック" charset="0"/>
                <a:cs typeface="ＭＳ Ｐゴシック" charset="0"/>
              </a:rPr>
              <a:t>Fingerabdruck</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erstellen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S. 5/ 6 </a:t>
            </a:r>
            <a:r>
              <a:rPr lang="en-US" dirty="0" err="1">
                <a:ea typeface="ＭＳ Ｐゴシック" charset="0"/>
                <a:cs typeface="ＭＳ Ｐゴシック" charset="0"/>
              </a:rPr>
              <a:t>lesen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Fragen</a:t>
            </a:r>
            <a:r>
              <a:rPr lang="en-US" dirty="0">
                <a:ea typeface="ＭＳ Ｐゴシック" charset="0"/>
                <a:cs typeface="ＭＳ Ｐゴシック" charset="0"/>
              </a:rPr>
              <a:t> 3 - 6 </a:t>
            </a:r>
            <a:r>
              <a:rPr lang="en-US" dirty="0" err="1">
                <a:ea typeface="ＭＳ Ｐゴシック" charset="0"/>
                <a:cs typeface="ＭＳ Ｐゴシック" charset="0"/>
              </a:rPr>
              <a:t>lösen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Unklarheiten</a:t>
            </a:r>
            <a:r>
              <a:rPr lang="en-US" dirty="0">
                <a:ea typeface="ＭＳ Ｐゴシック" charset="0"/>
                <a:cs typeface="ＭＳ Ｐゴシック" charset="0"/>
              </a:rPr>
              <a:t> </a:t>
            </a:r>
            <a:r>
              <a:rPr lang="en-US" dirty="0" err="1">
                <a:ea typeface="ＭＳ Ｐゴシック" charset="0"/>
                <a:cs typeface="ＭＳ Ｐゴシック" charset="0"/>
              </a:rPr>
              <a:t>im</a:t>
            </a:r>
            <a:r>
              <a:rPr lang="en-US" dirty="0">
                <a:ea typeface="ＭＳ Ｐゴシック" charset="0"/>
                <a:cs typeface="ＭＳ Ｐゴシック" charset="0"/>
              </a:rPr>
              <a:t> Text?</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F71F0C8-8AA9-424D-B49C-E9FEFDBE0D2A}" type="slidenum">
              <a:rPr lang="en-US" sz="1200">
                <a:latin typeface="Calibri" panose="020F0502020204030204" pitchFamily="34" charset="0"/>
              </a:rPr>
              <a:pPr/>
              <a:t>55</a:t>
            </a:fld>
            <a:endParaRPr lang="en-US" sz="1200" dirty="0">
              <a:latin typeface="Calibri" panose="020F0502020204030204" pitchFamily="34" charset="0"/>
            </a:endParaRPr>
          </a:p>
        </p:txBody>
      </p:sp>
      <p:sp>
        <p:nvSpPr>
          <p:cNvPr id="97282" name="Rectangle 1026"/>
          <p:cNvSpPr>
            <a:spLocks noGrp="1" noRot="1" noChangeAspect="1" noChangeArrowheads="1"/>
          </p:cNvSpPr>
          <p:nvPr>
            <p:ph type="sldImg"/>
          </p:nvPr>
        </p:nvSpPr>
        <p:spPr>
          <a:solidFill>
            <a:srgbClr val="FFFFFF"/>
          </a:solidFill>
          <a:ln/>
        </p:spPr>
      </p:sp>
      <p:sp>
        <p:nvSpPr>
          <p:cNvPr id="97283"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21AA63B-0CB7-DA4B-B4DA-5E8F17CA3E84}" type="slidenum">
              <a:rPr lang="en-US" sz="1200">
                <a:latin typeface="Calibri" panose="020F0502020204030204" pitchFamily="34" charset="0"/>
              </a:rPr>
              <a:pPr/>
              <a:t>56</a:t>
            </a:fld>
            <a:endParaRPr lang="en-US" sz="1200" dirty="0">
              <a:latin typeface="Calibri" panose="020F0502020204030204" pitchFamily="34" charset="0"/>
            </a:endParaRPr>
          </a:p>
        </p:txBody>
      </p:sp>
      <p:sp>
        <p:nvSpPr>
          <p:cNvPr id="99330" name="Rectangle 1026"/>
          <p:cNvSpPr>
            <a:spLocks noGrp="1" noRot="1" noChangeAspect="1" noChangeArrowheads="1"/>
          </p:cNvSpPr>
          <p:nvPr>
            <p:ph type="sldImg"/>
          </p:nvPr>
        </p:nvSpPr>
        <p:spPr>
          <a:solidFill>
            <a:srgbClr val="FFFFFF"/>
          </a:solidFill>
          <a:ln/>
        </p:spPr>
      </p:sp>
      <p:sp>
        <p:nvSpPr>
          <p:cNvPr id="99331"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dirty="0" err="1">
                <a:ea typeface="ＭＳ Ｐゴシック" charset="0"/>
                <a:cs typeface="ＭＳ Ｐゴシック" charset="0"/>
              </a:rPr>
              <a:t>Neues</a:t>
            </a:r>
            <a:r>
              <a:rPr lang="en-US" dirty="0">
                <a:ea typeface="ＭＳ Ｐゴシック" charset="0"/>
                <a:cs typeface="ＭＳ Ｐゴシック" charset="0"/>
              </a:rPr>
              <a:t> Slide </a:t>
            </a:r>
            <a:r>
              <a:rPr lang="en-US" dirty="0" err="1">
                <a:ea typeface="ＭＳ Ｐゴシック" charset="0"/>
                <a:cs typeface="ＭＳ Ｐゴシック" charset="0"/>
              </a:rPr>
              <a:t>mit</a:t>
            </a:r>
            <a:r>
              <a:rPr lang="en-US" dirty="0">
                <a:ea typeface="ＭＳ Ｐゴシック" charset="0"/>
                <a:cs typeface="ＭＳ Ｐゴシック" charset="0"/>
              </a:rPr>
              <a:t> Animation (primer)</a:t>
            </a:r>
          </a:p>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STR?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sieht</a:t>
            </a:r>
            <a:r>
              <a:rPr lang="en-US" dirty="0">
                <a:ea typeface="ＭＳ Ｐゴシック" charset="0"/>
                <a:cs typeface="ＭＳ Ｐゴシック" charset="0"/>
              </a:rPr>
              <a:t> </a:t>
            </a:r>
            <a:r>
              <a:rPr lang="en-US" dirty="0" err="1">
                <a:ea typeface="ＭＳ Ｐゴシック" charset="0"/>
                <a:cs typeface="ＭＳ Ｐゴシック" charset="0"/>
              </a:rPr>
              <a:t>er</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Wozu</a:t>
            </a:r>
            <a:r>
              <a:rPr lang="en-US" dirty="0">
                <a:ea typeface="ＭＳ Ｐゴシック" charset="0"/>
                <a:cs typeface="ＭＳ Ｐゴシック" charset="0"/>
              </a:rPr>
              <a:t> </a:t>
            </a:r>
            <a:r>
              <a:rPr lang="en-US" dirty="0" err="1">
                <a:ea typeface="ＭＳ Ｐゴシック" charset="0"/>
                <a:cs typeface="ＭＳ Ｐゴシック" charset="0"/>
              </a:rPr>
              <a:t>braucht</a:t>
            </a:r>
            <a:r>
              <a:rPr lang="en-US" dirty="0">
                <a:ea typeface="ＭＳ Ｐゴシック" charset="0"/>
                <a:cs typeface="ＭＳ Ｐゴシック" charset="0"/>
              </a:rPr>
              <a:t> man Primer? </a:t>
            </a:r>
            <a:r>
              <a:rPr lang="en-US" dirty="0" err="1">
                <a:ea typeface="ＭＳ Ｐゴシック" charset="0"/>
                <a:cs typeface="ＭＳ Ｐゴシック" charset="0"/>
              </a:rPr>
              <a:t>Startstellen</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Polymerase</a:t>
            </a:r>
          </a:p>
          <a:p>
            <a:pPr eaLnBrk="1" hangingPunct="1"/>
            <a:r>
              <a:rPr lang="en-US" dirty="0">
                <a:ea typeface="ＭＳ Ｐゴシック" charset="0"/>
                <a:cs typeface="ＭＳ Ｐゴシック" charset="0"/>
              </a:rPr>
              <a:t>An der WT </a:t>
            </a:r>
            <a:r>
              <a:rPr lang="en-US" dirty="0" err="1">
                <a:ea typeface="ＭＳ Ｐゴシック" charset="0"/>
                <a:cs typeface="ＭＳ Ｐゴシック" charset="0"/>
              </a:rPr>
              <a:t>mit</a:t>
            </a:r>
            <a:r>
              <a:rPr lang="en-US" dirty="0">
                <a:ea typeface="ＭＳ Ｐゴシック" charset="0"/>
                <a:cs typeface="ＭＳ Ｐゴシック" charset="0"/>
              </a:rPr>
              <a:t> </a:t>
            </a:r>
            <a:r>
              <a:rPr lang="en-US" dirty="0" err="1">
                <a:ea typeface="ＭＳ Ｐゴシック" charset="0"/>
                <a:cs typeface="ＭＳ Ｐゴシック" charset="0"/>
              </a:rPr>
              <a:t>zwei</a:t>
            </a:r>
            <a:r>
              <a:rPr lang="en-US" dirty="0">
                <a:ea typeface="ＭＳ Ｐゴシック" charset="0"/>
                <a:cs typeface="ＭＳ Ｐゴシック" charset="0"/>
              </a:rPr>
              <a:t> </a:t>
            </a:r>
            <a:r>
              <a:rPr lang="en-US" dirty="0" err="1">
                <a:ea typeface="ＭＳ Ｐゴシック" charset="0"/>
                <a:cs typeface="ＭＳ Ｐゴシック" charset="0"/>
              </a:rPr>
              <a:t>Sequenzen</a:t>
            </a:r>
            <a:r>
              <a:rPr lang="en-US" dirty="0">
                <a:ea typeface="ＭＳ Ｐゴシック" charset="0"/>
                <a:cs typeface="ＭＳ Ｐゴシック" charset="0"/>
              </a:rPr>
              <a:t> (Person A und Person B) die </a:t>
            </a:r>
            <a:r>
              <a:rPr lang="en-US" dirty="0" err="1">
                <a:ea typeface="ＭＳ Ｐゴシック" charset="0"/>
                <a:cs typeface="ＭＳ Ｐゴシック" charset="0"/>
              </a:rPr>
              <a:t>möglichen</a:t>
            </a:r>
            <a:r>
              <a:rPr lang="en-US" dirty="0">
                <a:ea typeface="ＭＳ Ｐゴシック" charset="0"/>
                <a:cs typeface="ＭＳ Ｐゴシック" charset="0"/>
              </a:rPr>
              <a:t> </a:t>
            </a:r>
            <a:r>
              <a:rPr lang="en-US" dirty="0" err="1">
                <a:ea typeface="ＭＳ Ｐゴシック" charset="0"/>
                <a:cs typeface="ＭＳ Ｐゴシック" charset="0"/>
              </a:rPr>
              <a:t>Fragmente</a:t>
            </a:r>
            <a:r>
              <a:rPr lang="en-US" dirty="0">
                <a:ea typeface="ＭＳ Ｐゴシック" charset="0"/>
                <a:cs typeface="ＭＳ Ｐゴシック" charset="0"/>
              </a:rPr>
              <a:t> </a:t>
            </a:r>
            <a:r>
              <a:rPr lang="en-US" dirty="0" err="1">
                <a:ea typeface="ＭＳ Ｐゴシック" charset="0"/>
                <a:cs typeface="ＭＳ Ｐゴシック" charset="0"/>
              </a:rPr>
              <a:t>aufzeichnen</a:t>
            </a:r>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Weshalb</a:t>
            </a:r>
            <a:r>
              <a:rPr lang="en-US" dirty="0">
                <a:ea typeface="ＭＳ Ｐゴシック" charset="0"/>
                <a:cs typeface="ＭＳ Ｐゴシック" charset="0"/>
              </a:rPr>
              <a:t> Primer in </a:t>
            </a:r>
            <a:r>
              <a:rPr lang="en-US" dirty="0" err="1">
                <a:ea typeface="ＭＳ Ｐゴシック" charset="0"/>
                <a:cs typeface="ＭＳ Ｐゴシック" charset="0"/>
              </a:rPr>
              <a:t>flankierenden</a:t>
            </a:r>
            <a:r>
              <a:rPr lang="en-US" dirty="0">
                <a:ea typeface="ＭＳ Ｐゴシック" charset="0"/>
                <a:cs typeface="ＭＳ Ｐゴシック" charset="0"/>
              </a:rPr>
              <a:t> </a:t>
            </a:r>
            <a:r>
              <a:rPr lang="en-US" dirty="0" err="1">
                <a:ea typeface="ＭＳ Ｐゴシック" charset="0"/>
                <a:cs typeface="ＭＳ Ｐゴシック" charset="0"/>
              </a:rPr>
              <a:t>Bereichen</a:t>
            </a:r>
            <a:r>
              <a:rPr lang="en-US" dirty="0">
                <a:ea typeface="ＭＳ Ｐゴシック" charset="0"/>
                <a:cs typeface="ＭＳ Ｐゴシック" charset="0"/>
              </a:rPr>
              <a:t>, und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innerhalb</a:t>
            </a:r>
            <a:r>
              <a:rPr lang="en-US" dirty="0">
                <a:ea typeface="ＭＳ Ｐゴシック" charset="0"/>
                <a:cs typeface="ＭＳ Ｐゴシック" charset="0"/>
              </a:rPr>
              <a:t> des STRs?</a:t>
            </a:r>
          </a:p>
          <a:p>
            <a:pPr eaLnBrk="1" hangingPunct="1"/>
            <a:r>
              <a:rPr lang="en-US" dirty="0" err="1">
                <a:ea typeface="ＭＳ Ｐゴシック" charset="0"/>
                <a:cs typeface="ＭＳ Ｐゴシック" charset="0"/>
              </a:rPr>
              <a:t>Warum</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Primerpaar</a:t>
            </a:r>
            <a:r>
              <a:rPr lang="en-US" dirty="0">
                <a:ea typeface="ＭＳ Ｐゴシック" charset="0"/>
                <a:cs typeface="ＭＳ Ｐゴシック" charset="0"/>
              </a:rPr>
              <a:t> 2 </a:t>
            </a:r>
            <a:r>
              <a:rPr lang="en-US" dirty="0" err="1">
                <a:ea typeface="ＭＳ Ｐゴシック" charset="0"/>
                <a:cs typeface="ＭＳ Ｐゴシック" charset="0"/>
              </a:rPr>
              <a:t>unterschiedl</a:t>
            </a:r>
            <a:r>
              <a:rPr lang="en-US" dirty="0">
                <a:ea typeface="ＭＳ Ｐゴシック" charset="0"/>
                <a:cs typeface="ＭＳ Ｐゴシック" charset="0"/>
              </a:rPr>
              <a:t>. Lange STRs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85ADAA0-6DCE-AB49-9D48-2007043C7EC8}" type="slidenum">
              <a:rPr lang="en-US" sz="1200">
                <a:latin typeface="Calibri" panose="020F0502020204030204" pitchFamily="34" charset="0"/>
              </a:rPr>
              <a:pPr/>
              <a:t>57</a:t>
            </a:fld>
            <a:endParaRPr lang="en-US" sz="1200" dirty="0">
              <a:latin typeface="Calibri" panose="020F0502020204030204" pitchFamily="34" charset="0"/>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Zusätzlich</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den DNA </a:t>
            </a:r>
            <a:r>
              <a:rPr lang="en-US" dirty="0" err="1">
                <a:ea typeface="ＭＳ Ｐゴシック" charset="0"/>
                <a:cs typeface="ＭＳ Ｐゴシック" charset="0"/>
              </a:rPr>
              <a:t>Proben</a:t>
            </a:r>
            <a:r>
              <a:rPr lang="en-US" dirty="0">
                <a:ea typeface="ＭＳ Ｐゴシック" charset="0"/>
                <a:cs typeface="ＭＳ Ｐゴシック" charset="0"/>
              </a:rPr>
              <a:t> des </a:t>
            </a:r>
            <a:r>
              <a:rPr lang="en-US" dirty="0" err="1">
                <a:ea typeface="ＭＳ Ｐゴシック" charset="0"/>
                <a:cs typeface="ＭＳ Ｐゴシック" charset="0"/>
              </a:rPr>
              <a:t>Tatorts</a:t>
            </a:r>
            <a:r>
              <a:rPr lang="en-US" dirty="0">
                <a:ea typeface="ＭＳ Ｐゴシック" charset="0"/>
                <a:cs typeface="ＭＳ Ｐゴシック" charset="0"/>
              </a:rPr>
              <a:t> muss die </a:t>
            </a:r>
            <a:r>
              <a:rPr lang="en-US" dirty="0" err="1">
                <a:ea typeface="ＭＳ Ｐゴシック" charset="0"/>
                <a:cs typeface="ＭＳ Ｐゴシック" charset="0"/>
              </a:rPr>
              <a:t>Kriminalpolizei</a:t>
            </a:r>
            <a:r>
              <a:rPr lang="en-US" dirty="0">
                <a:ea typeface="ＭＳ Ｐゴシック" charset="0"/>
                <a:cs typeface="ＭＳ Ｐゴシック" charset="0"/>
              </a:rPr>
              <a:t> </a:t>
            </a:r>
            <a:r>
              <a:rPr lang="en-US" dirty="0" err="1">
                <a:ea typeface="ＭＳ Ｐゴシック" charset="0"/>
                <a:cs typeface="ＭＳ Ｐゴシック" charset="0"/>
              </a:rPr>
              <a:t>ebenfalls</a:t>
            </a:r>
            <a:r>
              <a:rPr lang="en-US" dirty="0">
                <a:ea typeface="ＭＳ Ｐゴシック" charset="0"/>
                <a:cs typeface="ＭＳ Ｐゴシック" charset="0"/>
              </a:rPr>
              <a:t> von </a:t>
            </a:r>
            <a:r>
              <a:rPr lang="en-US" dirty="0" err="1">
                <a:ea typeface="ＭＳ Ｐゴシック" charset="0"/>
                <a:cs typeface="ＭＳ Ｐゴシック" charset="0"/>
              </a:rPr>
              <a:t>Verdächtigen</a:t>
            </a:r>
            <a:r>
              <a:rPr lang="en-US" dirty="0">
                <a:ea typeface="ＭＳ Ｐゴシック" charset="0"/>
                <a:cs typeface="ＭＳ Ｐゴシック" charset="0"/>
              </a:rPr>
              <a:t> und </a:t>
            </a:r>
            <a:r>
              <a:rPr lang="en-US" dirty="0" err="1">
                <a:ea typeface="ＭＳ Ｐゴシック" charset="0"/>
                <a:cs typeface="ＭＳ Ｐゴシック" charset="0"/>
              </a:rPr>
              <a:t>Opfern</a:t>
            </a:r>
            <a:r>
              <a:rPr lang="en-US" dirty="0">
                <a:ea typeface="ＭＳ Ｐゴシック" charset="0"/>
                <a:cs typeface="ＭＳ Ｐゴシック" charset="0"/>
              </a:rPr>
              <a:t> DNA </a:t>
            </a:r>
            <a:r>
              <a:rPr lang="en-US" dirty="0" err="1">
                <a:ea typeface="ＭＳ Ｐゴシック" charset="0"/>
                <a:cs typeface="ＭＳ Ｐゴシック" charset="0"/>
              </a:rPr>
              <a:t>isolieren</a:t>
            </a:r>
            <a:r>
              <a:rPr lang="en-US" dirty="0">
                <a:ea typeface="ＭＳ Ｐゴシック" charset="0"/>
                <a:cs typeface="ＭＳ Ｐゴシック" charset="0"/>
              </a:rPr>
              <a:t> und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mittels</a:t>
            </a:r>
            <a:r>
              <a:rPr lang="en-US" dirty="0">
                <a:ea typeface="ＭＳ Ｐゴシック" charset="0"/>
                <a:cs typeface="ＭＳ Ｐゴシック" charset="0"/>
              </a:rPr>
              <a:t> PCR </a:t>
            </a:r>
            <a:r>
              <a:rPr lang="en-US" dirty="0" err="1">
                <a:ea typeface="ＭＳ Ｐゴシック" charset="0"/>
                <a:cs typeface="ＭＳ Ｐゴシック" charset="0"/>
              </a:rPr>
              <a:t>analysieren</a:t>
            </a:r>
            <a:r>
              <a:rPr lang="en-US" dirty="0">
                <a:ea typeface="ＭＳ Ｐゴシック" charset="0"/>
                <a:cs typeface="ＭＳ Ｐゴシック" charset="0"/>
              </a:rPr>
              <a:t>. Die </a:t>
            </a:r>
            <a:r>
              <a:rPr lang="en-US" dirty="0" err="1">
                <a:ea typeface="ＭＳ Ｐゴシック" charset="0"/>
                <a:cs typeface="ＭＳ Ｐゴシック" charset="0"/>
              </a:rPr>
              <a:t>Proben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an 13 </a:t>
            </a:r>
            <a:r>
              <a:rPr lang="en-US" dirty="0" err="1">
                <a:ea typeface="ＭＳ Ｐゴシック" charset="0"/>
                <a:cs typeface="ＭＳ Ｐゴシック" charset="0"/>
              </a:rPr>
              <a:t>verschiedenen</a:t>
            </a:r>
            <a:r>
              <a:rPr lang="en-US" dirty="0">
                <a:ea typeface="ＭＳ Ｐゴシック" charset="0"/>
                <a:cs typeface="ＭＳ Ｐゴシック" charset="0"/>
              </a:rPr>
              <a:t> </a:t>
            </a:r>
            <a:r>
              <a:rPr lang="en-US" dirty="0" err="1">
                <a:ea typeface="ＭＳ Ｐゴシック" charset="0"/>
                <a:cs typeface="ＭＳ Ｐゴシック" charset="0"/>
              </a:rPr>
              <a:t>Stellen</a:t>
            </a:r>
            <a:r>
              <a:rPr lang="en-US" dirty="0">
                <a:ea typeface="ＭＳ Ｐゴシック" charset="0"/>
                <a:cs typeface="ＭＳ Ｐゴシック" charset="0"/>
              </a:rPr>
              <a:t> auf </a:t>
            </a:r>
            <a:r>
              <a:rPr lang="en-US" dirty="0" err="1">
                <a:ea typeface="ＭＳ Ｐゴシック" charset="0"/>
                <a:cs typeface="ＭＳ Ｐゴシック" charset="0"/>
              </a:rPr>
              <a:t>dem</a:t>
            </a:r>
            <a:r>
              <a:rPr lang="en-US" dirty="0">
                <a:ea typeface="ＭＳ Ｐゴシック" charset="0"/>
                <a:cs typeface="ＭＳ Ｐゴシック" charset="0"/>
              </a:rPr>
              <a:t> </a:t>
            </a:r>
            <a:r>
              <a:rPr lang="en-US" dirty="0" err="1">
                <a:ea typeface="ＭＳ Ｐゴシック" charset="0"/>
                <a:cs typeface="ＭＳ Ｐゴシック" charset="0"/>
              </a:rPr>
              <a:t>Erbgut</a:t>
            </a:r>
            <a:r>
              <a:rPr lang="en-US" dirty="0">
                <a:ea typeface="ＭＳ Ｐゴシック" charset="0"/>
                <a:cs typeface="ＭＳ Ｐゴシック" charset="0"/>
              </a:rPr>
              <a:t> </a:t>
            </a:r>
            <a:r>
              <a:rPr lang="en-US" dirty="0" err="1">
                <a:ea typeface="ＭＳ Ｐゴシック" charset="0"/>
                <a:cs typeface="ＭＳ Ｐゴシック" charset="0"/>
              </a:rPr>
              <a:t>untersucht</a:t>
            </a:r>
            <a:r>
              <a:rPr lang="en-US" dirty="0">
                <a:ea typeface="ＭＳ Ｐゴシック" charset="0"/>
                <a:cs typeface="ＭＳ Ｐゴシック" charset="0"/>
              </a:rPr>
              <a:t> um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zu</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erhöhen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Einfach</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gesagt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ist</a:t>
            </a:r>
            <a:r>
              <a:rPr lang="en-US" altLang="ja-JP" dirty="0">
                <a:ea typeface="ＭＳ Ｐゴシック" charset="0"/>
                <a:cs typeface="ＭＳ Ｐゴシック" charset="0"/>
              </a:rPr>
              <a:t>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 die </a:t>
            </a:r>
            <a:r>
              <a:rPr lang="en-US" altLang="ja-JP" dirty="0" err="1">
                <a:ea typeface="ＭＳ Ｐゴシック" charset="0"/>
                <a:cs typeface="ＭＳ Ｐゴシック" charset="0"/>
              </a:rPr>
              <a:t>Fähigkeit</a:t>
            </a:r>
            <a:r>
              <a:rPr lang="en-US" altLang="ja-JP" dirty="0">
                <a:ea typeface="ＭＳ Ｐゴシック" charset="0"/>
                <a:cs typeface="ＭＳ Ｐゴシック" charset="0"/>
              </a:rPr>
              <a:t> des </a:t>
            </a:r>
            <a:r>
              <a:rPr lang="en-US" altLang="ja-JP" dirty="0" err="1">
                <a:ea typeface="ＭＳ Ｐゴシック" charset="0"/>
                <a:cs typeface="ＭＳ Ｐゴシック" charset="0"/>
              </a:rPr>
              <a:t>genetischen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Fingerabdrucks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Individuen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voneinander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zu</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unterscheiden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Je</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mehr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Stellen</a:t>
            </a:r>
            <a:r>
              <a:rPr lang="en-US" altLang="ja-JP" dirty="0">
                <a:ea typeface="ＭＳ Ｐゴシック" charset="0"/>
                <a:cs typeface="ＭＳ Ｐゴシック" charset="0"/>
              </a:rPr>
              <a:t> auf </a:t>
            </a:r>
            <a:r>
              <a:rPr lang="en-US" altLang="ja-JP" dirty="0" err="1">
                <a:ea typeface="ＭＳ Ｐゴシック" charset="0"/>
                <a:cs typeface="ＭＳ Ｐゴシック" charset="0"/>
              </a:rPr>
              <a:t>dem</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Erbgut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angeschaut</a:t>
            </a:r>
            <a:r>
              <a:rPr lang="en-US" altLang="ja-JP" dirty="0">
                <a:ea typeface="ＭＳ Ｐゴシック" charset="0"/>
                <a:cs typeface="ＭＳ Ｐゴシック" charset="0"/>
              </a:rPr>
              <a:t> und </a:t>
            </a:r>
            <a:r>
              <a:rPr lang="en-US" altLang="ja-JP" dirty="0" err="1">
                <a:ea typeface="ＭＳ Ｐゴシック" charset="0"/>
                <a:cs typeface="ＭＳ Ｐゴシック" charset="0"/>
              </a:rPr>
              <a:t>getestet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werden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umso</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höher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ist</a:t>
            </a:r>
            <a:r>
              <a:rPr lang="en-US" altLang="ja-JP" dirty="0">
                <a:ea typeface="ＭＳ Ｐゴシック" charset="0"/>
                <a:cs typeface="ＭＳ Ｐゴシック" charset="0"/>
              </a:rPr>
              <a:t>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a:t>
            </a:r>
            <a:endParaRPr lang="en-US" dirty="0">
              <a:ea typeface="ＭＳ Ｐゴシック"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85ADAA0-6DCE-AB49-9D48-2007043C7EC8}" type="slidenum">
              <a:rPr lang="en-US" sz="1200">
                <a:latin typeface="Calibri" panose="020F0502020204030204" pitchFamily="34" charset="0"/>
              </a:rPr>
              <a:pPr/>
              <a:t>58</a:t>
            </a:fld>
            <a:endParaRPr lang="en-US" sz="1200" dirty="0">
              <a:latin typeface="Calibri" panose="020F0502020204030204" pitchFamily="34" charset="0"/>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Zusätzlich</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den DNA </a:t>
            </a:r>
            <a:r>
              <a:rPr lang="en-US" dirty="0" err="1">
                <a:ea typeface="ＭＳ Ｐゴシック" charset="0"/>
                <a:cs typeface="ＭＳ Ｐゴシック" charset="0"/>
              </a:rPr>
              <a:t>Proben</a:t>
            </a:r>
            <a:r>
              <a:rPr lang="en-US" dirty="0">
                <a:ea typeface="ＭＳ Ｐゴシック" charset="0"/>
                <a:cs typeface="ＭＳ Ｐゴシック" charset="0"/>
              </a:rPr>
              <a:t> des </a:t>
            </a:r>
            <a:r>
              <a:rPr lang="en-US" dirty="0" err="1">
                <a:ea typeface="ＭＳ Ｐゴシック" charset="0"/>
                <a:cs typeface="ＭＳ Ｐゴシック" charset="0"/>
              </a:rPr>
              <a:t>Tatorts</a:t>
            </a:r>
            <a:r>
              <a:rPr lang="en-US" dirty="0">
                <a:ea typeface="ＭＳ Ｐゴシック" charset="0"/>
                <a:cs typeface="ＭＳ Ｐゴシック" charset="0"/>
              </a:rPr>
              <a:t> muss die </a:t>
            </a:r>
            <a:r>
              <a:rPr lang="en-US" dirty="0" err="1">
                <a:ea typeface="ＭＳ Ｐゴシック" charset="0"/>
                <a:cs typeface="ＭＳ Ｐゴシック" charset="0"/>
              </a:rPr>
              <a:t>Kriminalpolizei</a:t>
            </a:r>
            <a:r>
              <a:rPr lang="en-US" dirty="0">
                <a:ea typeface="ＭＳ Ｐゴシック" charset="0"/>
                <a:cs typeface="ＭＳ Ｐゴシック" charset="0"/>
              </a:rPr>
              <a:t> </a:t>
            </a:r>
            <a:r>
              <a:rPr lang="en-US" dirty="0" err="1">
                <a:ea typeface="ＭＳ Ｐゴシック" charset="0"/>
                <a:cs typeface="ＭＳ Ｐゴシック" charset="0"/>
              </a:rPr>
              <a:t>ebenfalls</a:t>
            </a:r>
            <a:r>
              <a:rPr lang="en-US" dirty="0">
                <a:ea typeface="ＭＳ Ｐゴシック" charset="0"/>
                <a:cs typeface="ＭＳ Ｐゴシック" charset="0"/>
              </a:rPr>
              <a:t> von </a:t>
            </a:r>
            <a:r>
              <a:rPr lang="en-US" dirty="0" err="1">
                <a:ea typeface="ＭＳ Ｐゴシック" charset="0"/>
                <a:cs typeface="ＭＳ Ｐゴシック" charset="0"/>
              </a:rPr>
              <a:t>Verdächtigen</a:t>
            </a:r>
            <a:r>
              <a:rPr lang="en-US" dirty="0">
                <a:ea typeface="ＭＳ Ｐゴシック" charset="0"/>
                <a:cs typeface="ＭＳ Ｐゴシック" charset="0"/>
              </a:rPr>
              <a:t> und </a:t>
            </a:r>
            <a:r>
              <a:rPr lang="en-US" dirty="0" err="1">
                <a:ea typeface="ＭＳ Ｐゴシック" charset="0"/>
                <a:cs typeface="ＭＳ Ｐゴシック" charset="0"/>
              </a:rPr>
              <a:t>Opfern</a:t>
            </a:r>
            <a:r>
              <a:rPr lang="en-US" dirty="0">
                <a:ea typeface="ＭＳ Ｐゴシック" charset="0"/>
                <a:cs typeface="ＭＳ Ｐゴシック" charset="0"/>
              </a:rPr>
              <a:t> DNA </a:t>
            </a:r>
            <a:r>
              <a:rPr lang="en-US" dirty="0" err="1">
                <a:ea typeface="ＭＳ Ｐゴシック" charset="0"/>
                <a:cs typeface="ＭＳ Ｐゴシック" charset="0"/>
              </a:rPr>
              <a:t>isolieren</a:t>
            </a:r>
            <a:r>
              <a:rPr lang="en-US" dirty="0">
                <a:ea typeface="ＭＳ Ｐゴシック" charset="0"/>
                <a:cs typeface="ＭＳ Ｐゴシック" charset="0"/>
              </a:rPr>
              <a:t> und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mittels</a:t>
            </a:r>
            <a:r>
              <a:rPr lang="en-US" dirty="0">
                <a:ea typeface="ＭＳ Ｐゴシック" charset="0"/>
                <a:cs typeface="ＭＳ Ｐゴシック" charset="0"/>
              </a:rPr>
              <a:t> PCR </a:t>
            </a:r>
            <a:r>
              <a:rPr lang="en-US" dirty="0" err="1">
                <a:ea typeface="ＭＳ Ｐゴシック" charset="0"/>
                <a:cs typeface="ＭＳ Ｐゴシック" charset="0"/>
              </a:rPr>
              <a:t>analysieren</a:t>
            </a:r>
            <a:r>
              <a:rPr lang="en-US" dirty="0">
                <a:ea typeface="ＭＳ Ｐゴシック" charset="0"/>
                <a:cs typeface="ＭＳ Ｐゴシック" charset="0"/>
              </a:rPr>
              <a:t>. Die </a:t>
            </a:r>
            <a:r>
              <a:rPr lang="en-US" dirty="0" err="1">
                <a:ea typeface="ＭＳ Ｐゴシック" charset="0"/>
                <a:cs typeface="ＭＳ Ｐゴシック" charset="0"/>
              </a:rPr>
              <a:t>Proben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an 13 </a:t>
            </a:r>
            <a:r>
              <a:rPr lang="en-US" dirty="0" err="1">
                <a:ea typeface="ＭＳ Ｐゴシック" charset="0"/>
                <a:cs typeface="ＭＳ Ｐゴシック" charset="0"/>
              </a:rPr>
              <a:t>verschiedenen</a:t>
            </a:r>
            <a:r>
              <a:rPr lang="en-US" dirty="0">
                <a:ea typeface="ＭＳ Ｐゴシック" charset="0"/>
                <a:cs typeface="ＭＳ Ｐゴシック" charset="0"/>
              </a:rPr>
              <a:t> </a:t>
            </a:r>
            <a:r>
              <a:rPr lang="en-US" dirty="0" err="1">
                <a:ea typeface="ＭＳ Ｐゴシック" charset="0"/>
                <a:cs typeface="ＭＳ Ｐゴシック" charset="0"/>
              </a:rPr>
              <a:t>Stellen</a:t>
            </a:r>
            <a:r>
              <a:rPr lang="en-US" dirty="0">
                <a:ea typeface="ＭＳ Ｐゴシック" charset="0"/>
                <a:cs typeface="ＭＳ Ｐゴシック" charset="0"/>
              </a:rPr>
              <a:t> auf </a:t>
            </a:r>
            <a:r>
              <a:rPr lang="en-US" dirty="0" err="1">
                <a:ea typeface="ＭＳ Ｐゴシック" charset="0"/>
                <a:cs typeface="ＭＳ Ｐゴシック" charset="0"/>
              </a:rPr>
              <a:t>dem</a:t>
            </a:r>
            <a:r>
              <a:rPr lang="en-US" dirty="0">
                <a:ea typeface="ＭＳ Ｐゴシック" charset="0"/>
                <a:cs typeface="ＭＳ Ｐゴシック" charset="0"/>
              </a:rPr>
              <a:t> </a:t>
            </a:r>
            <a:r>
              <a:rPr lang="en-US" dirty="0" err="1">
                <a:ea typeface="ＭＳ Ｐゴシック" charset="0"/>
                <a:cs typeface="ＭＳ Ｐゴシック" charset="0"/>
              </a:rPr>
              <a:t>Erbgut</a:t>
            </a:r>
            <a:r>
              <a:rPr lang="en-US" dirty="0">
                <a:ea typeface="ＭＳ Ｐゴシック" charset="0"/>
                <a:cs typeface="ＭＳ Ｐゴシック" charset="0"/>
              </a:rPr>
              <a:t> </a:t>
            </a:r>
            <a:r>
              <a:rPr lang="en-US" dirty="0" err="1">
                <a:ea typeface="ＭＳ Ｐゴシック" charset="0"/>
                <a:cs typeface="ＭＳ Ｐゴシック" charset="0"/>
              </a:rPr>
              <a:t>untersucht</a:t>
            </a:r>
            <a:r>
              <a:rPr lang="en-US" dirty="0">
                <a:ea typeface="ＭＳ Ｐゴシック" charset="0"/>
                <a:cs typeface="ＭＳ Ｐゴシック" charset="0"/>
              </a:rPr>
              <a:t> um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zu</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erhöhen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Einfach</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gesagt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ist</a:t>
            </a:r>
            <a:r>
              <a:rPr lang="en-US" altLang="ja-JP" dirty="0">
                <a:ea typeface="ＭＳ Ｐゴシック" charset="0"/>
                <a:cs typeface="ＭＳ Ｐゴシック" charset="0"/>
              </a:rPr>
              <a:t>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 die </a:t>
            </a:r>
            <a:r>
              <a:rPr lang="en-US" altLang="ja-JP" dirty="0" err="1">
                <a:ea typeface="ＭＳ Ｐゴシック" charset="0"/>
                <a:cs typeface="ＭＳ Ｐゴシック" charset="0"/>
              </a:rPr>
              <a:t>Fähigkeit</a:t>
            </a:r>
            <a:r>
              <a:rPr lang="en-US" altLang="ja-JP" dirty="0">
                <a:ea typeface="ＭＳ Ｐゴシック" charset="0"/>
                <a:cs typeface="ＭＳ Ｐゴシック" charset="0"/>
              </a:rPr>
              <a:t> des </a:t>
            </a:r>
            <a:r>
              <a:rPr lang="en-US" altLang="ja-JP" dirty="0" err="1">
                <a:ea typeface="ＭＳ Ｐゴシック" charset="0"/>
                <a:cs typeface="ＭＳ Ｐゴシック" charset="0"/>
              </a:rPr>
              <a:t>genetischen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Fingerabdrucks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Individuen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voneinander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zu</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unterscheiden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Je</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mehr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Stellen</a:t>
            </a:r>
            <a:r>
              <a:rPr lang="en-US" altLang="ja-JP" dirty="0">
                <a:ea typeface="ＭＳ Ｐゴシック" charset="0"/>
                <a:cs typeface="ＭＳ Ｐゴシック" charset="0"/>
              </a:rPr>
              <a:t> auf </a:t>
            </a:r>
            <a:r>
              <a:rPr lang="en-US" altLang="ja-JP" dirty="0" err="1">
                <a:ea typeface="ＭＳ Ｐゴシック" charset="0"/>
                <a:cs typeface="ＭＳ Ｐゴシック" charset="0"/>
              </a:rPr>
              <a:t>dem</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Erbgut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angeschaut</a:t>
            </a:r>
            <a:r>
              <a:rPr lang="en-US" altLang="ja-JP" dirty="0">
                <a:ea typeface="ＭＳ Ｐゴシック" charset="0"/>
                <a:cs typeface="ＭＳ Ｐゴシック" charset="0"/>
              </a:rPr>
              <a:t> und </a:t>
            </a:r>
            <a:r>
              <a:rPr lang="en-US" altLang="ja-JP" dirty="0" err="1">
                <a:ea typeface="ＭＳ Ｐゴシック" charset="0"/>
                <a:cs typeface="ＭＳ Ｐゴシック" charset="0"/>
              </a:rPr>
              <a:t>getestet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werden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umso</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höher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ist</a:t>
            </a:r>
            <a:r>
              <a:rPr lang="en-US" altLang="ja-JP" dirty="0">
                <a:ea typeface="ＭＳ Ｐゴシック" charset="0"/>
                <a:cs typeface="ＭＳ Ｐゴシック" charset="0"/>
              </a:rPr>
              <a:t> die </a:t>
            </a:r>
            <a:r>
              <a:rPr lang="ja-JP" altLang="en-US">
                <a:ea typeface="ＭＳ Ｐゴシック" charset="0"/>
                <a:cs typeface="ＭＳ Ｐゴシック" charset="0"/>
              </a:rPr>
              <a:t>“</a:t>
            </a:r>
            <a:r>
              <a:rPr lang="en-US" altLang="ja-JP" dirty="0">
                <a:ea typeface="ＭＳ Ｐゴシック" charset="0"/>
                <a:cs typeface="ＭＳ Ｐゴシック" charset="0"/>
              </a:rPr>
              <a:t>power of discrimination</a:t>
            </a:r>
            <a:r>
              <a:rPr lang="ja-JP" altLang="en-US">
                <a:ea typeface="ＭＳ Ｐゴシック" charset="0"/>
                <a:cs typeface="ＭＳ Ｐゴシック" charset="0"/>
              </a:rPr>
              <a:t>”</a:t>
            </a:r>
            <a:r>
              <a:rPr lang="en-US" altLang="ja-JP" dirty="0">
                <a:ea typeface="ＭＳ Ｐゴシック" charset="0"/>
                <a:cs typeface="ＭＳ Ｐゴシック" charset="0"/>
              </a:rPr>
              <a:t>.</a:t>
            </a:r>
            <a:endParaRPr lang="en-US" dirty="0">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C9021F3-387D-E94C-BDD8-5FEE105B4135}" type="slidenum">
              <a:rPr lang="en-US" sz="1200">
                <a:latin typeface="Calibri" panose="020F0502020204030204" pitchFamily="34" charset="0"/>
              </a:rPr>
              <a:pPr/>
              <a:t>59</a:t>
            </a:fld>
            <a:endParaRPr lang="en-US" sz="1200" dirty="0">
              <a:latin typeface="Calibri" panose="020F0502020204030204" pitchFamily="34" charset="0"/>
            </a:endParaRPr>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Rassen</a:t>
            </a:r>
            <a:r>
              <a:rPr lang="en-US" dirty="0">
                <a:ea typeface="ＭＳ Ｐゴシック" charset="0"/>
                <a:cs typeface="ＭＳ Ｐゴシック" charset="0"/>
              </a:rPr>
              <a:t> </a:t>
            </a:r>
            <a:r>
              <a:rPr lang="en-US" dirty="0" err="1">
                <a:ea typeface="ＭＳ Ｐゴシック" charset="0"/>
                <a:cs typeface="ＭＳ Ｐゴシック" charset="0"/>
              </a:rPr>
              <a:t>weglassen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Was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Allel</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Allele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Genomabschnitts</a:t>
            </a:r>
            <a:r>
              <a:rPr lang="en-US" dirty="0">
                <a:ea typeface="ＭＳ Ｐゴシック" charset="0"/>
                <a:cs typeface="ＭＳ Ｐゴシック" charset="0"/>
              </a:rPr>
              <a:t> (STR):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Allel</a:t>
            </a:r>
            <a:r>
              <a:rPr lang="en-US" dirty="0">
                <a:ea typeface="ＭＳ Ｐゴシック" charset="0"/>
                <a:cs typeface="ＭＳ Ｐゴシック" charset="0"/>
              </a:rPr>
              <a:t> </a:t>
            </a:r>
            <a:r>
              <a:rPr lang="en-US" dirty="0" err="1">
                <a:ea typeface="ＭＳ Ｐゴシック" charset="0"/>
                <a:cs typeface="ＭＳ Ｐゴシック" charset="0"/>
              </a:rPr>
              <a:t>Nr</a:t>
            </a:r>
            <a:r>
              <a:rPr lang="en-US" dirty="0">
                <a:ea typeface="ＭＳ Ｐゴシック" charset="0"/>
                <a:cs typeface="ＭＳ Ｐゴシック" charset="0"/>
              </a:rPr>
              <a:t>. 6 </a:t>
            </a:r>
            <a:r>
              <a:rPr lang="en-US" dirty="0" err="1">
                <a:ea typeface="ＭＳ Ｐゴシック" charset="0"/>
                <a:cs typeface="ＭＳ Ｐゴシック" charset="0"/>
              </a:rPr>
              <a:t>usw</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 sein, </a:t>
            </a:r>
            <a:r>
              <a:rPr lang="en-US" dirty="0" err="1">
                <a:ea typeface="ＭＳ Ｐゴシック" charset="0"/>
                <a:cs typeface="ＭＳ Ｐゴシック" charset="0"/>
              </a:rPr>
              <a:t>dass</a:t>
            </a:r>
            <a:r>
              <a:rPr lang="en-US" dirty="0">
                <a:ea typeface="ＭＳ Ｐゴシック" charset="0"/>
                <a:cs typeface="ＭＳ Ｐゴシック" charset="0"/>
              </a:rPr>
              <a:t> </a:t>
            </a:r>
            <a:r>
              <a:rPr lang="en-US" dirty="0" err="1">
                <a:ea typeface="ＭＳ Ｐゴシック" charset="0"/>
                <a:cs typeface="ＭＳ Ｐゴシック" charset="0"/>
              </a:rPr>
              <a:t>Allelfrequenzen</a:t>
            </a:r>
            <a:r>
              <a:rPr lang="en-US" dirty="0">
                <a:ea typeface="ＭＳ Ｐゴシック" charset="0"/>
                <a:cs typeface="ＭＳ Ｐゴシック" charset="0"/>
              </a:rPr>
              <a:t>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ihrer</a:t>
            </a:r>
            <a:r>
              <a:rPr lang="en-US" dirty="0">
                <a:ea typeface="ＭＳ Ｐゴシック" charset="0"/>
                <a:cs typeface="ＭＳ Ｐゴシック" charset="0"/>
              </a:rPr>
              <a:t> </a:t>
            </a:r>
            <a:r>
              <a:rPr lang="en-US" dirty="0" err="1">
                <a:ea typeface="ＭＳ Ｐゴシック" charset="0"/>
                <a:cs typeface="ＭＳ Ｐゴシック" charset="0"/>
              </a:rPr>
              <a:t>statistischen</a:t>
            </a:r>
            <a:r>
              <a:rPr lang="en-US" dirty="0">
                <a:ea typeface="ＭＳ Ｐゴシック" charset="0"/>
                <a:cs typeface="ＭＳ Ｐゴシック" charset="0"/>
              </a:rPr>
              <a:t> </a:t>
            </a:r>
            <a:r>
              <a:rPr lang="en-US" dirty="0" err="1">
                <a:ea typeface="ＭＳ Ｐゴシック" charset="0"/>
                <a:cs typeface="ＭＳ Ｐゴシック" charset="0"/>
              </a:rPr>
              <a:t>Verteilung</a:t>
            </a:r>
            <a:r>
              <a:rPr lang="en-US" dirty="0">
                <a:ea typeface="ＭＳ Ｐゴシック" charset="0"/>
                <a:cs typeface="ＭＳ Ｐゴシック" charset="0"/>
              </a:rPr>
              <a:t> </a:t>
            </a:r>
            <a:r>
              <a:rPr lang="en-US" dirty="0" err="1">
                <a:ea typeface="ＭＳ Ｐゴシック" charset="0"/>
                <a:cs typeface="ＭＳ Ｐゴシック" charset="0"/>
              </a:rPr>
              <a:t>folgen</a:t>
            </a:r>
            <a:r>
              <a:rPr lang="en-US" dirty="0">
                <a:ea typeface="ＭＳ Ｐゴシック" charset="0"/>
                <a:cs typeface="ＭＳ Ｐゴシック" charset="0"/>
              </a:rPr>
              <a:t>. </a:t>
            </a:r>
            <a:r>
              <a:rPr lang="en-US" dirty="0" err="1">
                <a:ea typeface="ＭＳ Ｐゴシック" charset="0"/>
                <a:cs typeface="ＭＳ Ｐゴシック" charset="0"/>
              </a:rPr>
              <a:t>Tatsächlich</a:t>
            </a:r>
            <a:r>
              <a:rPr lang="en-US" dirty="0">
                <a:ea typeface="ＭＳ Ｐゴシック" charset="0"/>
                <a:cs typeface="ＭＳ Ｐゴシック" charset="0"/>
              </a:rPr>
              <a:t> </a:t>
            </a:r>
            <a:r>
              <a:rPr lang="ja-JP" altLang="en-US">
                <a:ea typeface="ＭＳ Ｐゴシック" charset="0"/>
                <a:cs typeface="ＭＳ Ｐゴシック" charset="0"/>
              </a:rPr>
              <a:t>“</a:t>
            </a:r>
            <a:r>
              <a:rPr lang="en-US" altLang="ja-JP" dirty="0" err="1">
                <a:ea typeface="ＭＳ Ｐゴシック" charset="0"/>
                <a:cs typeface="ＭＳ Ｐゴシック" charset="0"/>
              </a:rPr>
              <a:t>wechseln</a:t>
            </a:r>
            <a:r>
              <a:rPr lang="ja-JP" altLang="en-US">
                <a:ea typeface="ＭＳ Ｐゴシック" charset="0"/>
                <a:cs typeface="ＭＳ Ｐゴシック" charset="0"/>
              </a:rPr>
              <a: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Allelfrequenzen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entsprechend</a:t>
            </a:r>
            <a:r>
              <a:rPr lang="en-US" altLang="ja-JP" dirty="0">
                <a:ea typeface="ＭＳ Ｐゴシック" charset="0"/>
                <a:cs typeface="ＭＳ Ｐゴシック" charset="0"/>
              </a:rPr>
              <a:t> der Population, die man </a:t>
            </a:r>
            <a:r>
              <a:rPr lang="en-US" altLang="ja-JP" dirty="0" err="1">
                <a:ea typeface="ＭＳ Ｐゴシック" charset="0"/>
                <a:cs typeface="ＭＳ Ｐゴシック" charset="0"/>
              </a:rPr>
              <a:t>untersucht</a:t>
            </a:r>
            <a:r>
              <a:rPr lang="en-US" altLang="ja-JP" dirty="0">
                <a:ea typeface="ＭＳ Ｐゴシック" charset="0"/>
                <a:cs typeface="ＭＳ Ｐゴシック" charset="0"/>
              </a:rPr>
              <a:t>. Das </a:t>
            </a:r>
            <a:r>
              <a:rPr lang="en-US" altLang="ja-JP" dirty="0" err="1">
                <a:ea typeface="ＭＳ Ｐゴシック" charset="0"/>
                <a:cs typeface="ＭＳ Ｐゴシック" charset="0"/>
              </a:rPr>
              <a:t>heisst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dass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z.B</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ein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bestimmtes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Allel</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bei</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Afrikanern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häufiger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vorkommt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als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bei</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Europäern</a:t>
            </a:r>
            <a:r>
              <a:rPr lang="en-US" altLang="ja-JP" dirty="0">
                <a:ea typeface="ＭＳ Ｐゴシック" charset="0"/>
                <a:cs typeface="ＭＳ Ｐゴシック" charset="0"/>
              </a:rPr>
              <a:t>: Ein </a:t>
            </a:r>
            <a:r>
              <a:rPr lang="en-US" altLang="ja-JP" dirty="0" err="1">
                <a:ea typeface="ＭＳ Ｐゴシック" charset="0"/>
                <a:cs typeface="ＭＳ Ｐゴシック" charset="0"/>
              </a:rPr>
              <a:t>Blick</a:t>
            </a:r>
            <a:r>
              <a:rPr lang="en-US" altLang="ja-JP" dirty="0">
                <a:ea typeface="ＭＳ Ｐゴシック" charset="0"/>
                <a:cs typeface="ＭＳ Ｐゴシック" charset="0"/>
              </a:rPr>
              <a:t> auf die </a:t>
            </a:r>
            <a:r>
              <a:rPr lang="en-US" altLang="ja-JP" dirty="0" err="1">
                <a:ea typeface="ＭＳ Ｐゴシック" charset="0"/>
                <a:cs typeface="ＭＳ Ｐゴシック" charset="0"/>
              </a:rPr>
              <a:t>Graphik</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verrät</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zum</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Beispiel</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dass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Kaukasier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häufiger</a:t>
            </a:r>
            <a:r>
              <a:rPr lang="en-US" altLang="ja-JP" dirty="0">
                <a:ea typeface="ＭＳ Ｐゴシック" charset="0"/>
                <a:cs typeface="ＭＳ Ｐゴシック" charset="0"/>
              </a:rPr>
              <a:t> die Allele 6 </a:t>
            </a:r>
            <a:r>
              <a:rPr lang="en-US" altLang="ja-JP" dirty="0" err="1">
                <a:ea typeface="ＭＳ Ｐゴシック" charset="0"/>
                <a:cs typeface="ＭＳ Ｐゴシック" charset="0"/>
              </a:rPr>
              <a:t>oder</a:t>
            </a:r>
            <a:r>
              <a:rPr lang="en-US" altLang="ja-JP" dirty="0">
                <a:ea typeface="ＭＳ Ｐゴシック" charset="0"/>
                <a:cs typeface="ＭＳ Ｐゴシック" charset="0"/>
              </a:rPr>
              <a:t> 9.3 </a:t>
            </a:r>
            <a:r>
              <a:rPr lang="en-US" altLang="ja-JP" dirty="0" err="1">
                <a:ea typeface="ＭＳ Ｐゴシック" charset="0"/>
                <a:cs typeface="ＭＳ Ｐゴシック" charset="0"/>
              </a:rPr>
              <a:t>eines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spezifischen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Genomabschnitts</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Genort</a:t>
            </a:r>
            <a:r>
              <a:rPr lang="en-US" altLang="ja-JP" dirty="0">
                <a:ea typeface="ＭＳ Ｐゴシック" charset="0"/>
                <a:cs typeface="ＭＳ Ｐゴシック" charset="0"/>
              </a:rPr>
              <a:t>, Locus) </a:t>
            </a:r>
            <a:r>
              <a:rPr lang="en-US" altLang="ja-JP" dirty="0" err="1">
                <a:ea typeface="ＭＳ Ｐゴシック" charset="0"/>
                <a:cs typeface="ＭＳ Ｐゴシック" charset="0"/>
              </a:rPr>
              <a:t>haben</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aber</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kaum</a:t>
            </a:r>
            <a:r>
              <a:rPr lang="en-US" altLang="ja-JP" dirty="0">
                <a:ea typeface="ＭＳ Ｐゴシック" charset="0"/>
                <a:cs typeface="ＭＳ Ｐゴシック" charset="0"/>
              </a:rPr>
              <a:t> </a:t>
            </a:r>
            <a:r>
              <a:rPr lang="en-US" altLang="ja-JP" dirty="0" err="1">
                <a:ea typeface="ＭＳ Ｐゴシック" charset="0"/>
                <a:cs typeface="ＭＳ Ｐゴシック" charset="0"/>
              </a:rPr>
              <a:t>je</a:t>
            </a:r>
            <a:r>
              <a:rPr lang="en-US" altLang="ja-JP" dirty="0">
                <a:ea typeface="ＭＳ Ｐゴシック" charset="0"/>
                <a:cs typeface="ＭＳ Ｐゴシック" charset="0"/>
              </a:rPr>
              <a:t> das </a:t>
            </a:r>
            <a:r>
              <a:rPr lang="en-US" altLang="ja-JP" dirty="0" err="1">
                <a:ea typeface="ＭＳ Ｐゴシック" charset="0"/>
                <a:cs typeface="ＭＳ Ｐゴシック" charset="0"/>
              </a:rPr>
              <a:t>Allel</a:t>
            </a:r>
            <a:r>
              <a:rPr lang="en-US" altLang="ja-JP" dirty="0">
                <a:ea typeface="ＭＳ Ｐゴシック" charset="0"/>
                <a:cs typeface="ＭＳ Ｐゴシック" charset="0"/>
              </a:rPr>
              <a:t> 10. </a:t>
            </a:r>
            <a:endParaRPr lang="en-US" dirty="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75A5EA-54C1-494D-A9A8-9AD96A0F83EE}" type="slidenum">
              <a:rPr lang="en-US"/>
              <a:pPr/>
              <a:t>5</a:t>
            </a:fld>
            <a:endParaRPr lang="en-US"/>
          </a:p>
        </p:txBody>
      </p:sp>
      <p:sp>
        <p:nvSpPr>
          <p:cNvPr id="717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71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3405F9C-3032-A040-A799-BB538CE9F526}" type="slidenum">
              <a:rPr lang="en-US" sz="1200">
                <a:latin typeface="Calibri" panose="020F0502020204030204" pitchFamily="34" charset="0"/>
              </a:rPr>
              <a:pPr/>
              <a:t>60</a:t>
            </a:fld>
            <a:endParaRPr lang="en-US" sz="1200" dirty="0">
              <a:latin typeface="Calibri" panose="020F0502020204030204" pitchFamily="34" charset="0"/>
            </a:endParaRPr>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Ein </a:t>
            </a:r>
            <a:r>
              <a:rPr lang="en-US" dirty="0" err="1">
                <a:ea typeface="ＭＳ Ｐゴシック" charset="0"/>
                <a:cs typeface="ＭＳ Ｐゴシック" charset="0"/>
              </a:rPr>
              <a:t>Genort</a:t>
            </a:r>
            <a:r>
              <a:rPr lang="en-US" dirty="0">
                <a:ea typeface="ＭＳ Ｐゴシック" charset="0"/>
                <a:cs typeface="ＭＳ Ｐゴシック" charset="0"/>
              </a:rPr>
              <a:t> </a:t>
            </a:r>
            <a:r>
              <a:rPr lang="en-US" dirty="0" err="1">
                <a:ea typeface="ＭＳ Ｐゴシック" charset="0"/>
                <a:cs typeface="ＭＳ Ｐゴシック" charset="0"/>
              </a:rPr>
              <a:t>anschauen</a:t>
            </a:r>
            <a:r>
              <a:rPr lang="en-US" dirty="0">
                <a:ea typeface="ＭＳ Ｐゴシック" charset="0"/>
                <a:cs typeface="ＭＳ Ｐゴシック" charset="0"/>
              </a:rPr>
              <a:t>; </a:t>
            </a:r>
            <a:r>
              <a:rPr lang="en-US" dirty="0" err="1">
                <a:ea typeface="ＭＳ Ｐゴシック" charset="0"/>
                <a:cs typeface="ＭＳ Ｐゴシック" charset="0"/>
              </a:rPr>
              <a:t>Verdächtiger</a:t>
            </a:r>
            <a:r>
              <a:rPr lang="en-US" dirty="0">
                <a:ea typeface="ＭＳ Ｐゴシック" charset="0"/>
                <a:cs typeface="ＭＳ Ｐゴシック" charset="0"/>
              </a:rPr>
              <a:t> A </a:t>
            </a:r>
            <a:r>
              <a:rPr lang="en-US" dirty="0" err="1">
                <a:ea typeface="ＭＳ Ｐゴシック" charset="0"/>
                <a:cs typeface="ＭＳ Ｐゴシック" charset="0"/>
              </a:rPr>
              <a:t>Allel</a:t>
            </a:r>
            <a:r>
              <a:rPr lang="en-US" dirty="0">
                <a:ea typeface="ＭＳ Ｐゴシック" charset="0"/>
                <a:cs typeface="ＭＳ Ｐゴシック" charset="0"/>
              </a:rPr>
              <a:t> 16 </a:t>
            </a:r>
            <a:r>
              <a:rPr lang="en-US" dirty="0" err="1">
                <a:ea typeface="ＭＳ Ｐゴシック" charset="0"/>
                <a:cs typeface="ＭＳ Ｐゴシック" charset="0"/>
              </a:rPr>
              <a:t>vom</a:t>
            </a:r>
            <a:r>
              <a:rPr lang="en-US" dirty="0">
                <a:ea typeface="ＭＳ Ｐゴシック" charset="0"/>
                <a:cs typeface="ＭＳ Ｐゴシック" charset="0"/>
              </a:rPr>
              <a:t> </a:t>
            </a:r>
            <a:r>
              <a:rPr lang="en-US" dirty="0" err="1">
                <a:ea typeface="ＭＳ Ｐゴシック" charset="0"/>
                <a:cs typeface="ＭＳ Ｐゴシック" charset="0"/>
              </a:rPr>
              <a:t>Vater,das</a:t>
            </a:r>
            <a:r>
              <a:rPr lang="en-US" dirty="0">
                <a:ea typeface="ＭＳ Ｐゴシック" charset="0"/>
                <a:cs typeface="ＭＳ Ｐゴシック" charset="0"/>
              </a:rPr>
              <a:t> 22.2% der Menschen </a:t>
            </a:r>
            <a:r>
              <a:rPr lang="en-US" dirty="0" err="1">
                <a:ea typeface="ＭＳ Ｐゴシック" charset="0"/>
                <a:cs typeface="ＭＳ Ｐゴシック" charset="0"/>
              </a:rPr>
              <a:t>haben</a:t>
            </a:r>
            <a:r>
              <a:rPr lang="en-US" dirty="0">
                <a:ea typeface="ＭＳ Ｐゴシック" charset="0"/>
                <a:cs typeface="ＭＳ Ｐゴシック" charset="0"/>
              </a:rPr>
              <a:t> (in der </a:t>
            </a:r>
            <a:r>
              <a:rPr lang="en-US" dirty="0" err="1">
                <a:ea typeface="ＭＳ Ｐゴシック" charset="0"/>
                <a:cs typeface="ＭＳ Ｐゴシック" charset="0"/>
              </a:rPr>
              <a:t>Wahrscheinlichkeitsrechnung</a:t>
            </a:r>
            <a:r>
              <a:rPr lang="en-US" dirty="0">
                <a:ea typeface="ＭＳ Ｐゴシック" charset="0"/>
                <a:cs typeface="ＭＳ Ｐゴシック" charset="0"/>
              </a:rPr>
              <a:t> </a:t>
            </a:r>
            <a:r>
              <a:rPr lang="en-US" dirty="0" err="1">
                <a:ea typeface="ＭＳ Ｐゴシック" charset="0"/>
                <a:cs typeface="ＭＳ Ｐゴシック" charset="0"/>
              </a:rPr>
              <a:t>nimmt</a:t>
            </a:r>
            <a:r>
              <a:rPr lang="en-US" dirty="0">
                <a:ea typeface="ＭＳ Ｐゴシック" charset="0"/>
                <a:cs typeface="ＭＳ Ｐゴシック" charset="0"/>
              </a:rPr>
              <a:t> man 100% </a:t>
            </a:r>
            <a:r>
              <a:rPr lang="en-US" dirty="0" err="1">
                <a:ea typeface="ＭＳ Ｐゴシック" charset="0"/>
                <a:cs typeface="ＭＳ Ｐゴシック" charset="0"/>
              </a:rPr>
              <a:t>als</a:t>
            </a:r>
            <a:r>
              <a:rPr lang="en-US" dirty="0">
                <a:ea typeface="ＭＳ Ｐゴシック" charset="0"/>
                <a:cs typeface="ＭＳ Ｐゴシック" charset="0"/>
              </a:rPr>
              <a:t> 1 --&gt; 22.2% </a:t>
            </a:r>
            <a:r>
              <a:rPr lang="en-US" dirty="0" err="1">
                <a:ea typeface="ＭＳ Ｐゴシック" charset="0"/>
                <a:cs typeface="ＭＳ Ｐゴシック" charset="0"/>
              </a:rPr>
              <a:t>sind</a:t>
            </a:r>
            <a:r>
              <a:rPr lang="en-US" dirty="0">
                <a:ea typeface="ＭＳ Ｐゴシック" charset="0"/>
                <a:cs typeface="ＭＳ Ｐゴシック" charset="0"/>
              </a:rPr>
              <a:t> 0.222). </a:t>
            </a:r>
            <a:r>
              <a:rPr lang="en-US" dirty="0" err="1">
                <a:ea typeface="ＭＳ Ｐゴシック" charset="0"/>
                <a:cs typeface="ＭＳ Ｐゴシック" charset="0"/>
              </a:rPr>
              <a:t>Verdächtiger</a:t>
            </a:r>
            <a:r>
              <a:rPr lang="en-US" dirty="0">
                <a:ea typeface="ＭＳ Ｐゴシック" charset="0"/>
                <a:cs typeface="ＭＳ Ｐゴシック" charset="0"/>
              </a:rPr>
              <a:t> A hat von der Mutter </a:t>
            </a:r>
            <a:r>
              <a:rPr lang="en-US" dirty="0" err="1">
                <a:ea typeface="ＭＳ Ｐゴシック" charset="0"/>
                <a:cs typeface="ＭＳ Ｐゴシック" charset="0"/>
              </a:rPr>
              <a:t>Allel</a:t>
            </a:r>
            <a:r>
              <a:rPr lang="en-US" dirty="0">
                <a:ea typeface="ＭＳ Ｐゴシック" charset="0"/>
                <a:cs typeface="ＭＳ Ｐゴシック" charset="0"/>
              </a:rPr>
              <a:t> 9.3 </a:t>
            </a:r>
            <a:r>
              <a:rPr lang="en-US" dirty="0" err="1">
                <a:ea typeface="ＭＳ Ｐゴシック" charset="0"/>
                <a:cs typeface="ＭＳ Ｐゴシック" charset="0"/>
              </a:rPr>
              <a:t>geerbt</a:t>
            </a:r>
            <a:r>
              <a:rPr lang="en-US" dirty="0">
                <a:ea typeface="ＭＳ Ｐゴシック" charset="0"/>
                <a:cs typeface="ＭＳ Ｐゴシック" charset="0"/>
              </a:rPr>
              <a:t>, das 29.5% der Menschen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Wenn</a:t>
            </a:r>
            <a:r>
              <a:rPr lang="en-US" dirty="0">
                <a:ea typeface="ＭＳ Ｐゴシック" charset="0"/>
                <a:cs typeface="ＭＳ Ｐゴシック" charset="0"/>
              </a:rPr>
              <a:t> nun </a:t>
            </a:r>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a:t>
            </a:r>
            <a:r>
              <a:rPr lang="en-US" dirty="0" err="1">
                <a:ea typeface="ＭＳ Ｐゴシック" charset="0"/>
                <a:cs typeface="ＭＳ Ｐゴシック" charset="0"/>
              </a:rPr>
              <a:t>auftritt</a:t>
            </a:r>
            <a:r>
              <a:rPr lang="en-US" dirty="0">
                <a:ea typeface="ＭＳ Ｐゴシック" charset="0"/>
                <a:cs typeface="ＭＳ Ｐゴシック" charset="0"/>
              </a:rPr>
              <a:t>, die der </a:t>
            </a:r>
            <a:r>
              <a:rPr lang="en-US" dirty="0" err="1">
                <a:ea typeface="ＭＳ Ｐゴシック" charset="0"/>
                <a:cs typeface="ＭＳ Ｐゴシック" charset="0"/>
              </a:rPr>
              <a:t>Verdächtige</a:t>
            </a:r>
            <a:r>
              <a:rPr lang="en-US" dirty="0">
                <a:ea typeface="ＭＳ Ｐゴシック" charset="0"/>
                <a:cs typeface="ＭＳ Ｐゴシック" charset="0"/>
              </a:rPr>
              <a:t> A hat, </a:t>
            </a:r>
            <a:r>
              <a:rPr lang="en-US" dirty="0" err="1">
                <a:ea typeface="ＭＳ Ｐゴシック" charset="0"/>
                <a:cs typeface="ＭＳ Ｐゴシック" charset="0"/>
              </a:rPr>
              <a:t>haben</a:t>
            </a:r>
            <a:r>
              <a:rPr lang="en-US" dirty="0">
                <a:ea typeface="ＭＳ Ｐゴシック" charset="0"/>
                <a:cs typeface="ＭＳ Ｐゴシック" charset="0"/>
              </a:rPr>
              <a:t> 6.5% </a:t>
            </a:r>
            <a:r>
              <a:rPr lang="en-US" dirty="0" err="1">
                <a:ea typeface="ＭＳ Ｐゴシック" charset="0"/>
                <a:cs typeface="ＭＳ Ｐゴシック" charset="0"/>
              </a:rPr>
              <a:t>aller</a:t>
            </a:r>
            <a:r>
              <a:rPr lang="en-US" dirty="0">
                <a:ea typeface="ＭＳ Ｐゴシック" charset="0"/>
                <a:cs typeface="ＭＳ Ｐゴシック" charset="0"/>
              </a:rPr>
              <a:t> Menschen die </a:t>
            </a:r>
            <a:r>
              <a:rPr lang="en-US" dirty="0" err="1">
                <a:ea typeface="ＭＳ Ｐゴシック" charset="0"/>
                <a:cs typeface="ＭＳ Ｐゴシック" charset="0"/>
              </a:rPr>
              <a:t>gleiche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Oder </a:t>
            </a:r>
            <a:r>
              <a:rPr lang="en-US" dirty="0" err="1">
                <a:ea typeface="ＭＳ Ｐゴシック" charset="0"/>
                <a:cs typeface="ＭＳ Ｐゴシック" charset="0"/>
              </a:rPr>
              <a:t>anders</a:t>
            </a:r>
            <a:r>
              <a:rPr lang="en-US" dirty="0">
                <a:ea typeface="ＭＳ Ｐゴシック" charset="0"/>
                <a:cs typeface="ＭＳ Ｐゴシック" charset="0"/>
              </a:rPr>
              <a:t> </a:t>
            </a:r>
            <a:r>
              <a:rPr lang="en-US" dirty="0" err="1">
                <a:ea typeface="ＭＳ Ｐゴシック" charset="0"/>
                <a:cs typeface="ＭＳ Ｐゴシック" charset="0"/>
              </a:rPr>
              <a:t>gesagt</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Gruppe von 15 </a:t>
            </a:r>
            <a:r>
              <a:rPr lang="en-US" dirty="0" err="1">
                <a:ea typeface="ＭＳ Ｐゴシック" charset="0"/>
                <a:cs typeface="ＭＳ Ｐゴシック" charset="0"/>
              </a:rPr>
              <a:t>Leuten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der </a:t>
            </a:r>
            <a:r>
              <a:rPr lang="en-US" dirty="0" err="1">
                <a:ea typeface="ＭＳ Ｐゴシック" charset="0"/>
                <a:cs typeface="ＭＳ Ｐゴシック" charset="0"/>
              </a:rPr>
              <a:t>Täter</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Wahrscheinlichkeit</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natürlich</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gross!</a:t>
            </a:r>
          </a:p>
          <a:p>
            <a:pPr eaLnBrk="1" hangingPunct="1"/>
            <a:r>
              <a:rPr lang="en-US" dirty="0" err="1">
                <a:ea typeface="ＭＳ Ｐゴシック" charset="0"/>
                <a:cs typeface="ＭＳ Ｐゴシック" charset="0"/>
              </a:rPr>
              <a:t>Kennen</a:t>
            </a:r>
            <a:r>
              <a:rPr lang="en-US" dirty="0">
                <a:ea typeface="ＭＳ Ｐゴシック" charset="0"/>
                <a:cs typeface="ＭＳ Ｐゴシック" charset="0"/>
              </a:rPr>
              <a:t> Sie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Möglichkeit</a:t>
            </a:r>
            <a:r>
              <a:rPr lang="en-US" dirty="0">
                <a:ea typeface="ＭＳ Ｐゴシック" charset="0"/>
                <a:cs typeface="ＭＳ Ｐゴシック" charset="0"/>
              </a:rPr>
              <a:t>, um den Kreis der </a:t>
            </a:r>
            <a:r>
              <a:rPr lang="en-US" dirty="0" err="1">
                <a:ea typeface="ＭＳ Ｐゴシック" charset="0"/>
                <a:cs typeface="ＭＳ Ｐゴシック" charset="0"/>
              </a:rPr>
              <a:t>Verdächtigen</a:t>
            </a:r>
            <a:r>
              <a:rPr lang="en-US" dirty="0">
                <a:ea typeface="ＭＳ Ｐゴシック" charset="0"/>
                <a:cs typeface="ＭＳ Ｐゴシック" charset="0"/>
              </a:rPr>
              <a:t> </a:t>
            </a:r>
            <a:r>
              <a:rPr lang="en-US" dirty="0" err="1">
                <a:ea typeface="ＭＳ Ｐゴシック" charset="0"/>
                <a:cs typeface="ＭＳ Ｐゴシック" charset="0"/>
              </a:rPr>
              <a:t>weiter</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verringern</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--&gt; </a:t>
            </a:r>
            <a:r>
              <a:rPr lang="en-US" dirty="0" err="1">
                <a:ea typeface="ＭＳ Ｐゴシック" charset="0"/>
                <a:cs typeface="ＭＳ Ｐゴシック" charset="0"/>
              </a:rPr>
              <a:t>zweiter</a:t>
            </a:r>
            <a:r>
              <a:rPr lang="en-US" dirty="0">
                <a:ea typeface="ＭＳ Ｐゴシック" charset="0"/>
                <a:cs typeface="ＭＳ Ｐゴシック" charset="0"/>
              </a:rPr>
              <a:t> (</a:t>
            </a:r>
            <a:r>
              <a:rPr lang="en-US" dirty="0" err="1">
                <a:ea typeface="ＭＳ Ｐゴシック" charset="0"/>
                <a:cs typeface="ＭＳ Ｐゴシック" charset="0"/>
              </a:rPr>
              <a:t>bzw</a:t>
            </a:r>
            <a:r>
              <a:rPr lang="en-US" dirty="0">
                <a:ea typeface="ＭＳ Ｐゴシック" charset="0"/>
                <a:cs typeface="ＭＳ Ｐゴシック" charset="0"/>
              </a:rPr>
              <a:t>. </a:t>
            </a:r>
            <a:r>
              <a:rPr lang="en-US" dirty="0" err="1">
                <a:ea typeface="ＭＳ Ｐゴシック" charset="0"/>
                <a:cs typeface="ＭＳ Ｐゴシック" charset="0"/>
              </a:rPr>
              <a:t>mehrere</a:t>
            </a:r>
            <a:r>
              <a:rPr lang="en-US" dirty="0">
                <a:ea typeface="ＭＳ Ｐゴシック" charset="0"/>
                <a:cs typeface="ＭＳ Ｐゴシック" charset="0"/>
              </a:rPr>
              <a:t>) </a:t>
            </a:r>
            <a:r>
              <a:rPr lang="en-US" dirty="0" err="1">
                <a:ea typeface="ＭＳ Ｐゴシック" charset="0"/>
                <a:cs typeface="ＭＳ Ｐゴシック" charset="0"/>
              </a:rPr>
              <a:t>Genort</a:t>
            </a:r>
            <a:r>
              <a:rPr lang="en-US" dirty="0">
                <a:ea typeface="ＭＳ Ｐゴシック" charset="0"/>
                <a:cs typeface="ＭＳ Ｐゴシック" charset="0"/>
              </a:rPr>
              <a:t>(e) </a:t>
            </a:r>
            <a:r>
              <a:rPr lang="en-US" dirty="0" err="1">
                <a:ea typeface="ＭＳ Ｐゴシック" charset="0"/>
                <a:cs typeface="ＭＳ Ｐゴシック" charset="0"/>
              </a:rPr>
              <a:t>anschauen</a:t>
            </a:r>
            <a:endParaRPr lang="en-US" dirty="0">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767C252-CC91-E24F-B6F4-1C6D97C1042F}" type="slidenum">
              <a:rPr lang="en-US" sz="1200">
                <a:latin typeface="Calibri" panose="020F0502020204030204" pitchFamily="34" charset="0"/>
              </a:rPr>
              <a:pPr/>
              <a:t>61</a:t>
            </a:fld>
            <a:endParaRPr lang="en-US" sz="1200" dirty="0">
              <a:latin typeface="Calibri" panose="020F0502020204030204" pitchFamily="34" charset="0"/>
            </a:endParaRPr>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zweiten</a:t>
            </a:r>
            <a:r>
              <a:rPr lang="en-US" dirty="0">
                <a:ea typeface="ＭＳ Ｐゴシック" charset="0"/>
                <a:cs typeface="ＭＳ Ｐゴシック" charset="0"/>
              </a:rPr>
              <a:t> </a:t>
            </a:r>
            <a:r>
              <a:rPr lang="en-US" dirty="0" err="1">
                <a:ea typeface="ＭＳ Ｐゴシック" charset="0"/>
                <a:cs typeface="ＭＳ Ｐゴシック" charset="0"/>
              </a:rPr>
              <a:t>Genort</a:t>
            </a:r>
            <a:r>
              <a:rPr lang="en-US" dirty="0">
                <a:ea typeface="ＭＳ Ｐゴシック" charset="0"/>
                <a:cs typeface="ＭＳ Ｐゴシック" charset="0"/>
              </a:rPr>
              <a:t> </a:t>
            </a:r>
            <a:r>
              <a:rPr lang="en-US" dirty="0" err="1">
                <a:ea typeface="ＭＳ Ｐゴシック" charset="0"/>
                <a:cs typeface="ＭＳ Ｐゴシック" charset="0"/>
              </a:rPr>
              <a:t>anschauen</a:t>
            </a:r>
            <a:r>
              <a:rPr lang="en-US" dirty="0">
                <a:ea typeface="ＭＳ Ｐゴシック" charset="0"/>
                <a:cs typeface="ＭＳ Ｐゴシック" charset="0"/>
              </a:rPr>
              <a:t>; </a:t>
            </a:r>
            <a:r>
              <a:rPr lang="en-US" dirty="0" err="1">
                <a:ea typeface="ＭＳ Ｐゴシック" charset="0"/>
                <a:cs typeface="ＭＳ Ｐゴシック" charset="0"/>
              </a:rPr>
              <a:t>Verdächtiger</a:t>
            </a:r>
            <a:r>
              <a:rPr lang="en-US" dirty="0">
                <a:ea typeface="ＭＳ Ｐゴシック" charset="0"/>
                <a:cs typeface="ＭＳ Ｐゴシック" charset="0"/>
              </a:rPr>
              <a:t> A </a:t>
            </a:r>
            <a:r>
              <a:rPr lang="en-US" dirty="0" err="1">
                <a:ea typeface="ＭＳ Ｐゴシック" charset="0"/>
                <a:cs typeface="ＭＳ Ｐゴシック" charset="0"/>
              </a:rPr>
              <a:t>Allel</a:t>
            </a:r>
            <a:r>
              <a:rPr lang="en-US" dirty="0">
                <a:ea typeface="ＭＳ Ｐゴシック" charset="0"/>
                <a:cs typeface="ＭＳ Ｐゴシック" charset="0"/>
              </a:rPr>
              <a:t> 3 </a:t>
            </a:r>
            <a:r>
              <a:rPr lang="en-US" dirty="0" err="1">
                <a:ea typeface="ＭＳ Ｐゴシック" charset="0"/>
                <a:cs typeface="ＭＳ Ｐゴシック" charset="0"/>
              </a:rPr>
              <a:t>vom</a:t>
            </a:r>
            <a:r>
              <a:rPr lang="en-US" dirty="0">
                <a:ea typeface="ＭＳ Ｐゴシック" charset="0"/>
                <a:cs typeface="ＭＳ Ｐゴシック" charset="0"/>
              </a:rPr>
              <a:t> </a:t>
            </a:r>
            <a:r>
              <a:rPr lang="en-US" dirty="0" err="1">
                <a:ea typeface="ＭＳ Ｐゴシック" charset="0"/>
                <a:cs typeface="ＭＳ Ｐゴシック" charset="0"/>
              </a:rPr>
              <a:t>Vater</a:t>
            </a:r>
            <a:r>
              <a:rPr lang="en-US" dirty="0">
                <a:ea typeface="ＭＳ Ｐゴシック" charset="0"/>
                <a:cs typeface="ＭＳ Ｐゴシック" charset="0"/>
              </a:rPr>
              <a:t>, das 3% der Menschen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Verdächtiger</a:t>
            </a:r>
            <a:r>
              <a:rPr lang="en-US" dirty="0">
                <a:ea typeface="ＭＳ Ｐゴシック" charset="0"/>
                <a:cs typeface="ＭＳ Ｐゴシック" charset="0"/>
              </a:rPr>
              <a:t> A hat von der Mutter </a:t>
            </a:r>
            <a:r>
              <a:rPr lang="en-US" dirty="0" err="1">
                <a:ea typeface="ＭＳ Ｐゴシック" charset="0"/>
                <a:cs typeface="ＭＳ Ｐゴシック" charset="0"/>
              </a:rPr>
              <a:t>Allel</a:t>
            </a:r>
            <a:r>
              <a:rPr lang="en-US" dirty="0">
                <a:ea typeface="ＭＳ Ｐゴシック" charset="0"/>
                <a:cs typeface="ＭＳ Ｐゴシック" charset="0"/>
              </a:rPr>
              <a:t> 14 </a:t>
            </a:r>
            <a:r>
              <a:rPr lang="en-US" dirty="0" err="1">
                <a:ea typeface="ＭＳ Ｐゴシック" charset="0"/>
                <a:cs typeface="ＭＳ Ｐゴシック" charset="0"/>
              </a:rPr>
              <a:t>geerbt</a:t>
            </a:r>
            <a:r>
              <a:rPr lang="en-US" dirty="0">
                <a:ea typeface="ＭＳ Ｐゴシック" charset="0"/>
                <a:cs typeface="ＭＳ Ｐゴシック" charset="0"/>
              </a:rPr>
              <a:t>, das 11% der Menschen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Wenn</a:t>
            </a:r>
            <a:r>
              <a:rPr lang="en-US" dirty="0">
                <a:ea typeface="ＭＳ Ｐゴシック" charset="0"/>
                <a:cs typeface="ＭＳ Ｐゴシック" charset="0"/>
              </a:rPr>
              <a:t> nun </a:t>
            </a:r>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a:t>
            </a:r>
            <a:r>
              <a:rPr lang="en-US" dirty="0" err="1">
                <a:ea typeface="ＭＳ Ｐゴシック" charset="0"/>
                <a:cs typeface="ＭＳ Ｐゴシック" charset="0"/>
              </a:rPr>
              <a:t>auftritt</a:t>
            </a:r>
            <a:r>
              <a:rPr lang="en-US" dirty="0">
                <a:ea typeface="ＭＳ Ｐゴシック" charset="0"/>
                <a:cs typeface="ＭＳ Ｐゴシック" charset="0"/>
              </a:rPr>
              <a:t>, die der </a:t>
            </a:r>
            <a:r>
              <a:rPr lang="en-US" dirty="0" err="1">
                <a:ea typeface="ＭＳ Ｐゴシック" charset="0"/>
                <a:cs typeface="ＭＳ Ｐゴシック" charset="0"/>
              </a:rPr>
              <a:t>Verdächtige</a:t>
            </a:r>
            <a:r>
              <a:rPr lang="en-US" dirty="0">
                <a:ea typeface="ＭＳ Ｐゴシック" charset="0"/>
                <a:cs typeface="ＭＳ Ｐゴシック" charset="0"/>
              </a:rPr>
              <a:t> A hat, </a:t>
            </a:r>
            <a:r>
              <a:rPr lang="en-US" dirty="0" err="1">
                <a:ea typeface="ＭＳ Ｐゴシック" charset="0"/>
                <a:cs typeface="ＭＳ Ｐゴシック" charset="0"/>
              </a:rPr>
              <a:t>haben</a:t>
            </a:r>
            <a:r>
              <a:rPr lang="en-US" dirty="0">
                <a:ea typeface="ＭＳ Ｐゴシック" charset="0"/>
                <a:cs typeface="ＭＳ Ｐゴシック" charset="0"/>
              </a:rPr>
              <a:t> </a:t>
            </a:r>
            <a:r>
              <a:rPr lang="en-US" dirty="0" err="1">
                <a:ea typeface="ＭＳ Ｐゴシック" charset="0"/>
                <a:cs typeface="ＭＳ Ｐゴシック" charset="0"/>
              </a:rPr>
              <a:t>nur</a:t>
            </a:r>
            <a:r>
              <a:rPr lang="en-US" dirty="0">
                <a:ea typeface="ＭＳ Ｐゴシック" charset="0"/>
                <a:cs typeface="ＭＳ Ｐゴシック" charset="0"/>
              </a:rPr>
              <a:t> 0.33% </a:t>
            </a:r>
            <a:r>
              <a:rPr lang="en-US" dirty="0" err="1">
                <a:ea typeface="ＭＳ Ｐゴシック" charset="0"/>
                <a:cs typeface="ＭＳ Ｐゴシック" charset="0"/>
              </a:rPr>
              <a:t>aller</a:t>
            </a:r>
            <a:r>
              <a:rPr lang="en-US" dirty="0">
                <a:ea typeface="ＭＳ Ｐゴシック" charset="0"/>
                <a:cs typeface="ＭＳ Ｐゴシック" charset="0"/>
              </a:rPr>
              <a:t> Menschen die </a:t>
            </a:r>
            <a:r>
              <a:rPr lang="en-US" dirty="0" err="1">
                <a:ea typeface="ＭＳ Ｐゴシック" charset="0"/>
                <a:cs typeface="ＭＳ Ｐゴシック" charset="0"/>
              </a:rPr>
              <a:t>gleiche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Oder </a:t>
            </a:r>
            <a:r>
              <a:rPr lang="en-US" dirty="0" err="1">
                <a:ea typeface="ＭＳ Ｐゴシック" charset="0"/>
                <a:cs typeface="ＭＳ Ｐゴシック" charset="0"/>
              </a:rPr>
              <a:t>anders</a:t>
            </a:r>
            <a:r>
              <a:rPr lang="en-US" dirty="0">
                <a:ea typeface="ＭＳ Ｐゴシック" charset="0"/>
                <a:cs typeface="ＭＳ Ｐゴシック" charset="0"/>
              </a:rPr>
              <a:t> </a:t>
            </a:r>
            <a:r>
              <a:rPr lang="en-US" dirty="0" err="1">
                <a:ea typeface="ＭＳ Ｐゴシック" charset="0"/>
                <a:cs typeface="ＭＳ Ｐゴシック" charset="0"/>
              </a:rPr>
              <a:t>gesagt</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Gruppe von 300 </a:t>
            </a:r>
            <a:r>
              <a:rPr lang="en-US" dirty="0" err="1">
                <a:ea typeface="ＭＳ Ｐゴシック" charset="0"/>
                <a:cs typeface="ＭＳ Ｐゴシック" charset="0"/>
              </a:rPr>
              <a:t>Leuten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der </a:t>
            </a:r>
            <a:r>
              <a:rPr lang="en-US" dirty="0" err="1">
                <a:ea typeface="ＭＳ Ｐゴシック" charset="0"/>
                <a:cs typeface="ＭＳ Ｐゴシック" charset="0"/>
              </a:rPr>
              <a:t>Täter</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Wahrscheinlichkeit</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natürlich</a:t>
            </a:r>
            <a:r>
              <a:rPr lang="en-US" dirty="0">
                <a:ea typeface="ＭＳ Ｐゴシック" charset="0"/>
                <a:cs typeface="ＭＳ Ｐゴシック" charset="0"/>
              </a:rPr>
              <a:t> </a:t>
            </a:r>
            <a:r>
              <a:rPr lang="en-US" dirty="0" err="1">
                <a:ea typeface="ＭＳ Ｐゴシック" charset="0"/>
                <a:cs typeface="ＭＳ Ｐゴシック" charset="0"/>
              </a:rPr>
              <a:t>immer</a:t>
            </a:r>
            <a:r>
              <a:rPr lang="en-US" dirty="0">
                <a:ea typeface="ＭＳ Ｐゴシック" charset="0"/>
                <a:cs typeface="ＭＳ Ｐゴシック" charset="0"/>
              </a:rPr>
              <a:t>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gross!</a:t>
            </a:r>
          </a:p>
          <a:p>
            <a:pPr eaLnBrk="1" hangingPunct="1"/>
            <a:r>
              <a:rPr lang="en-US" dirty="0">
                <a:ea typeface="ＭＳ Ｐゴシック" charset="0"/>
                <a:cs typeface="ＭＳ Ｐゴシック" charset="0"/>
              </a:rPr>
              <a:t>Aber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können</a:t>
            </a:r>
            <a:r>
              <a:rPr lang="en-US" dirty="0">
                <a:ea typeface="ＭＳ Ｐゴシック" charset="0"/>
                <a:cs typeface="ＭＳ Ｐゴシック" charset="0"/>
              </a:rPr>
              <a:t> nun die </a:t>
            </a:r>
            <a:r>
              <a:rPr lang="en-US" dirty="0" err="1">
                <a:ea typeface="ＭＳ Ｐゴシック" charset="0"/>
                <a:cs typeface="ＭＳ Ｐゴシック" charset="0"/>
              </a:rPr>
              <a:t>beiden</a:t>
            </a:r>
            <a:r>
              <a:rPr lang="en-US" dirty="0">
                <a:ea typeface="ＭＳ Ｐゴシック" charset="0"/>
                <a:cs typeface="ＭＳ Ｐゴシック" charset="0"/>
              </a:rPr>
              <a:t> </a:t>
            </a:r>
            <a:r>
              <a:rPr lang="en-US" dirty="0" err="1">
                <a:ea typeface="ＭＳ Ｐゴシック" charset="0"/>
                <a:cs typeface="ＭＳ Ｐゴシック" charset="0"/>
              </a:rPr>
              <a:t>Wahrscheinlichkeiten</a:t>
            </a:r>
            <a:r>
              <a:rPr lang="en-US" dirty="0">
                <a:ea typeface="ＭＳ Ｐゴシック" charset="0"/>
                <a:cs typeface="ＭＳ Ｐゴシック" charset="0"/>
              </a:rPr>
              <a:t> </a:t>
            </a:r>
            <a:r>
              <a:rPr lang="en-US" dirty="0" err="1">
                <a:ea typeface="ＭＳ Ｐゴシック" charset="0"/>
                <a:cs typeface="ＭＳ Ｐゴシック" charset="0"/>
              </a:rPr>
              <a:t>miteinander</a:t>
            </a:r>
            <a:r>
              <a:rPr lang="en-US" dirty="0">
                <a:ea typeface="ＭＳ Ｐゴシック" charset="0"/>
                <a:cs typeface="ＭＳ Ｐゴシック" charset="0"/>
              </a:rPr>
              <a:t> </a:t>
            </a:r>
            <a:r>
              <a:rPr lang="en-US" dirty="0" err="1">
                <a:ea typeface="ＭＳ Ｐゴシック" charset="0"/>
                <a:cs typeface="ＭＳ Ｐゴシック" charset="0"/>
              </a:rPr>
              <a:t>multiplizieren</a:t>
            </a:r>
            <a:r>
              <a:rPr lang="en-US" dirty="0">
                <a:ea typeface="ＭＳ Ｐゴシック" charset="0"/>
                <a:cs typeface="ＭＳ Ｐゴシック" charset="0"/>
              </a:rPr>
              <a:t>, da ja der </a:t>
            </a:r>
            <a:r>
              <a:rPr lang="en-US" dirty="0" err="1">
                <a:ea typeface="ＭＳ Ｐゴシック" charset="0"/>
                <a:cs typeface="ＭＳ Ｐゴシック" charset="0"/>
              </a:rPr>
              <a:t>Verdächtige</a:t>
            </a:r>
            <a:r>
              <a:rPr lang="en-US" dirty="0">
                <a:ea typeface="ＭＳ Ｐゴシック" charset="0"/>
                <a:cs typeface="ＭＳ Ｐゴシック" charset="0"/>
              </a:rPr>
              <a:t> A </a:t>
            </a:r>
            <a:r>
              <a:rPr lang="en-US" dirty="0" err="1">
                <a:ea typeface="ＭＳ Ｐゴシック" charset="0"/>
                <a:cs typeface="ＭＳ Ｐゴシック" charset="0"/>
              </a:rPr>
              <a:t>genau</a:t>
            </a:r>
            <a:r>
              <a:rPr lang="en-US" dirty="0">
                <a:ea typeface="ＭＳ Ｐゴシック" charset="0"/>
                <a:cs typeface="ＭＳ Ｐゴシック" charset="0"/>
              </a:rPr>
              <a:t> </a:t>
            </a:r>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den 4 </a:t>
            </a:r>
            <a:r>
              <a:rPr lang="en-US" dirty="0" err="1">
                <a:ea typeface="ＭＳ Ｐゴシック" charset="0"/>
                <a:cs typeface="ＭＳ Ｐゴシック" charset="0"/>
              </a:rPr>
              <a:t>Allelen</a:t>
            </a:r>
            <a:r>
              <a:rPr lang="en-US" dirty="0">
                <a:ea typeface="ＭＳ Ｐゴシック" charset="0"/>
                <a:cs typeface="ＭＳ Ｐゴシック" charset="0"/>
              </a:rPr>
              <a:t> </a:t>
            </a:r>
            <a:r>
              <a:rPr lang="en-US" dirty="0" err="1">
                <a:ea typeface="ＭＳ Ｐゴシック" charset="0"/>
                <a:cs typeface="ＭＳ Ｐゴシック" charset="0"/>
              </a:rPr>
              <a:t>aufweist</a:t>
            </a:r>
            <a:r>
              <a:rPr lang="en-US" dirty="0">
                <a:ea typeface="ＭＳ Ｐゴシック" charset="0"/>
                <a:cs typeface="ＭＳ Ｐゴシック" charset="0"/>
              </a:rPr>
              <a:t>. Oder </a:t>
            </a:r>
            <a:r>
              <a:rPr lang="en-US" dirty="0" err="1">
                <a:ea typeface="ＭＳ Ｐゴシック" charset="0"/>
                <a:cs typeface="ＭＳ Ｐゴシック" charset="0"/>
              </a:rPr>
              <a:t>anders</a:t>
            </a:r>
            <a:r>
              <a:rPr lang="en-US" dirty="0">
                <a:ea typeface="ＭＳ Ｐゴシック" charset="0"/>
                <a:cs typeface="ＭＳ Ｐゴシック" charset="0"/>
              </a:rPr>
              <a:t> </a:t>
            </a:r>
            <a:r>
              <a:rPr lang="en-US" dirty="0" err="1">
                <a:ea typeface="ＭＳ Ｐゴシック" charset="0"/>
                <a:cs typeface="ＭＳ Ｐゴシック" charset="0"/>
              </a:rPr>
              <a:t>gefragt</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hoch</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die </a:t>
            </a:r>
            <a:r>
              <a:rPr lang="en-US" dirty="0" err="1">
                <a:ea typeface="ＭＳ Ｐゴシック" charset="0"/>
                <a:cs typeface="ＭＳ Ｐゴシック" charset="0"/>
              </a:rPr>
              <a:t>Wahrscheinlichkeit</a:t>
            </a:r>
            <a:r>
              <a:rPr lang="en-US" dirty="0">
                <a:ea typeface="ＭＳ Ｐゴシック" charset="0"/>
                <a:cs typeface="ＭＳ Ｐゴシック" charset="0"/>
              </a:rPr>
              <a:t>, </a:t>
            </a:r>
            <a:r>
              <a:rPr lang="en-US" dirty="0" err="1">
                <a:ea typeface="ＭＳ Ｐゴシック" charset="0"/>
                <a:cs typeface="ＭＳ Ｐゴシック" charset="0"/>
              </a:rPr>
              <a:t>dass</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Person B </a:t>
            </a:r>
            <a:r>
              <a:rPr lang="en-US" dirty="0" err="1">
                <a:ea typeface="ＭＳ Ｐゴシック" charset="0"/>
                <a:cs typeface="ＭＳ Ｐゴシック" charset="0"/>
              </a:rPr>
              <a:t>genau</a:t>
            </a:r>
            <a:r>
              <a:rPr lang="en-US" dirty="0">
                <a:ea typeface="ＭＳ Ｐゴシック" charset="0"/>
                <a:cs typeface="ＭＳ Ｐゴシック" charset="0"/>
              </a:rPr>
              <a:t> </a:t>
            </a:r>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Kombination</a:t>
            </a:r>
            <a:r>
              <a:rPr lang="en-US" dirty="0">
                <a:ea typeface="ＭＳ Ｐゴシック" charset="0"/>
                <a:cs typeface="ＭＳ Ｐゴシック" charset="0"/>
              </a:rPr>
              <a:t> von </a:t>
            </a:r>
            <a:r>
              <a:rPr lang="en-US" dirty="0" err="1">
                <a:ea typeface="ＭＳ Ｐゴシック" charset="0"/>
                <a:cs typeface="ＭＳ Ｐゴシック" charset="0"/>
              </a:rPr>
              <a:t>Allelen</a:t>
            </a:r>
            <a:r>
              <a:rPr lang="en-US" dirty="0">
                <a:ea typeface="ＭＳ Ｐゴシック" charset="0"/>
                <a:cs typeface="ＭＳ Ｐゴシック" charset="0"/>
              </a:rPr>
              <a:t> </a:t>
            </a:r>
            <a:r>
              <a:rPr lang="en-US" dirty="0" err="1">
                <a:ea typeface="ＭＳ Ｐゴシック" charset="0"/>
                <a:cs typeface="ＭＳ Ｐゴシック" charset="0"/>
              </a:rPr>
              <a:t>besitzt</a:t>
            </a:r>
            <a:r>
              <a:rPr lang="en-US" dirty="0">
                <a:ea typeface="ＭＳ Ｐゴシック" charset="0"/>
                <a:cs typeface="ＭＳ Ｐゴシック" charset="0"/>
              </a:rPr>
              <a:t>?</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1DEABED-6CDE-8840-B88B-9C950E5CA7C9}" type="slidenum">
              <a:rPr lang="en-US" sz="1200">
                <a:latin typeface="Calibri" panose="020F0502020204030204" pitchFamily="34" charset="0"/>
              </a:rPr>
              <a:pPr/>
              <a:t>62</a:t>
            </a:fld>
            <a:endParaRPr lang="en-US" sz="1200" dirty="0">
              <a:latin typeface="Calibri" panose="020F0502020204030204" pitchFamily="34" charset="0"/>
            </a:endParaRPr>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Genort</a:t>
            </a:r>
            <a:r>
              <a:rPr lang="en-US" dirty="0">
                <a:ea typeface="ＭＳ Ｐゴシック" charset="0"/>
                <a:cs typeface="ＭＳ Ｐゴシック" charset="0"/>
              </a:rPr>
              <a:t> </a:t>
            </a:r>
            <a:r>
              <a:rPr lang="en-US" dirty="0" err="1">
                <a:ea typeface="ＭＳ Ｐゴシック" charset="0"/>
                <a:cs typeface="ＭＳ Ｐゴシック" charset="0"/>
              </a:rPr>
              <a:t>eins</a:t>
            </a:r>
            <a:r>
              <a:rPr lang="en-US" dirty="0">
                <a:ea typeface="ＭＳ Ｐゴシック" charset="0"/>
                <a:cs typeface="ＭＳ Ｐゴシック" charset="0"/>
              </a:rPr>
              <a:t> hat </a:t>
            </a:r>
            <a:r>
              <a:rPr lang="en-US" dirty="0" err="1">
                <a:ea typeface="ＭＳ Ｐゴシック" charset="0"/>
                <a:cs typeface="ＭＳ Ｐゴシック" charset="0"/>
              </a:rPr>
              <a:t>ein</a:t>
            </a:r>
            <a:r>
              <a:rPr lang="en-US" dirty="0">
                <a:ea typeface="ＭＳ Ｐゴシック" charset="0"/>
                <a:cs typeface="ＭＳ Ｐゴシック" charset="0"/>
              </a:rPr>
              <a:t> W. von 0.065 und </a:t>
            </a:r>
            <a:r>
              <a:rPr lang="en-US" dirty="0" err="1">
                <a:ea typeface="ＭＳ Ｐゴシック" charset="0"/>
                <a:cs typeface="ＭＳ Ｐゴシック" charset="0"/>
              </a:rPr>
              <a:t>Genort</a:t>
            </a:r>
            <a:r>
              <a:rPr lang="en-US" dirty="0">
                <a:ea typeface="ＭＳ Ｐゴシック" charset="0"/>
                <a:cs typeface="ＭＳ Ｐゴシック" charset="0"/>
              </a:rPr>
              <a:t> 2 0.0033.</a:t>
            </a:r>
          </a:p>
          <a:p>
            <a:pPr eaLnBrk="1" hangingPunct="1"/>
            <a:r>
              <a:rPr lang="en-US" dirty="0">
                <a:ea typeface="ＭＳ Ｐゴシック" charset="0"/>
                <a:cs typeface="ＭＳ Ｐゴシック" charset="0"/>
              </a:rPr>
              <a:t>Dies </a:t>
            </a:r>
            <a:r>
              <a:rPr lang="en-US" dirty="0" err="1">
                <a:ea typeface="ＭＳ Ｐゴシック" charset="0"/>
                <a:cs typeface="ＭＳ Ｐゴシック" charset="0"/>
              </a:rPr>
              <a:t>ergibt</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man nun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weitere</a:t>
            </a:r>
            <a:r>
              <a:rPr lang="en-US" dirty="0">
                <a:ea typeface="ＭＳ Ｐゴシック" charset="0"/>
                <a:cs typeface="ＭＳ Ｐゴシック" charset="0"/>
              </a:rPr>
              <a:t> </a:t>
            </a:r>
            <a:r>
              <a:rPr lang="en-US" dirty="0" err="1">
                <a:ea typeface="ＭＳ Ｐゴシック" charset="0"/>
                <a:cs typeface="ＭＳ Ｐゴシック" charset="0"/>
              </a:rPr>
              <a:t>Genorte</a:t>
            </a:r>
            <a:r>
              <a:rPr lang="en-US" dirty="0">
                <a:ea typeface="ＭＳ Ｐゴシック" charset="0"/>
                <a:cs typeface="ＭＳ Ｐゴシック" charset="0"/>
              </a:rPr>
              <a:t> </a:t>
            </a:r>
            <a:r>
              <a:rPr lang="en-US" dirty="0" err="1">
                <a:ea typeface="ＭＳ Ｐゴシック" charset="0"/>
                <a:cs typeface="ＭＳ Ｐゴシック" charset="0"/>
              </a:rPr>
              <a:t>für</a:t>
            </a:r>
            <a:r>
              <a:rPr lang="en-US" dirty="0">
                <a:ea typeface="ＭＳ Ｐゴシック" charset="0"/>
                <a:cs typeface="ＭＳ Ｐゴシック" charset="0"/>
              </a:rPr>
              <a:t> die </a:t>
            </a:r>
            <a:r>
              <a:rPr lang="en-US" dirty="0" err="1">
                <a:ea typeface="ＭＳ Ｐゴシック" charset="0"/>
                <a:cs typeface="ＭＳ Ｐゴシック" charset="0"/>
              </a:rPr>
              <a:t>Untersuchung</a:t>
            </a:r>
            <a:r>
              <a:rPr lang="en-US" dirty="0">
                <a:ea typeface="ＭＳ Ｐゴシック" charset="0"/>
                <a:cs typeface="ＭＳ Ｐゴシック" charset="0"/>
              </a:rPr>
              <a:t> </a:t>
            </a:r>
            <a:r>
              <a:rPr lang="en-US" dirty="0" err="1">
                <a:ea typeface="ＭＳ Ｐゴシック" charset="0"/>
                <a:cs typeface="ＭＳ Ｐゴシック" charset="0"/>
              </a:rPr>
              <a:t>miteinbezieht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die power of discrimination </a:t>
            </a:r>
            <a:r>
              <a:rPr lang="en-US" dirty="0" err="1">
                <a:ea typeface="ＭＳ Ｐゴシック" charset="0"/>
                <a:cs typeface="ＭＳ Ｐゴシック" charset="0"/>
              </a:rPr>
              <a:t>immer</a:t>
            </a:r>
            <a:r>
              <a:rPr lang="en-US" dirty="0">
                <a:ea typeface="ＭＳ Ｐゴシック" charset="0"/>
                <a:cs typeface="ＭＳ Ｐゴシック" charset="0"/>
              </a:rPr>
              <a:t> </a:t>
            </a:r>
            <a:r>
              <a:rPr lang="en-US" dirty="0" err="1">
                <a:ea typeface="ＭＳ Ｐゴシック" charset="0"/>
                <a:cs typeface="ＭＳ Ｐゴシック" charset="0"/>
              </a:rPr>
              <a:t>grösser</a:t>
            </a:r>
            <a:r>
              <a:rPr lang="en-US" dirty="0">
                <a:ea typeface="ＭＳ Ｐゴシック" charset="0"/>
                <a:cs typeface="ＭＳ Ｐゴシック" charset="0"/>
              </a:rPr>
              <a:t> </a:t>
            </a:r>
            <a:r>
              <a:rPr lang="en-US" dirty="0" err="1">
                <a:ea typeface="ＭＳ Ｐゴシック" charset="0"/>
                <a:cs typeface="ＭＳ Ｐゴシック" charset="0"/>
              </a:rPr>
              <a:t>bzw</a:t>
            </a:r>
            <a:r>
              <a:rPr lang="en-US" dirty="0">
                <a:ea typeface="ＭＳ Ｐゴシック" charset="0"/>
                <a:cs typeface="ＭＳ Ｐゴシック" charset="0"/>
              </a:rPr>
              <a:t>. </a:t>
            </a:r>
            <a:r>
              <a:rPr lang="en-US" dirty="0" err="1">
                <a:ea typeface="ＭＳ Ｐゴシック" charset="0"/>
                <a:cs typeface="ＭＳ Ｐゴシック" charset="0"/>
              </a:rPr>
              <a:t>besser</a:t>
            </a:r>
            <a:r>
              <a:rPr lang="en-US" dirty="0">
                <a:ea typeface="ＭＳ Ｐゴシック" charset="0"/>
                <a:cs typeface="ＭＳ Ｐゴシック" charset="0"/>
              </a:rPr>
              <a:t> - </a:t>
            </a:r>
            <a:r>
              <a:rPr lang="en-US" dirty="0" err="1">
                <a:ea typeface="ＭＳ Ｐゴシック" charset="0"/>
                <a:cs typeface="ＭＳ Ｐゴシック" charset="0"/>
              </a:rPr>
              <a:t>oder</a:t>
            </a:r>
            <a:r>
              <a:rPr lang="en-US" dirty="0">
                <a:ea typeface="ＭＳ Ｐゴシック" charset="0"/>
                <a:cs typeface="ＭＳ Ｐゴシック" charset="0"/>
              </a:rPr>
              <a:t> </a:t>
            </a:r>
            <a:r>
              <a:rPr lang="en-US" dirty="0" err="1">
                <a:ea typeface="ＭＳ Ｐゴシック" charset="0"/>
                <a:cs typeface="ＭＳ Ｐゴシック" charset="0"/>
              </a:rPr>
              <a:t>anders</a:t>
            </a:r>
            <a:r>
              <a:rPr lang="en-US" dirty="0">
                <a:ea typeface="ＭＳ Ｐゴシック" charset="0"/>
                <a:cs typeface="ＭＳ Ｐゴシック" charset="0"/>
              </a:rPr>
              <a:t> </a:t>
            </a:r>
            <a:r>
              <a:rPr lang="en-US" dirty="0" err="1">
                <a:ea typeface="ＭＳ Ｐゴシック" charset="0"/>
                <a:cs typeface="ＭＳ Ｐゴシック" charset="0"/>
              </a:rPr>
              <a:t>gesagt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der Kreis der </a:t>
            </a:r>
            <a:r>
              <a:rPr lang="en-US" dirty="0" err="1">
                <a:ea typeface="ＭＳ Ｐゴシック" charset="0"/>
                <a:cs typeface="ＭＳ Ｐゴシック" charset="0"/>
              </a:rPr>
              <a:t>Verdächtigen</a:t>
            </a:r>
            <a:r>
              <a:rPr lang="en-US" dirty="0">
                <a:ea typeface="ＭＳ Ｐゴシック" charset="0"/>
                <a:cs typeface="ＭＳ Ｐゴシック" charset="0"/>
              </a:rPr>
              <a:t> </a:t>
            </a:r>
            <a:r>
              <a:rPr lang="en-US" dirty="0" err="1">
                <a:ea typeface="ＭＳ Ｐゴシック" charset="0"/>
                <a:cs typeface="ＭＳ Ｐゴシック" charset="0"/>
              </a:rPr>
              <a:t>immer</a:t>
            </a:r>
            <a:r>
              <a:rPr lang="en-US" dirty="0">
                <a:ea typeface="ＭＳ Ｐゴシック" charset="0"/>
                <a:cs typeface="ＭＳ Ｐゴシック" charset="0"/>
              </a:rPr>
              <a:t> </a:t>
            </a:r>
            <a:r>
              <a:rPr lang="en-US" dirty="0" err="1">
                <a:ea typeface="ＭＳ Ｐゴシック" charset="0"/>
                <a:cs typeface="ＭＳ Ｐゴシック" charset="0"/>
              </a:rPr>
              <a:t>kleiner</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algn="just" eaLnBrk="1" hangingPunct="1"/>
            <a:r>
              <a:rPr lang="en-US" dirty="0" err="1">
                <a:ea typeface="ＭＳ Ｐゴシック" charset="0"/>
                <a:cs typeface="ＭＳ Ｐゴシック" charset="0"/>
              </a:rPr>
              <a:t>Nachdem</a:t>
            </a:r>
            <a:r>
              <a:rPr lang="en-US" dirty="0">
                <a:ea typeface="ＭＳ Ｐゴシック" charset="0"/>
                <a:cs typeface="ＭＳ Ｐゴシック" charset="0"/>
              </a:rPr>
              <a:t> nun die DNA </a:t>
            </a:r>
            <a:r>
              <a:rPr lang="en-US" dirty="0" err="1">
                <a:ea typeface="ＭＳ Ｐゴシック" charset="0"/>
                <a:cs typeface="ＭＳ Ｐゴシック" charset="0"/>
              </a:rPr>
              <a:t>vom</a:t>
            </a:r>
            <a:r>
              <a:rPr lang="en-US" dirty="0">
                <a:ea typeface="ＭＳ Ｐゴシック" charset="0"/>
                <a:cs typeface="ＭＳ Ｐゴシック" charset="0"/>
              </a:rPr>
              <a:t> </a:t>
            </a:r>
            <a:r>
              <a:rPr lang="en-US" dirty="0" err="1">
                <a:ea typeface="ＭＳ Ｐゴシック" charset="0"/>
                <a:cs typeface="ＭＳ Ｐゴシック" charset="0"/>
              </a:rPr>
              <a:t>Tatort</a:t>
            </a:r>
            <a:r>
              <a:rPr lang="en-US" dirty="0">
                <a:ea typeface="ＭＳ Ｐゴシック" charset="0"/>
                <a:cs typeface="ＭＳ Ｐゴシック" charset="0"/>
              </a:rPr>
              <a:t> </a:t>
            </a:r>
            <a:r>
              <a:rPr lang="en-US" dirty="0" err="1">
                <a:ea typeface="ＭＳ Ｐゴシック" charset="0"/>
                <a:cs typeface="ＭＳ Ｐゴシック" charset="0"/>
              </a:rPr>
              <a:t>gesammelt</a:t>
            </a:r>
            <a:r>
              <a:rPr lang="en-US" dirty="0">
                <a:ea typeface="ＭＳ Ｐゴシック" charset="0"/>
                <a:cs typeface="ＭＳ Ｐゴシック" charset="0"/>
              </a:rPr>
              <a:t> und </a:t>
            </a:r>
            <a:r>
              <a:rPr lang="en-US" dirty="0" err="1">
                <a:ea typeface="ＭＳ Ｐゴシック" charset="0"/>
                <a:cs typeface="ＭＳ Ｐゴシック" charset="0"/>
              </a:rPr>
              <a:t>mittels</a:t>
            </a:r>
            <a:r>
              <a:rPr lang="en-US" dirty="0">
                <a:ea typeface="ＭＳ Ｐゴシック" charset="0"/>
                <a:cs typeface="ＭＳ Ｐゴシック" charset="0"/>
              </a:rPr>
              <a:t> PCR </a:t>
            </a:r>
            <a:r>
              <a:rPr lang="en-US" dirty="0" err="1">
                <a:ea typeface="ＭＳ Ｐゴシック" charset="0"/>
                <a:cs typeface="ＭＳ Ｐゴシック" charset="0"/>
              </a:rPr>
              <a:t>verschiedene</a:t>
            </a:r>
            <a:r>
              <a:rPr lang="en-US" dirty="0">
                <a:ea typeface="ＭＳ Ｐゴシック" charset="0"/>
                <a:cs typeface="ＭＳ Ｐゴシック" charset="0"/>
              </a:rPr>
              <a:t> </a:t>
            </a:r>
            <a:r>
              <a:rPr lang="en-US" dirty="0" err="1">
                <a:ea typeface="ＭＳ Ｐゴシック" charset="0"/>
                <a:cs typeface="ＭＳ Ｐゴシック" charset="0"/>
              </a:rPr>
              <a:t>Genorte</a:t>
            </a:r>
            <a:r>
              <a:rPr lang="en-US" dirty="0">
                <a:ea typeface="ＭＳ Ｐゴシック" charset="0"/>
                <a:cs typeface="ＭＳ Ｐゴシック" charset="0"/>
              </a:rPr>
              <a:t> </a:t>
            </a:r>
            <a:r>
              <a:rPr lang="en-US" dirty="0" err="1">
                <a:ea typeface="ＭＳ Ｐゴシック" charset="0"/>
                <a:cs typeface="ＭＳ Ｐゴシック" charset="0"/>
              </a:rPr>
              <a:t>vervielfältigt</a:t>
            </a:r>
            <a:r>
              <a:rPr lang="en-US" dirty="0">
                <a:ea typeface="ＭＳ Ｐゴシック" charset="0"/>
                <a:cs typeface="ＭＳ Ｐゴシック" charset="0"/>
              </a:rPr>
              <a:t> </a:t>
            </a:r>
            <a:r>
              <a:rPr lang="en-US" dirty="0" err="1">
                <a:ea typeface="ＭＳ Ｐゴシック" charset="0"/>
                <a:cs typeface="ＭＳ Ｐゴシック" charset="0"/>
              </a:rPr>
              <a:t>wurden</a:t>
            </a:r>
            <a:r>
              <a:rPr lang="en-US" dirty="0">
                <a:ea typeface="ＭＳ Ｐゴシック" charset="0"/>
                <a:cs typeface="ＭＳ Ｐゴシック" charset="0"/>
              </a:rPr>
              <a:t>, muss nun die DNA </a:t>
            </a:r>
            <a:r>
              <a:rPr lang="en-US" dirty="0" err="1">
                <a:ea typeface="ＭＳ Ｐゴシック" charset="0"/>
                <a:cs typeface="ＭＳ Ｐゴシック" charset="0"/>
              </a:rPr>
              <a:t>weiter</a:t>
            </a:r>
            <a:r>
              <a:rPr lang="en-US" dirty="0">
                <a:ea typeface="ＭＳ Ｐゴシック" charset="0"/>
                <a:cs typeface="ＭＳ Ｐゴシック" charset="0"/>
              </a:rPr>
              <a:t> </a:t>
            </a:r>
            <a:r>
              <a:rPr lang="en-US" dirty="0" err="1">
                <a:ea typeface="ＭＳ Ｐゴシック" charset="0"/>
                <a:cs typeface="ＭＳ Ｐゴシック" charset="0"/>
              </a:rPr>
              <a:t>untersucht</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Dazu</a:t>
            </a:r>
            <a:r>
              <a:rPr lang="en-US" dirty="0">
                <a:ea typeface="ＭＳ Ｐゴシック" charset="0"/>
                <a:cs typeface="ＭＳ Ｐゴシック" charset="0"/>
              </a:rPr>
              <a:t> </a:t>
            </a:r>
            <a:r>
              <a:rPr lang="en-US" dirty="0" err="1">
                <a:ea typeface="ＭＳ Ｐゴシック" charset="0"/>
                <a:cs typeface="ＭＳ Ｐゴシック" charset="0"/>
              </a:rPr>
              <a:t>trennt</a:t>
            </a:r>
            <a:r>
              <a:rPr lang="en-US" dirty="0">
                <a:ea typeface="ＭＳ Ｐゴシック" charset="0"/>
                <a:cs typeface="ＭＳ Ｐゴシック" charset="0"/>
              </a:rPr>
              <a:t> man die </a:t>
            </a:r>
            <a:r>
              <a:rPr lang="en-US" dirty="0" err="1">
                <a:ea typeface="ＭＳ Ｐゴシック" charset="0"/>
                <a:cs typeface="ＭＳ Ｐゴシック" charset="0"/>
              </a:rPr>
              <a:t>kopierten</a:t>
            </a:r>
            <a:r>
              <a:rPr lang="en-US" dirty="0">
                <a:ea typeface="ＭＳ Ｐゴシック" charset="0"/>
                <a:cs typeface="ＭＳ Ｐゴシック" charset="0"/>
              </a:rPr>
              <a:t> (nun in </a:t>
            </a:r>
            <a:r>
              <a:rPr lang="en-US" dirty="0" err="1">
                <a:ea typeface="ＭＳ Ｐゴシック" charset="0"/>
                <a:cs typeface="ＭＳ Ｐゴシック" charset="0"/>
              </a:rPr>
              <a:t>Ueberzahl</a:t>
            </a:r>
            <a:r>
              <a:rPr lang="en-US" dirty="0">
                <a:ea typeface="ＭＳ Ｐゴシック" charset="0"/>
                <a:cs typeface="ＭＳ Ｐゴシック" charset="0"/>
              </a:rPr>
              <a:t> </a:t>
            </a:r>
            <a:r>
              <a:rPr lang="en-US" dirty="0" err="1">
                <a:ea typeface="ＭＳ Ｐゴシック" charset="0"/>
                <a:cs typeface="ＭＳ Ｐゴシック" charset="0"/>
              </a:rPr>
              <a:t>vorliegenden</a:t>
            </a:r>
            <a:r>
              <a:rPr lang="en-US" dirty="0">
                <a:ea typeface="ＭＳ Ｐゴシック" charset="0"/>
                <a:cs typeface="ＭＳ Ｐゴシック" charset="0"/>
              </a:rPr>
              <a:t>) DNA </a:t>
            </a:r>
            <a:r>
              <a:rPr lang="en-US" dirty="0" err="1">
                <a:ea typeface="ＭＳ Ｐゴシック" charset="0"/>
                <a:cs typeface="ＭＳ Ｐゴシック" charset="0"/>
              </a:rPr>
              <a:t>Stücke</a:t>
            </a:r>
            <a:r>
              <a:rPr lang="en-US" dirty="0">
                <a:ea typeface="ＭＳ Ｐゴシック" charset="0"/>
                <a:cs typeface="ＭＳ Ｐゴシック" charset="0"/>
              </a:rPr>
              <a:t> </a:t>
            </a:r>
            <a:r>
              <a:rPr lang="en-US" dirty="0" err="1">
                <a:ea typeface="ＭＳ Ｐゴシック" charset="0"/>
                <a:cs typeface="ＭＳ Ｐゴシック" charset="0"/>
              </a:rPr>
              <a:t>aufgrund</a:t>
            </a:r>
            <a:r>
              <a:rPr lang="en-US" dirty="0">
                <a:ea typeface="ＭＳ Ｐゴシック" charset="0"/>
                <a:cs typeface="ＭＳ Ｐゴシック" charset="0"/>
              </a:rPr>
              <a:t> </a:t>
            </a:r>
            <a:r>
              <a:rPr lang="en-US" dirty="0" err="1">
                <a:ea typeface="ＭＳ Ｐゴシック" charset="0"/>
                <a:cs typeface="ＭＳ Ｐゴシック" charset="0"/>
              </a:rPr>
              <a:t>ihrer</a:t>
            </a:r>
            <a:r>
              <a:rPr lang="en-US" dirty="0">
                <a:ea typeface="ＭＳ Ｐゴシック" charset="0"/>
                <a:cs typeface="ＭＳ Ｐゴシック" charset="0"/>
              </a:rPr>
              <a:t> </a:t>
            </a:r>
            <a:r>
              <a:rPr lang="en-US" dirty="0" err="1">
                <a:ea typeface="ＭＳ Ｐゴシック" charset="0"/>
                <a:cs typeface="ＭＳ Ｐゴシック" charset="0"/>
              </a:rPr>
              <a:t>unterschiedlichen</a:t>
            </a:r>
            <a:r>
              <a:rPr lang="en-US" dirty="0">
                <a:ea typeface="ＭＳ Ｐゴシック" charset="0"/>
                <a:cs typeface="ＭＳ Ｐゴシック" charset="0"/>
              </a:rPr>
              <a:t> </a:t>
            </a:r>
            <a:r>
              <a:rPr lang="en-US" dirty="0" err="1">
                <a:ea typeface="ＭＳ Ｐゴシック" charset="0"/>
                <a:cs typeface="ＭＳ Ｐゴシック" charset="0"/>
              </a:rPr>
              <a:t>Grösse</a:t>
            </a:r>
            <a:r>
              <a:rPr lang="en-US" dirty="0">
                <a:ea typeface="ＭＳ Ｐゴシック" charset="0"/>
                <a:cs typeface="ＭＳ Ｐゴシック" charset="0"/>
              </a:rPr>
              <a:t>.</a:t>
            </a:r>
          </a:p>
          <a:p>
            <a:pPr algn="just" eaLnBrk="1" hangingPunct="1"/>
            <a:r>
              <a:rPr lang="en-US" dirty="0">
                <a:ea typeface="ＭＳ Ｐゴシック" charset="0"/>
                <a:cs typeface="ＭＳ Ｐゴシック" charset="0"/>
              </a:rPr>
              <a:t>Die </a:t>
            </a:r>
            <a:r>
              <a:rPr lang="en-US" dirty="0" err="1">
                <a:ea typeface="ＭＳ Ｐゴシック" charset="0"/>
                <a:cs typeface="ＭＳ Ｐゴシック" charset="0"/>
              </a:rPr>
              <a:t>Auftrennung</a:t>
            </a:r>
            <a:r>
              <a:rPr lang="en-US" dirty="0">
                <a:ea typeface="ＭＳ Ｐゴシック" charset="0"/>
                <a:cs typeface="ＭＳ Ｐゴシック" charset="0"/>
              </a:rPr>
              <a:t> </a:t>
            </a:r>
            <a:r>
              <a:rPr lang="en-US" dirty="0" err="1">
                <a:ea typeface="ＭＳ Ｐゴシック" charset="0"/>
                <a:cs typeface="ＭＳ Ｐゴシック" charset="0"/>
              </a:rPr>
              <a:t>nach</a:t>
            </a:r>
            <a:r>
              <a:rPr lang="en-US" dirty="0">
                <a:ea typeface="ＭＳ Ｐゴシック" charset="0"/>
                <a:cs typeface="ＭＳ Ｐゴシック" charset="0"/>
              </a:rPr>
              <a:t> </a:t>
            </a:r>
            <a:r>
              <a:rPr lang="en-US" dirty="0" err="1">
                <a:ea typeface="ＭＳ Ｐゴシック" charset="0"/>
                <a:cs typeface="ＭＳ Ｐゴシック" charset="0"/>
              </a:rPr>
              <a:t>Grösse</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ja </a:t>
            </a:r>
            <a:r>
              <a:rPr lang="en-US" dirty="0" err="1">
                <a:ea typeface="ＭＳ Ｐゴシック" charset="0"/>
                <a:cs typeface="ＭＳ Ｐゴシック" charset="0"/>
              </a:rPr>
              <a:t>deshalb</a:t>
            </a:r>
            <a:r>
              <a:rPr lang="en-US" dirty="0">
                <a:ea typeface="ＭＳ Ｐゴシック" charset="0"/>
                <a:cs typeface="ＭＳ Ｐゴシック" charset="0"/>
              </a:rPr>
              <a:t> </a:t>
            </a:r>
            <a:r>
              <a:rPr lang="en-US" dirty="0" err="1">
                <a:ea typeface="ＭＳ Ｐゴシック" charset="0"/>
                <a:cs typeface="ＭＳ Ｐゴシック" charset="0"/>
              </a:rPr>
              <a:t>möglich</a:t>
            </a:r>
            <a:r>
              <a:rPr lang="en-US" dirty="0">
                <a:ea typeface="ＭＳ Ｐゴシック" charset="0"/>
                <a:cs typeface="ＭＳ Ｐゴシック" charset="0"/>
              </a:rPr>
              <a:t>, </a:t>
            </a:r>
            <a:r>
              <a:rPr lang="en-US" dirty="0" err="1">
                <a:ea typeface="ＭＳ Ｐゴシック" charset="0"/>
                <a:cs typeface="ＭＳ Ｐゴシック" charset="0"/>
              </a:rPr>
              <a:t>weil</a:t>
            </a:r>
            <a:r>
              <a:rPr lang="en-US" dirty="0">
                <a:ea typeface="ＭＳ Ｐゴシック" charset="0"/>
                <a:cs typeface="ＭＳ Ｐゴシック" charset="0"/>
              </a:rPr>
              <a:t> die Allele (</a:t>
            </a:r>
            <a:r>
              <a:rPr lang="en-US" dirty="0" err="1">
                <a:ea typeface="ＭＳ Ｐゴシック" charset="0"/>
                <a:cs typeface="ＭＳ Ｐゴシック" charset="0"/>
              </a:rPr>
              <a:t>bzw</a:t>
            </a:r>
            <a:r>
              <a:rPr lang="en-US" dirty="0">
                <a:ea typeface="ＭＳ Ｐゴシック" charset="0"/>
                <a:cs typeface="ＭＳ Ｐゴシック" charset="0"/>
              </a:rPr>
              <a:t>. die </a:t>
            </a:r>
            <a:r>
              <a:rPr lang="en-US" dirty="0" err="1">
                <a:ea typeface="ＭＳ Ｐゴシック" charset="0"/>
                <a:cs typeface="ＭＳ Ｐゴシック" charset="0"/>
              </a:rPr>
              <a:t>kopierten</a:t>
            </a:r>
            <a:r>
              <a:rPr lang="en-US" dirty="0">
                <a:ea typeface="ＭＳ Ｐゴシック" charset="0"/>
                <a:cs typeface="ＭＳ Ｐゴシック" charset="0"/>
              </a:rPr>
              <a:t> STRs) </a:t>
            </a:r>
            <a:r>
              <a:rPr lang="en-US" dirty="0" err="1">
                <a:ea typeface="ＭＳ Ｐゴシック" charset="0"/>
                <a:cs typeface="ＭＳ Ｐゴシック" charset="0"/>
              </a:rPr>
              <a:t>sich</a:t>
            </a:r>
            <a:r>
              <a:rPr lang="en-US" dirty="0">
                <a:ea typeface="ＭＳ Ｐゴシック" charset="0"/>
                <a:cs typeface="ＭＳ Ｐゴシック" charset="0"/>
              </a:rPr>
              <a:t> in </a:t>
            </a:r>
            <a:r>
              <a:rPr lang="en-US" dirty="0" err="1">
                <a:ea typeface="ＭＳ Ｐゴシック" charset="0"/>
                <a:cs typeface="ＭＳ Ｐゴシック" charset="0"/>
              </a:rPr>
              <a:t>ihrer</a:t>
            </a:r>
            <a:r>
              <a:rPr lang="en-US" dirty="0">
                <a:ea typeface="ＭＳ Ｐゴシック" charset="0"/>
                <a:cs typeface="ＭＳ Ｐゴシック" charset="0"/>
              </a:rPr>
              <a:t> </a:t>
            </a:r>
            <a:r>
              <a:rPr lang="en-US" dirty="0" err="1">
                <a:ea typeface="ＭＳ Ｐゴシック" charset="0"/>
                <a:cs typeface="ＭＳ Ｐゴシック" charset="0"/>
              </a:rPr>
              <a:t>Länge</a:t>
            </a:r>
            <a:r>
              <a:rPr lang="en-US" dirty="0">
                <a:ea typeface="ＭＳ Ｐゴシック" charset="0"/>
                <a:cs typeface="ＭＳ Ｐゴシック" charset="0"/>
              </a:rPr>
              <a:t> </a:t>
            </a:r>
            <a:r>
              <a:rPr lang="en-US" dirty="0" err="1">
                <a:ea typeface="ＭＳ Ｐゴシック" charset="0"/>
                <a:cs typeface="ＭＳ Ｐゴシック" charset="0"/>
              </a:rPr>
              <a:t>unterscheiden</a:t>
            </a:r>
            <a:r>
              <a:rPr lang="en-US" dirty="0">
                <a:ea typeface="ＭＳ Ｐゴシック" charset="0"/>
                <a:cs typeface="ＭＳ Ｐゴシック" charset="0"/>
              </a:rPr>
              <a:t>. </a:t>
            </a:r>
          </a:p>
          <a:p>
            <a:pPr algn="just" eaLnBrk="1" hangingPunct="1"/>
            <a:r>
              <a:rPr lang="en-US" dirty="0">
                <a:ea typeface="ＭＳ Ｐゴシック" charset="0"/>
                <a:cs typeface="ＭＳ Ｐゴシック" charset="0"/>
              </a:rPr>
              <a:t>Aber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trennt</a:t>
            </a:r>
            <a:r>
              <a:rPr lang="en-US" dirty="0">
                <a:ea typeface="ＭＳ Ｐゴシック" charset="0"/>
                <a:cs typeface="ＭＳ Ｐゴシック" charset="0"/>
              </a:rPr>
              <a:t> man nun die </a:t>
            </a:r>
            <a:r>
              <a:rPr lang="en-US" dirty="0" err="1">
                <a:ea typeface="ＭＳ Ｐゴシック" charset="0"/>
                <a:cs typeface="ＭＳ Ｐゴシック" charset="0"/>
              </a:rPr>
              <a:t>kopierte</a:t>
            </a:r>
            <a:r>
              <a:rPr lang="en-US" dirty="0">
                <a:ea typeface="ＭＳ Ｐゴシック" charset="0"/>
                <a:cs typeface="ＭＳ Ｐゴシック" charset="0"/>
              </a:rPr>
              <a:t> DNA </a:t>
            </a:r>
            <a:r>
              <a:rPr lang="en-US" dirty="0" err="1">
                <a:ea typeface="ＭＳ Ｐゴシック" charset="0"/>
                <a:cs typeface="ＭＳ Ｐゴシック" charset="0"/>
              </a:rPr>
              <a:t>aufgrund</a:t>
            </a:r>
            <a:r>
              <a:rPr lang="en-US" dirty="0">
                <a:ea typeface="ＭＳ Ｐゴシック" charset="0"/>
                <a:cs typeface="ＭＳ Ｐゴシック" charset="0"/>
              </a:rPr>
              <a:t> </a:t>
            </a:r>
            <a:r>
              <a:rPr lang="en-US" dirty="0" err="1">
                <a:ea typeface="ＭＳ Ｐゴシック" charset="0"/>
                <a:cs typeface="ＭＳ Ｐゴシック" charset="0"/>
              </a:rPr>
              <a:t>ihrer</a:t>
            </a:r>
            <a:r>
              <a:rPr lang="en-US" dirty="0">
                <a:ea typeface="ＭＳ Ｐゴシック" charset="0"/>
                <a:cs typeface="ＭＳ Ｐゴシック" charset="0"/>
              </a:rPr>
              <a:t> </a:t>
            </a:r>
            <a:r>
              <a:rPr lang="en-US" dirty="0" err="1">
                <a:ea typeface="ＭＳ Ｐゴシック" charset="0"/>
                <a:cs typeface="ＭＳ Ｐゴシック" charset="0"/>
              </a:rPr>
              <a:t>Grösse</a:t>
            </a:r>
            <a:r>
              <a:rPr lang="en-US" dirty="0">
                <a:ea typeface="ＭＳ Ｐゴシック" charset="0"/>
                <a:cs typeface="ＭＳ Ｐゴシック" charset="0"/>
              </a:rPr>
              <a:t>?</a:t>
            </a:r>
          </a:p>
          <a:p>
            <a:pPr algn="just" eaLnBrk="1" hangingPunct="1"/>
            <a:r>
              <a:rPr lang="en-US" dirty="0">
                <a:ea typeface="ＭＳ Ｐゴシック" charset="0"/>
                <a:cs typeface="ＭＳ Ｐゴシック" charset="0"/>
              </a:rPr>
              <a:t>--&gt; Die </a:t>
            </a:r>
            <a:r>
              <a:rPr lang="en-US" dirty="0" err="1">
                <a:ea typeface="ＭＳ Ｐゴシック" charset="0"/>
                <a:cs typeface="ＭＳ Ｐゴシック" charset="0"/>
              </a:rPr>
              <a:t>Antwort</a:t>
            </a:r>
            <a:r>
              <a:rPr lang="en-US" dirty="0">
                <a:ea typeface="ＭＳ Ｐゴシック" charset="0"/>
                <a:cs typeface="ＭＳ Ｐゴシック" charset="0"/>
              </a:rPr>
              <a:t> </a:t>
            </a:r>
            <a:r>
              <a:rPr lang="en-US" dirty="0" err="1">
                <a:ea typeface="ＭＳ Ｐゴシック" charset="0"/>
                <a:cs typeface="ＭＳ Ｐゴシック" charset="0"/>
              </a:rPr>
              <a:t>heisst</a:t>
            </a:r>
            <a:r>
              <a:rPr lang="en-US" dirty="0">
                <a:ea typeface="ＭＳ Ｐゴシック" charset="0"/>
                <a:cs typeface="ＭＳ Ｐゴシック" charset="0"/>
              </a:rPr>
              <a:t> </a:t>
            </a:r>
            <a:r>
              <a:rPr lang="en-US" dirty="0" err="1">
                <a:ea typeface="ＭＳ Ｐゴシック" charset="0"/>
                <a:cs typeface="ＭＳ Ｐゴシック" charset="0"/>
              </a:rPr>
              <a:t>Gelelektrophorese</a:t>
            </a:r>
            <a:r>
              <a:rPr lang="en-US" dirty="0">
                <a:ea typeface="ＭＳ Ｐゴシック" charset="0"/>
                <a:cs typeface="ＭＳ Ｐゴシック" charset="0"/>
              </a:rPr>
              <a:t>!</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7A9FCF8-E212-BC46-9D3E-1751C2ECBB01}" type="slidenum">
              <a:rPr lang="en-US" sz="1200">
                <a:latin typeface="Calibri" panose="020F0502020204030204" pitchFamily="34" charset="0"/>
              </a:rPr>
              <a:pPr/>
              <a:t>63</a:t>
            </a:fld>
            <a:endParaRPr lang="en-US" sz="1200" dirty="0">
              <a:latin typeface="Calibri" panose="020F0502020204030204" pitchFamily="34" charset="0"/>
            </a:endParaRPr>
          </a:p>
        </p:txBody>
      </p:sp>
      <p:sp>
        <p:nvSpPr>
          <p:cNvPr id="111618" name="Rectangle 1026"/>
          <p:cNvSpPr>
            <a:spLocks noGrp="1" noRot="1" noChangeAspect="1" noChangeArrowheads="1" noTextEdit="1"/>
          </p:cNvSpPr>
          <p:nvPr>
            <p:ph type="sldImg"/>
          </p:nvPr>
        </p:nvSpPr>
        <p:spPr>
          <a:ln/>
        </p:spPr>
      </p:sp>
      <p:sp>
        <p:nvSpPr>
          <p:cNvPr id="111619"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C054B29-8E20-F046-B29E-27656FA592E9}" type="slidenum">
              <a:rPr lang="en-US" sz="1200">
                <a:latin typeface="Calibri" panose="020F0502020204030204" pitchFamily="34" charset="0"/>
              </a:rPr>
              <a:pPr/>
              <a:t>64</a:t>
            </a:fld>
            <a:endParaRPr lang="en-US" sz="1200" dirty="0">
              <a:latin typeface="Calibri" panose="020F0502020204030204" pitchFamily="34" charset="0"/>
            </a:endParaRPr>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Man </a:t>
            </a:r>
            <a:r>
              <a:rPr lang="en-US" dirty="0" err="1">
                <a:ea typeface="ＭＳ Ｐゴシック" charset="0"/>
                <a:cs typeface="ＭＳ Ｐゴシック" charset="0"/>
              </a:rPr>
              <a:t>nimmt</a:t>
            </a:r>
            <a:r>
              <a:rPr lang="en-US" dirty="0">
                <a:ea typeface="ＭＳ Ｐゴシック" charset="0"/>
                <a:cs typeface="ＭＳ Ｐゴシック" charset="0"/>
              </a:rPr>
              <a:t> die PCR </a:t>
            </a:r>
            <a:r>
              <a:rPr lang="en-US" dirty="0" err="1">
                <a:ea typeface="ＭＳ Ｐゴシック" charset="0"/>
                <a:cs typeface="ＭＳ Ｐゴシック" charset="0"/>
              </a:rPr>
              <a:t>Proben</a:t>
            </a:r>
            <a:r>
              <a:rPr lang="en-US" dirty="0">
                <a:ea typeface="ＭＳ Ｐゴシック" charset="0"/>
                <a:cs typeface="ＭＳ Ｐゴシック" charset="0"/>
              </a:rPr>
              <a:t> und </a:t>
            </a:r>
            <a:r>
              <a:rPr lang="en-US" dirty="0" err="1">
                <a:ea typeface="ＭＳ Ｐゴシック" charset="0"/>
                <a:cs typeface="ＭＳ Ｐゴシック" charset="0"/>
              </a:rPr>
              <a:t>lädt</a:t>
            </a:r>
            <a:r>
              <a:rPr lang="en-US" dirty="0">
                <a:ea typeface="ＭＳ Ｐゴシック" charset="0"/>
                <a:cs typeface="ＭＳ Ｐゴシック" charset="0"/>
              </a:rPr>
              <a:t> </a:t>
            </a:r>
            <a:r>
              <a:rPr lang="en-US" dirty="0" err="1">
                <a:ea typeface="ＭＳ Ｐゴシック" charset="0"/>
                <a:cs typeface="ＭＳ Ｐゴシック" charset="0"/>
              </a:rPr>
              <a:t>sie</a:t>
            </a:r>
            <a:r>
              <a:rPr lang="en-US" dirty="0">
                <a:ea typeface="ＭＳ Ｐゴシック" charset="0"/>
                <a:cs typeface="ＭＳ Ｐゴシック" charset="0"/>
              </a:rPr>
              <a:t> auf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Agarosegel</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Gel </a:t>
            </a:r>
            <a:r>
              <a:rPr lang="en-US" dirty="0" err="1">
                <a:ea typeface="ＭＳ Ｐゴシック" charset="0"/>
                <a:cs typeface="ＭＳ Ｐゴシック" charset="0"/>
              </a:rPr>
              <a:t>zeigen</a:t>
            </a:r>
            <a:r>
              <a:rPr lang="en-US" dirty="0">
                <a:ea typeface="ＭＳ Ｐゴシック" charset="0"/>
                <a:cs typeface="ＭＳ Ｐゴシック" charset="0"/>
              </a:rPr>
              <a:t>: Agarose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Polymer </a:t>
            </a:r>
            <a:r>
              <a:rPr lang="en-US" dirty="0" err="1">
                <a:ea typeface="ＭＳ Ｐゴシック" charset="0"/>
                <a:cs typeface="ＭＳ Ｐゴシック" charset="0"/>
              </a:rPr>
              <a:t>bestehend</a:t>
            </a:r>
            <a:r>
              <a:rPr lang="en-US" dirty="0">
                <a:ea typeface="ＭＳ Ｐゴシック" charset="0"/>
                <a:cs typeface="ＭＳ Ｐゴシック" charset="0"/>
              </a:rPr>
              <a:t>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einem</a:t>
            </a:r>
            <a:r>
              <a:rPr lang="en-US" dirty="0">
                <a:ea typeface="ＭＳ Ｐゴシック" charset="0"/>
                <a:cs typeface="ＭＳ Ｐゴシック" charset="0"/>
              </a:rPr>
              <a:t> </a:t>
            </a:r>
            <a:r>
              <a:rPr lang="en-US" dirty="0" err="1">
                <a:ea typeface="ＭＳ Ｐゴシック" charset="0"/>
                <a:cs typeface="ＭＳ Ｐゴシック" charset="0"/>
              </a:rPr>
              <a:t>Zweifachzucker</a:t>
            </a:r>
            <a:r>
              <a:rPr lang="en-US" dirty="0">
                <a:ea typeface="ＭＳ Ｐゴシック" charset="0"/>
                <a:cs typeface="ＭＳ Ｐゴシック" charset="0"/>
              </a:rPr>
              <a:t>, den man </a:t>
            </a:r>
            <a:r>
              <a:rPr lang="en-US" dirty="0" err="1">
                <a:ea typeface="ＭＳ Ｐゴシック" charset="0"/>
                <a:cs typeface="ＭＳ Ｐゴシック" charset="0"/>
              </a:rPr>
              <a:t>aus</a:t>
            </a:r>
            <a:r>
              <a:rPr lang="en-US" dirty="0">
                <a:ea typeface="ＭＳ Ｐゴシック" charset="0"/>
                <a:cs typeface="ＭＳ Ｐゴシック" charset="0"/>
              </a:rPr>
              <a:t> </a:t>
            </a:r>
            <a:r>
              <a:rPr lang="en-US" dirty="0" err="1">
                <a:ea typeface="ＭＳ Ｐゴシック" charset="0"/>
                <a:cs typeface="ＭＳ Ｐゴシック" charset="0"/>
              </a:rPr>
              <a:t>Algen</a:t>
            </a:r>
            <a:r>
              <a:rPr lang="en-US" dirty="0">
                <a:ea typeface="ＭＳ Ｐゴシック" charset="0"/>
                <a:cs typeface="ＭＳ Ｐゴシック" charset="0"/>
              </a:rPr>
              <a:t> </a:t>
            </a:r>
            <a:r>
              <a:rPr lang="en-US" dirty="0" err="1">
                <a:ea typeface="ＭＳ Ｐゴシック" charset="0"/>
                <a:cs typeface="ＭＳ Ｐゴシック" charset="0"/>
              </a:rPr>
              <a:t>gewinnt</a:t>
            </a:r>
            <a:r>
              <a:rPr lang="en-US" dirty="0">
                <a:ea typeface="ＭＳ Ｐゴシック" charset="0"/>
                <a:cs typeface="ＭＳ Ｐゴシック" charset="0"/>
              </a:rPr>
              <a:t>. </a:t>
            </a:r>
            <a:r>
              <a:rPr lang="en-US" dirty="0" err="1">
                <a:ea typeface="ＭＳ Ｐゴシック" charset="0"/>
                <a:cs typeface="ＭＳ Ｐゴシック" charset="0"/>
              </a:rPr>
              <a:t>gibt</a:t>
            </a:r>
            <a:r>
              <a:rPr lang="en-US" dirty="0">
                <a:ea typeface="ＭＳ Ｐゴシック" charset="0"/>
                <a:cs typeface="ＭＳ Ｐゴシック" charset="0"/>
              </a:rPr>
              <a:t> man Agarose in Wasser und </a:t>
            </a:r>
            <a:r>
              <a:rPr lang="en-US" dirty="0" err="1">
                <a:ea typeface="ＭＳ Ｐゴシック" charset="0"/>
                <a:cs typeface="ＭＳ Ｐゴシック" charset="0"/>
              </a:rPr>
              <a:t>kocht</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auf, </a:t>
            </a:r>
            <a:r>
              <a:rPr lang="en-US" dirty="0" err="1">
                <a:ea typeface="ＭＳ Ｐゴシック" charset="0"/>
                <a:cs typeface="ＭＳ Ｐゴシック" charset="0"/>
              </a:rPr>
              <a:t>entsteht</a:t>
            </a:r>
            <a:r>
              <a:rPr lang="en-US" dirty="0">
                <a:ea typeface="ＭＳ Ｐゴシック" charset="0"/>
                <a:cs typeface="ＭＳ Ｐゴシック" charset="0"/>
              </a:rPr>
              <a:t> </a:t>
            </a:r>
            <a:r>
              <a:rPr lang="en-US" dirty="0" err="1">
                <a:ea typeface="ＭＳ Ｐゴシック" charset="0"/>
                <a:cs typeface="ＭＳ Ｐゴシック" charset="0"/>
              </a:rPr>
              <a:t>beim</a:t>
            </a:r>
            <a:r>
              <a:rPr lang="en-US" dirty="0">
                <a:ea typeface="ＭＳ Ｐゴシック" charset="0"/>
                <a:cs typeface="ＭＳ Ｐゴシック" charset="0"/>
              </a:rPr>
              <a:t> </a:t>
            </a:r>
            <a:r>
              <a:rPr lang="en-US" dirty="0" err="1">
                <a:ea typeface="ＭＳ Ｐゴシック" charset="0"/>
                <a:cs typeface="ＭＳ Ｐゴシック" charset="0"/>
              </a:rPr>
              <a:t>Abkühlen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dreidimensionales</a:t>
            </a:r>
            <a:r>
              <a:rPr lang="en-US" dirty="0">
                <a:ea typeface="ＭＳ Ｐゴシック" charset="0"/>
                <a:cs typeface="ＭＳ Ｐゴシック" charset="0"/>
              </a:rPr>
              <a:t> </a:t>
            </a:r>
            <a:r>
              <a:rPr lang="en-US" dirty="0" err="1">
                <a:ea typeface="ＭＳ Ｐゴシック" charset="0"/>
                <a:cs typeface="ＭＳ Ｐゴシック" charset="0"/>
              </a:rPr>
              <a:t>Netz</a:t>
            </a:r>
            <a:r>
              <a:rPr lang="en-US" dirty="0">
                <a:ea typeface="ＭＳ Ｐゴシック" charset="0"/>
                <a:cs typeface="ＭＳ Ｐゴシック" charset="0"/>
              </a:rPr>
              <a:t> - dieses 3D </a:t>
            </a:r>
            <a:r>
              <a:rPr lang="en-US" dirty="0" err="1">
                <a:ea typeface="ＭＳ Ｐゴシック" charset="0"/>
                <a:cs typeface="ＭＳ Ｐゴシック" charset="0"/>
              </a:rPr>
              <a:t>Netz</a:t>
            </a:r>
            <a:r>
              <a:rPr lang="en-US" dirty="0">
                <a:ea typeface="ＭＳ Ｐゴシック" charset="0"/>
                <a:cs typeface="ＭＳ Ｐゴシック" charset="0"/>
              </a:rPr>
              <a:t> </a:t>
            </a:r>
            <a:r>
              <a:rPr lang="en-US" dirty="0" err="1">
                <a:ea typeface="ＭＳ Ｐゴシック" charset="0"/>
                <a:cs typeface="ＭＳ Ｐゴシック" charset="0"/>
              </a:rPr>
              <a:t>ergibt</a:t>
            </a:r>
            <a:r>
              <a:rPr lang="en-US" dirty="0">
                <a:ea typeface="ＭＳ Ｐゴシック" charset="0"/>
                <a:cs typeface="ＭＳ Ｐゴシック" charset="0"/>
              </a:rPr>
              <a:t> </a:t>
            </a:r>
            <a:r>
              <a:rPr lang="en-US" dirty="0" err="1">
                <a:ea typeface="ＭＳ Ｐゴシック" charset="0"/>
                <a:cs typeface="ＭＳ Ｐゴシック" charset="0"/>
              </a:rPr>
              <a:t>dann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solches</a:t>
            </a:r>
            <a:r>
              <a:rPr lang="en-US" dirty="0">
                <a:ea typeface="ＭＳ Ｐゴシック" charset="0"/>
                <a:cs typeface="ＭＳ Ｐゴシック" charset="0"/>
              </a:rPr>
              <a:t> Gel,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sie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a:t>
            </a:r>
            <a:r>
              <a:rPr lang="en-US" dirty="0" err="1">
                <a:ea typeface="ＭＳ Ｐゴシック" charset="0"/>
                <a:cs typeface="ＭＳ Ｐゴシック" charset="0"/>
              </a:rPr>
              <a:t>hier</a:t>
            </a:r>
            <a:r>
              <a:rPr lang="en-US" dirty="0">
                <a:ea typeface="ＭＳ Ｐゴシック" charset="0"/>
                <a:cs typeface="ＭＳ Ｐゴシック" charset="0"/>
              </a:rPr>
              <a:t> </a:t>
            </a:r>
            <a:r>
              <a:rPr lang="en-US" dirty="0" err="1">
                <a:ea typeface="ＭＳ Ｐゴシック" charset="0"/>
                <a:cs typeface="ＭＳ Ｐゴシック" charset="0"/>
              </a:rPr>
              <a:t>sehen</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man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solches</a:t>
            </a:r>
            <a:r>
              <a:rPr lang="en-US" dirty="0">
                <a:ea typeface="ＭＳ Ｐゴシック" charset="0"/>
                <a:cs typeface="ＭＳ Ｐゴシック" charset="0"/>
              </a:rPr>
              <a:t> Gel </a:t>
            </a:r>
            <a:r>
              <a:rPr lang="en-US" dirty="0" err="1">
                <a:ea typeface="ＭＳ Ｐゴシック" charset="0"/>
                <a:cs typeface="ＭＳ Ｐゴシック" charset="0"/>
              </a:rPr>
              <a:t>herstellt</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anschliessend</a:t>
            </a:r>
            <a:r>
              <a:rPr lang="en-US" dirty="0">
                <a:ea typeface="ＭＳ Ｐゴシック" charset="0"/>
                <a:cs typeface="ＭＳ Ｐゴシック" charset="0"/>
              </a:rPr>
              <a:t> </a:t>
            </a:r>
            <a:r>
              <a:rPr lang="en-US" dirty="0" err="1">
                <a:ea typeface="ＭＳ Ｐゴシック" charset="0"/>
                <a:cs typeface="ＭＳ Ｐゴシック" charset="0"/>
              </a:rPr>
              <a:t>sehen</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Wie</a:t>
            </a:r>
            <a:r>
              <a:rPr lang="en-US" dirty="0">
                <a:ea typeface="ＭＳ Ｐゴシック" charset="0"/>
                <a:cs typeface="ＭＳ Ｐゴシック" charset="0"/>
              </a:rPr>
              <a:t> Sie </a:t>
            </a:r>
            <a:r>
              <a:rPr lang="en-US" dirty="0" err="1">
                <a:ea typeface="ＭＳ Ｐゴシック" charset="0"/>
                <a:cs typeface="ＭＳ Ｐゴシック" charset="0"/>
              </a:rPr>
              <a:t>ebenfalls</a:t>
            </a:r>
            <a:r>
              <a:rPr lang="en-US" dirty="0">
                <a:ea typeface="ＭＳ Ｐゴシック" charset="0"/>
                <a:cs typeface="ＭＳ Ｐゴシック" charset="0"/>
              </a:rPr>
              <a:t> </a:t>
            </a:r>
            <a:r>
              <a:rPr lang="en-US" dirty="0" err="1">
                <a:ea typeface="ＭＳ Ｐゴシック" charset="0"/>
                <a:cs typeface="ＭＳ Ｐゴシック" charset="0"/>
              </a:rPr>
              <a:t>sehen</a:t>
            </a:r>
            <a:r>
              <a:rPr lang="en-US" dirty="0">
                <a:ea typeface="ＭＳ Ｐゴシック" charset="0"/>
                <a:cs typeface="ＭＳ Ｐゴシック" charset="0"/>
              </a:rPr>
              <a:t>, hat </a:t>
            </a:r>
            <a:r>
              <a:rPr lang="en-US" dirty="0" err="1">
                <a:ea typeface="ＭＳ Ｐゴシック" charset="0"/>
                <a:cs typeface="ＭＳ Ｐゴシック" charset="0"/>
              </a:rPr>
              <a:t>ein</a:t>
            </a:r>
            <a:r>
              <a:rPr lang="en-US" dirty="0">
                <a:ea typeface="ＭＳ Ｐゴシック" charset="0"/>
                <a:cs typeface="ＭＳ Ｐゴシック" charset="0"/>
              </a:rPr>
              <a:t> Gel </a:t>
            </a:r>
            <a:r>
              <a:rPr lang="en-US" dirty="0" err="1">
                <a:ea typeface="ＭＳ Ｐゴシック" charset="0"/>
                <a:cs typeface="ＭＳ Ｐゴシック" charset="0"/>
              </a:rPr>
              <a:t>Ladetaschen</a:t>
            </a:r>
            <a:r>
              <a:rPr lang="en-US" dirty="0">
                <a:ea typeface="ＭＳ Ｐゴシック" charset="0"/>
                <a:cs typeface="ＭＳ Ｐゴシック" charset="0"/>
              </a:rPr>
              <a:t>, in </a:t>
            </a:r>
            <a:r>
              <a:rPr lang="en-US" dirty="0" err="1">
                <a:ea typeface="ＭＳ Ｐゴシック" charset="0"/>
                <a:cs typeface="ＭＳ Ｐゴシック" charset="0"/>
              </a:rPr>
              <a:t>welche</a:t>
            </a:r>
            <a:r>
              <a:rPr lang="en-US" dirty="0">
                <a:ea typeface="ＭＳ Ｐゴシック" charset="0"/>
                <a:cs typeface="ＭＳ Ｐゴシック" charset="0"/>
              </a:rPr>
              <a:t> man </a:t>
            </a:r>
            <a:r>
              <a:rPr lang="en-US" dirty="0" err="1">
                <a:ea typeface="ＭＳ Ｐゴシック" charset="0"/>
                <a:cs typeface="ＭＳ Ｐゴシック" charset="0"/>
              </a:rPr>
              <a:t>kleine</a:t>
            </a:r>
            <a:r>
              <a:rPr lang="en-US" dirty="0">
                <a:ea typeface="ＭＳ Ｐゴシック" charset="0"/>
                <a:cs typeface="ＭＳ Ｐゴシック" charset="0"/>
              </a:rPr>
              <a:t> Mengen an </a:t>
            </a:r>
            <a:r>
              <a:rPr lang="en-US" dirty="0" err="1">
                <a:ea typeface="ＭＳ Ｐゴシック" charset="0"/>
                <a:cs typeface="ＭＳ Ｐゴシック" charset="0"/>
              </a:rPr>
              <a:t>Flüssigkeit</a:t>
            </a:r>
            <a:r>
              <a:rPr lang="en-US" dirty="0">
                <a:ea typeface="ＭＳ Ｐゴシック" charset="0"/>
                <a:cs typeface="ＭＳ Ｐゴシック" charset="0"/>
              </a:rPr>
              <a:t> </a:t>
            </a:r>
            <a:r>
              <a:rPr lang="en-US" dirty="0" err="1">
                <a:ea typeface="ＭＳ Ｐゴシック" charset="0"/>
                <a:cs typeface="ＭＳ Ｐゴシック" charset="0"/>
              </a:rPr>
              <a:t>einfüllen</a:t>
            </a:r>
            <a:r>
              <a:rPr lang="en-US" dirty="0">
                <a:ea typeface="ＭＳ Ｐゴシック" charset="0"/>
                <a:cs typeface="ＭＳ Ｐゴシック" charset="0"/>
              </a:rPr>
              <a:t> </a:t>
            </a:r>
            <a:r>
              <a:rPr lang="en-US" dirty="0" err="1">
                <a:ea typeface="ＭＳ Ｐゴシック" charset="0"/>
                <a:cs typeface="ＭＳ Ｐゴシック" charset="0"/>
              </a:rPr>
              <a:t>kann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anschliessend</a:t>
            </a:r>
            <a:r>
              <a:rPr lang="en-US" dirty="0">
                <a:ea typeface="ＭＳ Ｐゴシック" charset="0"/>
                <a:cs typeface="ＭＳ Ｐゴシック" charset="0"/>
              </a:rPr>
              <a:t> </a:t>
            </a:r>
            <a:r>
              <a:rPr lang="en-US" dirty="0" err="1">
                <a:ea typeface="ＭＳ Ｐゴシック" charset="0"/>
                <a:cs typeface="ＭＳ Ｐゴシック" charset="0"/>
              </a:rPr>
              <a:t>üben</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man in </a:t>
            </a:r>
            <a:r>
              <a:rPr lang="en-US" dirty="0" err="1">
                <a:ea typeface="ＭＳ Ｐゴシック" charset="0"/>
                <a:cs typeface="ＭＳ Ｐゴシック" charset="0"/>
              </a:rPr>
              <a:t>diese</a:t>
            </a:r>
            <a:r>
              <a:rPr lang="en-US" dirty="0">
                <a:ea typeface="ＭＳ Ｐゴシック" charset="0"/>
                <a:cs typeface="ＭＳ Ｐゴシック" charset="0"/>
              </a:rPr>
              <a:t> </a:t>
            </a:r>
            <a:r>
              <a:rPr lang="en-US" dirty="0" err="1">
                <a:ea typeface="ＭＳ Ｐゴシック" charset="0"/>
                <a:cs typeface="ＭＳ Ｐゴシック" charset="0"/>
              </a:rPr>
              <a:t>Schlitze</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farbige</a:t>
            </a:r>
            <a:r>
              <a:rPr lang="en-US" dirty="0">
                <a:ea typeface="ＭＳ Ｐゴシック" charset="0"/>
                <a:cs typeface="ＭＳ Ｐゴシック" charset="0"/>
              </a:rPr>
              <a:t> </a:t>
            </a:r>
            <a:r>
              <a:rPr lang="en-US" dirty="0" err="1">
                <a:ea typeface="ＭＳ Ｐゴシック" charset="0"/>
                <a:cs typeface="ＭＳ Ｐゴシック" charset="0"/>
              </a:rPr>
              <a:t>Flüssigkeit</a:t>
            </a:r>
            <a:r>
              <a:rPr lang="en-US" dirty="0">
                <a:ea typeface="ＭＳ Ｐゴシック" charset="0"/>
                <a:cs typeface="ＭＳ Ｐゴシック" charset="0"/>
              </a:rPr>
              <a:t> </a:t>
            </a:r>
            <a:r>
              <a:rPr lang="en-US" dirty="0" err="1">
                <a:ea typeface="ＭＳ Ｐゴシック" charset="0"/>
                <a:cs typeface="ＭＳ Ｐゴシック" charset="0"/>
              </a:rPr>
              <a:t>pipettiert</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Nach</a:t>
            </a:r>
            <a:r>
              <a:rPr lang="en-US" dirty="0">
                <a:ea typeface="ＭＳ Ｐゴシック" charset="0"/>
                <a:cs typeface="ＭＳ Ｐゴシック" charset="0"/>
              </a:rPr>
              <a:t> der PCR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dann</a:t>
            </a:r>
            <a:r>
              <a:rPr lang="en-US" dirty="0">
                <a:ea typeface="ＭＳ Ｐゴシック" charset="0"/>
                <a:cs typeface="ＭＳ Ｐゴシック" charset="0"/>
              </a:rPr>
              <a:t> </a:t>
            </a:r>
            <a:r>
              <a:rPr lang="en-US" dirty="0" err="1">
                <a:ea typeface="ＭＳ Ｐゴシック" charset="0"/>
                <a:cs typeface="ＭＳ Ｐゴシック" charset="0"/>
              </a:rPr>
              <a:t>unsere</a:t>
            </a:r>
            <a:r>
              <a:rPr lang="en-US" dirty="0">
                <a:ea typeface="ＭＳ Ｐゴシック" charset="0"/>
                <a:cs typeface="ＭＳ Ｐゴシック" charset="0"/>
              </a:rPr>
              <a:t> </a:t>
            </a:r>
            <a:r>
              <a:rPr lang="en-US" dirty="0" err="1">
                <a:ea typeface="ＭＳ Ｐゴシック" charset="0"/>
                <a:cs typeface="ＭＳ Ｐゴシック" charset="0"/>
              </a:rPr>
              <a:t>kopierten</a:t>
            </a:r>
            <a:r>
              <a:rPr lang="en-US" dirty="0">
                <a:ea typeface="ＭＳ Ｐゴシック" charset="0"/>
                <a:cs typeface="ＭＳ Ｐゴシック" charset="0"/>
              </a:rPr>
              <a:t> </a:t>
            </a:r>
            <a:r>
              <a:rPr lang="en-US" dirty="0" err="1">
                <a:ea typeface="ＭＳ Ｐゴシック" charset="0"/>
                <a:cs typeface="ＭＳ Ｐゴシック" charset="0"/>
              </a:rPr>
              <a:t>Proben</a:t>
            </a:r>
            <a:r>
              <a:rPr lang="en-US" dirty="0">
                <a:ea typeface="ＭＳ Ｐゴシック" charset="0"/>
                <a:cs typeface="ＭＳ Ｐゴシック" charset="0"/>
              </a:rPr>
              <a:t> in </a:t>
            </a:r>
            <a:r>
              <a:rPr lang="en-US" dirty="0" err="1">
                <a:ea typeface="ＭＳ Ｐゴシック" charset="0"/>
                <a:cs typeface="ＭＳ Ｐゴシック" charset="0"/>
              </a:rPr>
              <a:t>solche</a:t>
            </a:r>
            <a:r>
              <a:rPr lang="en-US" dirty="0">
                <a:ea typeface="ＭＳ Ｐゴシック" charset="0"/>
                <a:cs typeface="ＭＳ Ｐゴシック" charset="0"/>
              </a:rPr>
              <a:t> </a:t>
            </a:r>
            <a:r>
              <a:rPr lang="en-US" dirty="0" err="1">
                <a:ea typeface="ＭＳ Ｐゴシック" charset="0"/>
                <a:cs typeface="ＭＳ Ｐゴシック" charset="0"/>
              </a:rPr>
              <a:t>Ladetaschen</a:t>
            </a:r>
            <a:r>
              <a:rPr lang="en-US" dirty="0">
                <a:ea typeface="ＭＳ Ｐゴシック" charset="0"/>
                <a:cs typeface="ＭＳ Ｐゴシック" charset="0"/>
              </a:rPr>
              <a:t> pipettieren, um die DNA </a:t>
            </a:r>
            <a:r>
              <a:rPr lang="en-US" dirty="0" err="1">
                <a:ea typeface="ＭＳ Ｐゴシック" charset="0"/>
                <a:cs typeface="ＭＳ Ｐゴシック" charset="0"/>
              </a:rPr>
              <a:t>aufgrund</a:t>
            </a:r>
            <a:r>
              <a:rPr lang="en-US" dirty="0">
                <a:ea typeface="ＭＳ Ｐゴシック" charset="0"/>
                <a:cs typeface="ＭＳ Ｐゴシック" charset="0"/>
              </a:rPr>
              <a:t> </a:t>
            </a:r>
            <a:r>
              <a:rPr lang="en-US" dirty="0" err="1">
                <a:ea typeface="ＭＳ Ｐゴシック" charset="0"/>
                <a:cs typeface="ＭＳ Ｐゴシック" charset="0"/>
              </a:rPr>
              <a:t>ihrer</a:t>
            </a:r>
            <a:r>
              <a:rPr lang="en-US" dirty="0">
                <a:ea typeface="ＭＳ Ｐゴシック" charset="0"/>
                <a:cs typeface="ＭＳ Ｐゴシック" charset="0"/>
              </a:rPr>
              <a:t> </a:t>
            </a:r>
            <a:r>
              <a:rPr lang="en-US" dirty="0" err="1">
                <a:ea typeface="ＭＳ Ｐゴシック" charset="0"/>
                <a:cs typeface="ＭＳ Ｐゴシック" charset="0"/>
              </a:rPr>
              <a:t>Grösse</a:t>
            </a:r>
            <a:r>
              <a:rPr lang="en-US" dirty="0">
                <a:ea typeface="ＭＳ Ｐゴシック" charset="0"/>
                <a:cs typeface="ＭＳ Ｐゴシック" charset="0"/>
              </a:rPr>
              <a:t> </a:t>
            </a:r>
            <a:r>
              <a:rPr lang="en-US" dirty="0" err="1">
                <a:ea typeface="ＭＳ Ｐゴシック" charset="0"/>
                <a:cs typeface="ＭＳ Ｐゴシック" charset="0"/>
              </a:rPr>
              <a:t>trennen</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können</a:t>
            </a:r>
            <a:r>
              <a:rPr lang="en-US" dirty="0">
                <a:ea typeface="ＭＳ Ｐゴシック" charset="0"/>
                <a:cs typeface="ＭＳ Ｐゴシック" charset="0"/>
              </a:rPr>
              <a:t>. </a:t>
            </a:r>
          </a:p>
          <a:p>
            <a:pPr eaLnBrk="1" hangingPunct="1"/>
            <a:r>
              <a:rPr lang="en-US" dirty="0">
                <a:ea typeface="ＭＳ Ｐゴシック" charset="0"/>
                <a:cs typeface="ＭＳ Ｐゴシック" charset="0"/>
              </a:rPr>
              <a:t>Aber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geht</a:t>
            </a:r>
            <a:r>
              <a:rPr lang="en-US" dirty="0">
                <a:ea typeface="ＭＳ Ｐゴシック" charset="0"/>
                <a:cs typeface="ＭＳ Ｐゴシック" charset="0"/>
              </a:rPr>
              <a:t> das nun </a:t>
            </a:r>
            <a:r>
              <a:rPr lang="en-US" dirty="0" err="1">
                <a:ea typeface="ＭＳ Ｐゴシック" charset="0"/>
                <a:cs typeface="ＭＳ Ｐゴシック" charset="0"/>
              </a:rPr>
              <a:t>genau</a:t>
            </a:r>
            <a:r>
              <a:rPr lang="en-US" dirty="0">
                <a:ea typeface="ＭＳ Ｐゴシック" charset="0"/>
                <a:cs typeface="ＭＳ Ｐゴシック" charset="0"/>
              </a:rPr>
              <a:t>?</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440F38-9D50-A44A-93A9-3F55A580F17C}" type="slidenum">
              <a:rPr lang="en-US"/>
              <a:pPr/>
              <a:t>65</a:t>
            </a:fld>
            <a:endParaRPr lang="en-US"/>
          </a:p>
        </p:txBody>
      </p:sp>
      <p:sp>
        <p:nvSpPr>
          <p:cNvPr id="1034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03427" name="Rectangle 3"/>
          <p:cNvSpPr>
            <a:spLocks noGrp="1" noChangeArrowheads="1"/>
          </p:cNvSpPr>
          <p:nvPr>
            <p:ph type="body" idx="1"/>
          </p:nvPr>
        </p:nvSpPr>
        <p:spPr/>
        <p:txBody>
          <a:bodyPr/>
          <a:lstStyle/>
          <a:p>
            <a:r>
              <a:rPr lang="en-US"/>
              <a:t>Wie gesagt werden nun die Proben in die Taschen pipettiert. </a:t>
            </a:r>
          </a:p>
          <a:p>
            <a:endParaRPr lang="en-US"/>
          </a:p>
          <a:p>
            <a:r>
              <a:rPr lang="en-US"/>
              <a:t>Grössenmarker brauchts: Ein Grössenmarker enthält DNA Stücke bekannter Grösse. Man kann die kopierten DNA Stücke mit denen des Grössenmarkers vergleichen und somit sagen, wie lange die kopierten Stücke sind.</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630FF-D731-C842-8814-B48EF6AAE9B7}" type="slidenum">
              <a:rPr lang="en-US"/>
              <a:pPr/>
              <a:t>66</a:t>
            </a:fld>
            <a:endParaRPr lang="en-US"/>
          </a:p>
        </p:txBody>
      </p:sp>
      <p:sp>
        <p:nvSpPr>
          <p:cNvPr id="18944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89443" name="Rectangle 1027"/>
          <p:cNvSpPr>
            <a:spLocks noGrp="1" noChangeArrowheads="1"/>
          </p:cNvSpPr>
          <p:nvPr>
            <p:ph type="body" idx="1"/>
          </p:nvPr>
        </p:nvSpPr>
        <p:spPr/>
        <p:txBody>
          <a:bodyPr/>
          <a:lstStyle/>
          <a:p>
            <a:r>
              <a:rPr lang="en-US"/>
              <a:t>Dann wird während 30 min eine Spannung angelegt.</a:t>
            </a:r>
          </a:p>
          <a:p>
            <a:r>
              <a:rPr lang="en-US"/>
              <a:t>Dabei wandert die DNA in Richtung des Pluspols, da sie negativ geladen ist.</a:t>
            </a:r>
          </a:p>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FB634-D606-AB4B-B647-F2EFABDEC1F3}" type="slidenum">
              <a:rPr lang="en-US"/>
              <a:pPr/>
              <a:t>67</a:t>
            </a:fld>
            <a:endParaRPr lang="en-US"/>
          </a:p>
        </p:txBody>
      </p:sp>
      <p:sp>
        <p:nvSpPr>
          <p:cNvPr id="19353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93539" name="Rectangle 1027"/>
          <p:cNvSpPr>
            <a:spLocks noGrp="1" noChangeArrowheads="1"/>
          </p:cNvSpPr>
          <p:nvPr>
            <p:ph type="body" idx="1"/>
          </p:nvPr>
        </p:nvSpPr>
        <p:spPr/>
        <p:txBody>
          <a:bodyPr/>
          <a:lstStyle/>
          <a:p>
            <a:r>
              <a:rPr lang="en-US"/>
              <a:t>Die grossen DNA Stücke wandern langsamer durch das Gel, da sie grössere Probleme haben, durch das Netz des Agarosegels zu gelangen. Somit sind sie weiter oben im Gel anzutreffen. Die kleineren Stücke verheddern sich weniger stark und kommen so schneller durch das Gel. Deshalb findet man sie weiter unten.</a:t>
            </a:r>
          </a:p>
          <a:p>
            <a:r>
              <a:rPr lang="en-US"/>
              <a:t>So werden also unterschiedlich lange DNA Stücke in einem Agarosegel voneinander getrennt.</a:t>
            </a:r>
          </a:p>
          <a:p>
            <a:r>
              <a:rPr lang="en-US"/>
              <a:t>Wer ist hier der Täter?</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9EC43C7-77B5-6041-BDE9-8EDBE1A313EA}" type="slidenum">
              <a:rPr lang="en-US" sz="1200">
                <a:latin typeface="Calibri" panose="020F0502020204030204" pitchFamily="34" charset="0"/>
              </a:rPr>
              <a:pPr/>
              <a:t>68</a:t>
            </a:fld>
            <a:endParaRPr lang="en-US" sz="1200" dirty="0">
              <a:latin typeface="Calibri" panose="020F0502020204030204" pitchFamily="34" charset="0"/>
            </a:endParaRPr>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demonstriert</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Agarosegel</a:t>
            </a:r>
            <a:r>
              <a:rPr lang="en-US" dirty="0">
                <a:ea typeface="ＭＳ Ｐゴシック" charset="0"/>
                <a:cs typeface="ＭＳ Ｐゴシック" charset="0"/>
              </a:rPr>
              <a:t> </a:t>
            </a:r>
            <a:r>
              <a:rPr lang="en-US" dirty="0" err="1">
                <a:ea typeface="ＭＳ Ｐゴシック" charset="0"/>
                <a:cs typeface="ＭＳ Ｐゴシック" charset="0"/>
              </a:rPr>
              <a:t>gegossen</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Danach</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Pipettierübung</a:t>
            </a:r>
            <a:r>
              <a:rPr lang="en-US" dirty="0">
                <a:ea typeface="ＭＳ Ｐゴシック" charset="0"/>
                <a:cs typeface="ＭＳ Ｐゴシック" charset="0"/>
              </a:rPr>
              <a:t> 2 an den (mind.) </a:t>
            </a:r>
            <a:r>
              <a:rPr lang="en-US" dirty="0" err="1">
                <a:ea typeface="ＭＳ Ｐゴシック" charset="0"/>
                <a:cs typeface="ＭＳ Ｐゴシック" charset="0"/>
              </a:rPr>
              <a:t>vier</a:t>
            </a:r>
            <a:r>
              <a:rPr lang="en-US" dirty="0">
                <a:ea typeface="ＭＳ Ｐゴシック" charset="0"/>
                <a:cs typeface="ＭＳ Ｐゴシック" charset="0"/>
              </a:rPr>
              <a:t> </a:t>
            </a:r>
            <a:r>
              <a:rPr lang="en-US" dirty="0" err="1">
                <a:ea typeface="ＭＳ Ｐゴシック" charset="0"/>
                <a:cs typeface="ＭＳ Ｐゴシック" charset="0"/>
              </a:rPr>
              <a:t>vorbereiteten</a:t>
            </a:r>
            <a:r>
              <a:rPr lang="en-US" dirty="0">
                <a:ea typeface="ＭＳ Ｐゴシック" charset="0"/>
                <a:cs typeface="ＭＳ Ｐゴシック" charset="0"/>
              </a:rPr>
              <a:t> </a:t>
            </a:r>
            <a:r>
              <a:rPr lang="en-US" dirty="0" err="1">
                <a:ea typeface="ＭＳ Ｐゴシック" charset="0"/>
                <a:cs typeface="ＭＳ Ｐゴシック" charset="0"/>
              </a:rPr>
              <a:t>Uebungsstationen</a:t>
            </a:r>
            <a:r>
              <a:rPr lang="en-US" dirty="0">
                <a:ea typeface="ＭＳ Ｐゴシック" charset="0"/>
                <a:cs typeface="ＭＳ Ｐゴシック" charset="0"/>
              </a:rPr>
              <a:t> </a:t>
            </a:r>
            <a:r>
              <a:rPr lang="en-US" dirty="0" err="1">
                <a:ea typeface="ＭＳ Ｐゴシック" charset="0"/>
                <a:cs typeface="ＭＳ Ｐゴシック" charset="0"/>
              </a:rPr>
              <a:t>durchgeführt</a:t>
            </a:r>
            <a:r>
              <a:rPr lang="en-US" dirty="0">
                <a:ea typeface="ＭＳ Ｐゴシック" charset="0"/>
                <a:cs typeface="ＭＳ Ｐゴシック" charset="0"/>
              </a:rPr>
              <a:t> (4 </a:t>
            </a:r>
            <a:r>
              <a:rPr lang="en-US" dirty="0" err="1">
                <a:ea typeface="ＭＳ Ｐゴシック" charset="0"/>
                <a:cs typeface="ＭＳ Ｐゴシック" charset="0"/>
              </a:rPr>
              <a:t>halbe</a:t>
            </a:r>
            <a:r>
              <a:rPr lang="en-US" dirty="0">
                <a:ea typeface="ＭＳ Ｐゴシック" charset="0"/>
                <a:cs typeface="ＭＳ Ｐゴシック" charset="0"/>
              </a:rPr>
              <a:t> </a:t>
            </a:r>
            <a:r>
              <a:rPr lang="en-US" dirty="0" err="1">
                <a:ea typeface="ＭＳ Ｐゴシック" charset="0"/>
                <a:cs typeface="ＭＳ Ｐゴシック" charset="0"/>
              </a:rPr>
              <a:t>Gele</a:t>
            </a:r>
            <a:r>
              <a:rPr lang="en-US" dirty="0">
                <a:ea typeface="ＭＳ Ｐゴシック" charset="0"/>
                <a:cs typeface="ＭＳ Ｐゴシック" charset="0"/>
              </a:rPr>
              <a:t> in </a:t>
            </a:r>
            <a:r>
              <a:rPr lang="en-US" dirty="0" err="1">
                <a:ea typeface="ＭＳ Ｐゴシック" charset="0"/>
                <a:cs typeface="ＭＳ Ｐゴシック" charset="0"/>
              </a:rPr>
              <a:t>Plastikschalen</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TAE Puffer). 4 </a:t>
            </a:r>
            <a:r>
              <a:rPr lang="en-US" dirty="0" err="1">
                <a:ea typeface="ＭＳ Ｐゴシック" charset="0"/>
                <a:cs typeface="ＭＳ Ｐゴシック" charset="0"/>
              </a:rPr>
              <a:t>Leute</a:t>
            </a:r>
            <a:r>
              <a:rPr lang="en-US" dirty="0">
                <a:ea typeface="ＭＳ Ｐゴシック" charset="0"/>
                <a:cs typeface="ＭＳ Ｐゴシック" charset="0"/>
              </a:rPr>
              <a:t> </a:t>
            </a:r>
            <a:r>
              <a:rPr lang="en-US" dirty="0" err="1">
                <a:ea typeface="ＭＳ Ｐゴシック" charset="0"/>
                <a:cs typeface="ＭＳ Ｐゴシック" charset="0"/>
              </a:rPr>
              <a:t>gleichzeitig</a:t>
            </a:r>
            <a:r>
              <a:rPr lang="en-US" dirty="0">
                <a:ea typeface="ＭＳ Ｐゴシック" charset="0"/>
                <a:cs typeface="ＭＳ Ｐゴシック" charset="0"/>
              </a:rPr>
              <a:t> pipettieren </a:t>
            </a:r>
            <a:r>
              <a:rPr lang="en-US" dirty="0" err="1">
                <a:ea typeface="ＭＳ Ｐゴシック" charset="0"/>
                <a:cs typeface="ＭＳ Ｐゴシック" charset="0"/>
              </a:rPr>
              <a:t>je</a:t>
            </a:r>
            <a:r>
              <a:rPr lang="en-US" dirty="0">
                <a:ea typeface="ＭＳ Ｐゴシック" charset="0"/>
                <a:cs typeface="ＭＳ Ｐゴシック" charset="0"/>
              </a:rPr>
              <a:t> mind. 4 slots - 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lesen</a:t>
            </a:r>
            <a:r>
              <a:rPr lang="en-US" dirty="0">
                <a:ea typeface="ＭＳ Ｐゴシック" charset="0"/>
                <a:cs typeface="ＭＳ Ｐゴシック" charset="0"/>
              </a:rPr>
              <a:t> das </a:t>
            </a:r>
            <a:r>
              <a:rPr lang="en-US" dirty="0" err="1">
                <a:ea typeface="ＭＳ Ｐゴシック" charset="0"/>
                <a:cs typeface="ＭＳ Ｐゴシック" charset="0"/>
              </a:rPr>
              <a:t>Skript</a:t>
            </a:r>
            <a:r>
              <a:rPr lang="en-US" dirty="0">
                <a:ea typeface="ＭＳ Ｐゴシック" charset="0"/>
                <a:cs typeface="ＭＳ Ｐゴシック" charset="0"/>
              </a:rPr>
              <a:t> und </a:t>
            </a:r>
            <a:r>
              <a:rPr lang="en-US" dirty="0" err="1">
                <a:ea typeface="ＭＳ Ｐゴシック" charset="0"/>
                <a:cs typeface="ＭＳ Ｐゴシック" charset="0"/>
              </a:rPr>
              <a:t>beantworten</a:t>
            </a:r>
            <a:r>
              <a:rPr lang="en-US" dirty="0">
                <a:ea typeface="ＭＳ Ｐゴシック" charset="0"/>
                <a:cs typeface="ＭＳ Ｐゴシック" charset="0"/>
              </a:rPr>
              <a:t> die </a:t>
            </a:r>
            <a:r>
              <a:rPr lang="en-US" dirty="0" err="1">
                <a:ea typeface="ＭＳ Ｐゴシック" charset="0"/>
                <a:cs typeface="ＭＳ Ｐゴシック" charset="0"/>
              </a:rPr>
              <a:t>Fragen</a:t>
            </a:r>
            <a:r>
              <a:rPr lang="en-US" dirty="0">
                <a:ea typeface="ＭＳ Ｐゴシック" charset="0"/>
                <a:cs typeface="ＭＳ Ｐゴシック" charset="0"/>
              </a:rPr>
              <a:t>.</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9EC43C7-77B5-6041-BDE9-8EDBE1A313EA}" type="slidenum">
              <a:rPr lang="en-US" sz="1200">
                <a:latin typeface="Calibri" panose="020F0502020204030204" pitchFamily="34" charset="0"/>
              </a:rPr>
              <a:pPr/>
              <a:t>69</a:t>
            </a:fld>
            <a:endParaRPr lang="en-US" sz="1200" dirty="0">
              <a:latin typeface="Calibri" panose="020F0502020204030204" pitchFamily="34" charset="0"/>
            </a:endParaRPr>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demonstriert</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Agarosegel</a:t>
            </a:r>
            <a:r>
              <a:rPr lang="en-US" dirty="0">
                <a:ea typeface="ＭＳ Ｐゴシック" charset="0"/>
                <a:cs typeface="ＭＳ Ｐゴシック" charset="0"/>
              </a:rPr>
              <a:t> </a:t>
            </a:r>
            <a:r>
              <a:rPr lang="en-US" dirty="0" err="1">
                <a:ea typeface="ＭＳ Ｐゴシック" charset="0"/>
                <a:cs typeface="ＭＳ Ｐゴシック" charset="0"/>
              </a:rPr>
              <a:t>gegossen</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Danach</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Pipettierübung</a:t>
            </a:r>
            <a:r>
              <a:rPr lang="en-US" dirty="0">
                <a:ea typeface="ＭＳ Ｐゴシック" charset="0"/>
                <a:cs typeface="ＭＳ Ｐゴシック" charset="0"/>
              </a:rPr>
              <a:t> 2 an den (mind.) </a:t>
            </a:r>
            <a:r>
              <a:rPr lang="en-US" dirty="0" err="1">
                <a:ea typeface="ＭＳ Ｐゴシック" charset="0"/>
                <a:cs typeface="ＭＳ Ｐゴシック" charset="0"/>
              </a:rPr>
              <a:t>vier</a:t>
            </a:r>
            <a:r>
              <a:rPr lang="en-US" dirty="0">
                <a:ea typeface="ＭＳ Ｐゴシック" charset="0"/>
                <a:cs typeface="ＭＳ Ｐゴシック" charset="0"/>
              </a:rPr>
              <a:t> </a:t>
            </a:r>
            <a:r>
              <a:rPr lang="en-US" dirty="0" err="1">
                <a:ea typeface="ＭＳ Ｐゴシック" charset="0"/>
                <a:cs typeface="ＭＳ Ｐゴシック" charset="0"/>
              </a:rPr>
              <a:t>vorbereiteten</a:t>
            </a:r>
            <a:r>
              <a:rPr lang="en-US" dirty="0">
                <a:ea typeface="ＭＳ Ｐゴシック" charset="0"/>
                <a:cs typeface="ＭＳ Ｐゴシック" charset="0"/>
              </a:rPr>
              <a:t> </a:t>
            </a:r>
            <a:r>
              <a:rPr lang="en-US" dirty="0" err="1">
                <a:ea typeface="ＭＳ Ｐゴシック" charset="0"/>
                <a:cs typeface="ＭＳ Ｐゴシック" charset="0"/>
              </a:rPr>
              <a:t>Uebungsstationen</a:t>
            </a:r>
            <a:r>
              <a:rPr lang="en-US" dirty="0">
                <a:ea typeface="ＭＳ Ｐゴシック" charset="0"/>
                <a:cs typeface="ＭＳ Ｐゴシック" charset="0"/>
              </a:rPr>
              <a:t> </a:t>
            </a:r>
            <a:r>
              <a:rPr lang="en-US" dirty="0" err="1">
                <a:ea typeface="ＭＳ Ｐゴシック" charset="0"/>
                <a:cs typeface="ＭＳ Ｐゴシック" charset="0"/>
              </a:rPr>
              <a:t>durchgeführt</a:t>
            </a:r>
            <a:r>
              <a:rPr lang="en-US" dirty="0">
                <a:ea typeface="ＭＳ Ｐゴシック" charset="0"/>
                <a:cs typeface="ＭＳ Ｐゴシック" charset="0"/>
              </a:rPr>
              <a:t> (4 </a:t>
            </a:r>
            <a:r>
              <a:rPr lang="en-US" dirty="0" err="1">
                <a:ea typeface="ＭＳ Ｐゴシック" charset="0"/>
                <a:cs typeface="ＭＳ Ｐゴシック" charset="0"/>
              </a:rPr>
              <a:t>halbe</a:t>
            </a:r>
            <a:r>
              <a:rPr lang="en-US" dirty="0">
                <a:ea typeface="ＭＳ Ｐゴシック" charset="0"/>
                <a:cs typeface="ＭＳ Ｐゴシック" charset="0"/>
              </a:rPr>
              <a:t> </a:t>
            </a:r>
            <a:r>
              <a:rPr lang="en-US" dirty="0" err="1">
                <a:ea typeface="ＭＳ Ｐゴシック" charset="0"/>
                <a:cs typeface="ＭＳ Ｐゴシック" charset="0"/>
              </a:rPr>
              <a:t>Gele</a:t>
            </a:r>
            <a:r>
              <a:rPr lang="en-US" dirty="0">
                <a:ea typeface="ＭＳ Ｐゴシック" charset="0"/>
                <a:cs typeface="ＭＳ Ｐゴシック" charset="0"/>
              </a:rPr>
              <a:t> in </a:t>
            </a:r>
            <a:r>
              <a:rPr lang="en-US" dirty="0" err="1">
                <a:ea typeface="ＭＳ Ｐゴシック" charset="0"/>
                <a:cs typeface="ＭＳ Ｐゴシック" charset="0"/>
              </a:rPr>
              <a:t>Plastikschalen</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TAE Puffer). 4 </a:t>
            </a:r>
            <a:r>
              <a:rPr lang="en-US" dirty="0" err="1">
                <a:ea typeface="ＭＳ Ｐゴシック" charset="0"/>
                <a:cs typeface="ＭＳ Ｐゴシック" charset="0"/>
              </a:rPr>
              <a:t>Leute</a:t>
            </a:r>
            <a:r>
              <a:rPr lang="en-US" dirty="0">
                <a:ea typeface="ＭＳ Ｐゴシック" charset="0"/>
                <a:cs typeface="ＭＳ Ｐゴシック" charset="0"/>
              </a:rPr>
              <a:t> </a:t>
            </a:r>
            <a:r>
              <a:rPr lang="en-US" dirty="0" err="1">
                <a:ea typeface="ＭＳ Ｐゴシック" charset="0"/>
                <a:cs typeface="ＭＳ Ｐゴシック" charset="0"/>
              </a:rPr>
              <a:t>gleichzeitig</a:t>
            </a:r>
            <a:r>
              <a:rPr lang="en-US" dirty="0">
                <a:ea typeface="ＭＳ Ｐゴシック" charset="0"/>
                <a:cs typeface="ＭＳ Ｐゴシック" charset="0"/>
              </a:rPr>
              <a:t> pipettieren </a:t>
            </a:r>
            <a:r>
              <a:rPr lang="en-US" dirty="0" err="1">
                <a:ea typeface="ＭＳ Ｐゴシック" charset="0"/>
                <a:cs typeface="ＭＳ Ｐゴシック" charset="0"/>
              </a:rPr>
              <a:t>je</a:t>
            </a:r>
            <a:r>
              <a:rPr lang="en-US" dirty="0">
                <a:ea typeface="ＭＳ Ｐゴシック" charset="0"/>
                <a:cs typeface="ＭＳ Ｐゴシック" charset="0"/>
              </a:rPr>
              <a:t> mind. 4 slots - 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lesen</a:t>
            </a:r>
            <a:r>
              <a:rPr lang="en-US" dirty="0">
                <a:ea typeface="ＭＳ Ｐゴシック" charset="0"/>
                <a:cs typeface="ＭＳ Ｐゴシック" charset="0"/>
              </a:rPr>
              <a:t> das </a:t>
            </a:r>
            <a:r>
              <a:rPr lang="en-US" dirty="0" err="1">
                <a:ea typeface="ＭＳ Ｐゴシック" charset="0"/>
                <a:cs typeface="ＭＳ Ｐゴシック" charset="0"/>
              </a:rPr>
              <a:t>Skript</a:t>
            </a:r>
            <a:r>
              <a:rPr lang="en-US" dirty="0">
                <a:ea typeface="ＭＳ Ｐゴシック" charset="0"/>
                <a:cs typeface="ＭＳ Ｐゴシック" charset="0"/>
              </a:rPr>
              <a:t> und </a:t>
            </a:r>
            <a:r>
              <a:rPr lang="en-US" dirty="0" err="1">
                <a:ea typeface="ＭＳ Ｐゴシック" charset="0"/>
                <a:cs typeface="ＭＳ Ｐゴシック" charset="0"/>
              </a:rPr>
              <a:t>beantworten</a:t>
            </a:r>
            <a:r>
              <a:rPr lang="en-US" dirty="0">
                <a:ea typeface="ＭＳ Ｐゴシック" charset="0"/>
                <a:cs typeface="ＭＳ Ｐゴシック" charset="0"/>
              </a:rPr>
              <a:t> die </a:t>
            </a:r>
            <a:r>
              <a:rPr lang="en-US" dirty="0" err="1">
                <a:ea typeface="ＭＳ Ｐゴシック" charset="0"/>
                <a:cs typeface="ＭＳ Ｐゴシック" charset="0"/>
              </a:rPr>
              <a:t>Fragen</a:t>
            </a:r>
            <a:r>
              <a:rPr lang="en-US" dirty="0">
                <a:ea typeface="ＭＳ Ｐゴシック" charset="0"/>
                <a:cs typeface="ＭＳ Ｐゴシック" charset="0"/>
              </a:rP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149107-9A72-F44F-B4AD-202AAC77DBC7}" type="slidenum">
              <a:rPr lang="en-US"/>
              <a:pPr/>
              <a:t>6</a:t>
            </a:fld>
            <a:endParaRPr lang="en-US"/>
          </a:p>
        </p:txBody>
      </p:sp>
      <p:sp>
        <p:nvSpPr>
          <p:cNvPr id="921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92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9EC43C7-77B5-6041-BDE9-8EDBE1A313EA}" type="slidenum">
              <a:rPr lang="en-US" sz="1200">
                <a:latin typeface="Calibri" panose="020F0502020204030204" pitchFamily="34" charset="0"/>
              </a:rPr>
              <a:pPr/>
              <a:t>70</a:t>
            </a:fld>
            <a:endParaRPr lang="en-US" sz="1200" dirty="0">
              <a:latin typeface="Calibri" panose="020F0502020204030204" pitchFamily="34" charset="0"/>
            </a:endParaRPr>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demonstriert</a:t>
            </a:r>
            <a:r>
              <a:rPr lang="en-US" dirty="0">
                <a:ea typeface="ＭＳ Ｐゴシック" charset="0"/>
                <a:cs typeface="ＭＳ Ｐゴシック" charset="0"/>
              </a:rPr>
              <a:t>, </a:t>
            </a:r>
            <a:r>
              <a:rPr lang="en-US" dirty="0" err="1">
                <a:ea typeface="ＭＳ Ｐゴシック" charset="0"/>
                <a:cs typeface="ＭＳ Ｐゴシック" charset="0"/>
              </a:rPr>
              <a:t>wie</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Agarosegel</a:t>
            </a:r>
            <a:r>
              <a:rPr lang="en-US" dirty="0">
                <a:ea typeface="ＭＳ Ｐゴシック" charset="0"/>
                <a:cs typeface="ＭＳ Ｐゴシック" charset="0"/>
              </a:rPr>
              <a:t> </a:t>
            </a:r>
            <a:r>
              <a:rPr lang="en-US" dirty="0" err="1">
                <a:ea typeface="ＭＳ Ｐゴシック" charset="0"/>
                <a:cs typeface="ＭＳ Ｐゴシック" charset="0"/>
              </a:rPr>
              <a:t>gegossen</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Danach</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Pipettierübung</a:t>
            </a:r>
            <a:r>
              <a:rPr lang="en-US" dirty="0">
                <a:ea typeface="ＭＳ Ｐゴシック" charset="0"/>
                <a:cs typeface="ＭＳ Ｐゴシック" charset="0"/>
              </a:rPr>
              <a:t> 2 an den (mind.) </a:t>
            </a:r>
            <a:r>
              <a:rPr lang="en-US" dirty="0" err="1">
                <a:ea typeface="ＭＳ Ｐゴシック" charset="0"/>
                <a:cs typeface="ＭＳ Ｐゴシック" charset="0"/>
              </a:rPr>
              <a:t>vier</a:t>
            </a:r>
            <a:r>
              <a:rPr lang="en-US" dirty="0">
                <a:ea typeface="ＭＳ Ｐゴシック" charset="0"/>
                <a:cs typeface="ＭＳ Ｐゴシック" charset="0"/>
              </a:rPr>
              <a:t> </a:t>
            </a:r>
            <a:r>
              <a:rPr lang="en-US" dirty="0" err="1">
                <a:ea typeface="ＭＳ Ｐゴシック" charset="0"/>
                <a:cs typeface="ＭＳ Ｐゴシック" charset="0"/>
              </a:rPr>
              <a:t>vorbereiteten</a:t>
            </a:r>
            <a:r>
              <a:rPr lang="en-US" dirty="0">
                <a:ea typeface="ＭＳ Ｐゴシック" charset="0"/>
                <a:cs typeface="ＭＳ Ｐゴシック" charset="0"/>
              </a:rPr>
              <a:t> </a:t>
            </a:r>
            <a:r>
              <a:rPr lang="en-US" dirty="0" err="1">
                <a:ea typeface="ＭＳ Ｐゴシック" charset="0"/>
                <a:cs typeface="ＭＳ Ｐゴシック" charset="0"/>
              </a:rPr>
              <a:t>Uebungsstationen</a:t>
            </a:r>
            <a:r>
              <a:rPr lang="en-US" dirty="0">
                <a:ea typeface="ＭＳ Ｐゴシック" charset="0"/>
                <a:cs typeface="ＭＳ Ｐゴシック" charset="0"/>
              </a:rPr>
              <a:t> </a:t>
            </a:r>
            <a:r>
              <a:rPr lang="en-US" dirty="0" err="1">
                <a:ea typeface="ＭＳ Ｐゴシック" charset="0"/>
                <a:cs typeface="ＭＳ Ｐゴシック" charset="0"/>
              </a:rPr>
              <a:t>durchgeführt</a:t>
            </a:r>
            <a:r>
              <a:rPr lang="en-US" dirty="0">
                <a:ea typeface="ＭＳ Ｐゴシック" charset="0"/>
                <a:cs typeface="ＭＳ Ｐゴシック" charset="0"/>
              </a:rPr>
              <a:t> (4 </a:t>
            </a:r>
            <a:r>
              <a:rPr lang="en-US" dirty="0" err="1">
                <a:ea typeface="ＭＳ Ｐゴシック" charset="0"/>
                <a:cs typeface="ＭＳ Ｐゴシック" charset="0"/>
              </a:rPr>
              <a:t>halbe</a:t>
            </a:r>
            <a:r>
              <a:rPr lang="en-US" dirty="0">
                <a:ea typeface="ＭＳ Ｐゴシック" charset="0"/>
                <a:cs typeface="ＭＳ Ｐゴシック" charset="0"/>
              </a:rPr>
              <a:t> </a:t>
            </a:r>
            <a:r>
              <a:rPr lang="en-US" dirty="0" err="1">
                <a:ea typeface="ＭＳ Ｐゴシック" charset="0"/>
                <a:cs typeface="ＭＳ Ｐゴシック" charset="0"/>
              </a:rPr>
              <a:t>Gele</a:t>
            </a:r>
            <a:r>
              <a:rPr lang="en-US" dirty="0">
                <a:ea typeface="ＭＳ Ｐゴシック" charset="0"/>
                <a:cs typeface="ＭＳ Ｐゴシック" charset="0"/>
              </a:rPr>
              <a:t> in </a:t>
            </a:r>
            <a:r>
              <a:rPr lang="en-US" dirty="0" err="1">
                <a:ea typeface="ＭＳ Ｐゴシック" charset="0"/>
                <a:cs typeface="ＭＳ Ｐゴシック" charset="0"/>
              </a:rPr>
              <a:t>Plastikschalen</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TAE Puffer). 4 </a:t>
            </a:r>
            <a:r>
              <a:rPr lang="en-US" dirty="0" err="1">
                <a:ea typeface="ＭＳ Ｐゴシック" charset="0"/>
                <a:cs typeface="ＭＳ Ｐゴシック" charset="0"/>
              </a:rPr>
              <a:t>Leute</a:t>
            </a:r>
            <a:r>
              <a:rPr lang="en-US" dirty="0">
                <a:ea typeface="ＭＳ Ｐゴシック" charset="0"/>
                <a:cs typeface="ＭＳ Ｐゴシック" charset="0"/>
              </a:rPr>
              <a:t> </a:t>
            </a:r>
            <a:r>
              <a:rPr lang="en-US" dirty="0" err="1">
                <a:ea typeface="ＭＳ Ｐゴシック" charset="0"/>
                <a:cs typeface="ＭＳ Ｐゴシック" charset="0"/>
              </a:rPr>
              <a:t>gleichzeitig</a:t>
            </a:r>
            <a:r>
              <a:rPr lang="en-US" dirty="0">
                <a:ea typeface="ＭＳ Ｐゴシック" charset="0"/>
                <a:cs typeface="ＭＳ Ｐゴシック" charset="0"/>
              </a:rPr>
              <a:t> pipettieren </a:t>
            </a:r>
            <a:r>
              <a:rPr lang="en-US" dirty="0" err="1">
                <a:ea typeface="ＭＳ Ｐゴシック" charset="0"/>
                <a:cs typeface="ＭＳ Ｐゴシック" charset="0"/>
              </a:rPr>
              <a:t>je</a:t>
            </a:r>
            <a:r>
              <a:rPr lang="en-US" dirty="0">
                <a:ea typeface="ＭＳ Ｐゴシック" charset="0"/>
                <a:cs typeface="ＭＳ Ｐゴシック" charset="0"/>
              </a:rPr>
              <a:t> mind. 4 slots - 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lesen</a:t>
            </a:r>
            <a:r>
              <a:rPr lang="en-US" dirty="0">
                <a:ea typeface="ＭＳ Ｐゴシック" charset="0"/>
                <a:cs typeface="ＭＳ Ｐゴシック" charset="0"/>
              </a:rPr>
              <a:t> das </a:t>
            </a:r>
            <a:r>
              <a:rPr lang="en-US" dirty="0" err="1">
                <a:ea typeface="ＭＳ Ｐゴシック" charset="0"/>
                <a:cs typeface="ＭＳ Ｐゴシック" charset="0"/>
              </a:rPr>
              <a:t>Skript</a:t>
            </a:r>
            <a:r>
              <a:rPr lang="en-US" dirty="0">
                <a:ea typeface="ＭＳ Ｐゴシック" charset="0"/>
                <a:cs typeface="ＭＳ Ｐゴシック" charset="0"/>
              </a:rPr>
              <a:t> und </a:t>
            </a:r>
            <a:r>
              <a:rPr lang="en-US" dirty="0" err="1">
                <a:ea typeface="ＭＳ Ｐゴシック" charset="0"/>
                <a:cs typeface="ＭＳ Ｐゴシック" charset="0"/>
              </a:rPr>
              <a:t>beantworten</a:t>
            </a:r>
            <a:r>
              <a:rPr lang="en-US" dirty="0">
                <a:ea typeface="ＭＳ Ｐゴシック" charset="0"/>
                <a:cs typeface="ＭＳ Ｐゴシック" charset="0"/>
              </a:rPr>
              <a:t> die </a:t>
            </a:r>
            <a:r>
              <a:rPr lang="en-US" dirty="0" err="1">
                <a:ea typeface="ＭＳ Ｐゴシック" charset="0"/>
                <a:cs typeface="ＭＳ Ｐゴシック" charset="0"/>
              </a:rPr>
              <a:t>Fragen</a:t>
            </a:r>
            <a:r>
              <a:rPr lang="en-US" dirty="0">
                <a:ea typeface="ＭＳ Ｐゴシック" charset="0"/>
                <a:cs typeface="ＭＳ Ｐゴシック" charset="0"/>
              </a:rPr>
              <a:t>.</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5C6EB8DE-469A-7140-82DF-EAD4C2DE6D80}" type="slidenum">
              <a:rPr lang="en-US" sz="1200">
                <a:latin typeface="Calibri" panose="020F0502020204030204" pitchFamily="34" charset="0"/>
              </a:rPr>
              <a:pPr/>
              <a:t>71</a:t>
            </a:fld>
            <a:endParaRPr lang="en-US" sz="1200" dirty="0">
              <a:latin typeface="Calibri" panose="020F0502020204030204" pitchFamily="34" charset="0"/>
            </a:endParaRPr>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Beim</a:t>
            </a:r>
            <a:r>
              <a:rPr lang="en-US" dirty="0">
                <a:ea typeface="ＭＳ Ｐゴシック" charset="0"/>
                <a:cs typeface="ＭＳ Ｐゴシック" charset="0"/>
              </a:rPr>
              <a:t> </a:t>
            </a:r>
            <a:r>
              <a:rPr lang="en-US" dirty="0" err="1">
                <a:ea typeface="ＭＳ Ｐゴシック" charset="0"/>
                <a:cs typeface="ＭＳ Ｐゴシック" charset="0"/>
              </a:rPr>
              <a:t>Vorlesen</a:t>
            </a:r>
            <a:r>
              <a:rPr lang="en-US" dirty="0">
                <a:ea typeface="ＭＳ Ｐゴシック" charset="0"/>
                <a:cs typeface="ＭＳ Ｐゴシック" charset="0"/>
              </a:rPr>
              <a:t> und </a:t>
            </a:r>
            <a:r>
              <a:rPr lang="en-US" dirty="0" err="1">
                <a:ea typeface="ＭＳ Ｐゴシック" charset="0"/>
                <a:cs typeface="ＭＳ Ｐゴシック" charset="0"/>
              </a:rPr>
              <a:t>erklären</a:t>
            </a:r>
            <a:r>
              <a:rPr lang="en-US" dirty="0">
                <a:ea typeface="ＭＳ Ｐゴシック" charset="0"/>
                <a:cs typeface="ＭＳ Ｐゴシック" charset="0"/>
              </a:rPr>
              <a:t> </a:t>
            </a:r>
            <a:r>
              <a:rPr lang="en-US" dirty="0" err="1">
                <a:ea typeface="ＭＳ Ｐゴシック" charset="0"/>
                <a:cs typeface="ＭＳ Ｐゴシック" charset="0"/>
              </a:rPr>
              <a:t>alles</a:t>
            </a:r>
            <a:r>
              <a:rPr lang="en-US" dirty="0">
                <a:ea typeface="ＭＳ Ｐゴシック" charset="0"/>
                <a:cs typeface="ＭＳ Ｐゴシック" charset="0"/>
              </a:rPr>
              <a:t> Material </a:t>
            </a:r>
            <a:r>
              <a:rPr lang="en-US" dirty="0" err="1">
                <a:ea typeface="ＭＳ Ｐゴシック" charset="0"/>
                <a:cs typeface="ＭＳ Ｐゴシック" charset="0"/>
              </a:rPr>
              <a:t>zeigen</a:t>
            </a:r>
            <a:r>
              <a:rPr lang="en-US" dirty="0">
                <a:ea typeface="ＭＳ Ｐゴシック" charset="0"/>
                <a:cs typeface="ＭＳ Ｐゴシック" charset="0"/>
              </a:rPr>
              <a:t> und </a:t>
            </a:r>
            <a:r>
              <a:rPr lang="en-US" dirty="0" err="1">
                <a:ea typeface="ＭＳ Ｐゴシック" charset="0"/>
                <a:cs typeface="ＭＳ Ｐゴシック" charset="0"/>
              </a:rPr>
              <a:t>demonstrieren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Skript</a:t>
            </a:r>
            <a:r>
              <a:rPr lang="en-US" dirty="0">
                <a:ea typeface="ＭＳ Ｐゴシック" charset="0"/>
                <a:cs typeface="ＭＳ Ｐゴシック" charset="0"/>
              </a:rPr>
              <a:t> auf </a:t>
            </a:r>
            <a:r>
              <a:rPr lang="en-US" dirty="0" err="1">
                <a:ea typeface="ＭＳ Ｐゴシック" charset="0"/>
                <a:cs typeface="ＭＳ Ｐゴシック" charset="0"/>
              </a:rPr>
              <a:t>Seite</a:t>
            </a:r>
            <a:r>
              <a:rPr lang="en-US" dirty="0">
                <a:ea typeface="ＭＳ Ｐゴシック" charset="0"/>
                <a:cs typeface="ＭＳ Ｐゴシック" charset="0"/>
              </a:rPr>
              <a:t> 17/ 18/ 19 </a:t>
            </a:r>
            <a:r>
              <a:rPr lang="en-US" dirty="0" err="1">
                <a:ea typeface="ＭＳ Ｐゴシック" charset="0"/>
                <a:cs typeface="ＭＳ Ｐゴシック" charset="0"/>
              </a:rPr>
              <a:t>aufschlagen</a:t>
            </a:r>
            <a:r>
              <a:rPr lang="en-US" dirty="0">
                <a:ea typeface="ＭＳ Ｐゴシック" charset="0"/>
                <a:cs typeface="ＭＳ Ｐゴシック" charset="0"/>
              </a:rPr>
              <a:t>.</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DF74B33-3B4E-104A-80D1-8D85F5A63854}" type="slidenum">
              <a:rPr lang="en-US" sz="1200">
                <a:latin typeface="Calibri" panose="020F0502020204030204" pitchFamily="34" charset="0"/>
              </a:rPr>
              <a:pPr/>
              <a:t>72</a:t>
            </a:fld>
            <a:endParaRPr lang="en-US" sz="1200" dirty="0">
              <a:latin typeface="Calibri" panose="020F0502020204030204" pitchFamily="34" charset="0"/>
            </a:endParaRPr>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Eine Gruppe </a:t>
            </a:r>
            <a:r>
              <a:rPr lang="en-US" dirty="0" err="1">
                <a:ea typeface="ＭＳ Ｐゴシック" charset="0"/>
                <a:cs typeface="ＭＳ Ｐゴシック" charset="0"/>
              </a:rPr>
              <a:t>pipettiert</a:t>
            </a:r>
            <a:r>
              <a:rPr lang="en-US" dirty="0">
                <a:ea typeface="ＭＳ Ｐゴシック" charset="0"/>
                <a:cs typeface="ＭＳ Ｐゴシック" charset="0"/>
              </a:rPr>
              <a:t> und die </a:t>
            </a:r>
            <a:r>
              <a:rPr lang="en-US" dirty="0" err="1">
                <a:ea typeface="ＭＳ Ｐゴシック" charset="0"/>
                <a:cs typeface="ＭＳ Ｐゴシック" charset="0"/>
              </a:rPr>
              <a:t>Folgegruppe</a:t>
            </a:r>
            <a:r>
              <a:rPr lang="en-US" dirty="0">
                <a:ea typeface="ＭＳ Ｐゴシック" charset="0"/>
                <a:cs typeface="ＭＳ Ｐゴシック" charset="0"/>
              </a:rPr>
              <a:t>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Z.B.: 	Gruppe 1 - 5 --&gt; Gel 1; Gruppe 1 </a:t>
            </a:r>
            <a:r>
              <a:rPr lang="en-US" dirty="0" err="1">
                <a:ea typeface="ＭＳ Ｐゴシック" charset="0"/>
                <a:cs typeface="ＭＳ Ｐゴシック" charset="0"/>
              </a:rPr>
              <a:t>beginnt</a:t>
            </a:r>
            <a:r>
              <a:rPr lang="en-US" dirty="0">
                <a:ea typeface="ＭＳ Ｐゴシック" charset="0"/>
                <a:cs typeface="ＭＳ Ｐゴシック" charset="0"/>
              </a:rPr>
              <a:t> und Gruppe 2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		Gruppe 6 - 10 --&gt; Gel 2; Gruppe 6 </a:t>
            </a:r>
            <a:r>
              <a:rPr lang="en-US" dirty="0" err="1">
                <a:ea typeface="ＭＳ Ｐゴシック" charset="0"/>
                <a:cs typeface="ＭＳ Ｐゴシック" charset="0"/>
              </a:rPr>
              <a:t>beginnt</a:t>
            </a:r>
            <a:r>
              <a:rPr lang="en-US" dirty="0">
                <a:ea typeface="ＭＳ Ｐゴシック" charset="0"/>
                <a:cs typeface="ＭＳ Ｐゴシック" charset="0"/>
              </a:rPr>
              <a:t> und Gruppe 7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a:t>
            </a:r>
            <a:r>
              <a:rPr lang="en-US" dirty="0" err="1">
                <a:ea typeface="ＭＳ Ｐゴシック" charset="0"/>
                <a:cs typeface="ＭＳ Ｐゴシック" charset="0"/>
              </a:rPr>
              <a:t>irgendwas</a:t>
            </a:r>
            <a:r>
              <a:rPr lang="en-US" dirty="0">
                <a:ea typeface="ＭＳ Ｐゴシック" charset="0"/>
                <a:cs typeface="ＭＳ Ｐゴシック" charset="0"/>
              </a:rPr>
              <a:t>	</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DF74B33-3B4E-104A-80D1-8D85F5A63854}" type="slidenum">
              <a:rPr lang="en-US" sz="1200">
                <a:latin typeface="Calibri" panose="020F0502020204030204" pitchFamily="34" charset="0"/>
              </a:rPr>
              <a:pPr/>
              <a:t>73</a:t>
            </a:fld>
            <a:endParaRPr lang="en-US" sz="1200" dirty="0">
              <a:latin typeface="Calibri" panose="020F0502020204030204" pitchFamily="34" charset="0"/>
            </a:endParaRPr>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Eine Gruppe </a:t>
            </a:r>
            <a:r>
              <a:rPr lang="en-US" dirty="0" err="1">
                <a:ea typeface="ＭＳ Ｐゴシック" charset="0"/>
                <a:cs typeface="ＭＳ Ｐゴシック" charset="0"/>
              </a:rPr>
              <a:t>pipettiert</a:t>
            </a:r>
            <a:r>
              <a:rPr lang="en-US" dirty="0">
                <a:ea typeface="ＭＳ Ｐゴシック" charset="0"/>
                <a:cs typeface="ＭＳ Ｐゴシック" charset="0"/>
              </a:rPr>
              <a:t> und die </a:t>
            </a:r>
            <a:r>
              <a:rPr lang="en-US" dirty="0" err="1">
                <a:ea typeface="ＭＳ Ｐゴシック" charset="0"/>
                <a:cs typeface="ＭＳ Ｐゴシック" charset="0"/>
              </a:rPr>
              <a:t>Folgegruppe</a:t>
            </a:r>
            <a:r>
              <a:rPr lang="en-US" dirty="0">
                <a:ea typeface="ＭＳ Ｐゴシック" charset="0"/>
                <a:cs typeface="ＭＳ Ｐゴシック" charset="0"/>
              </a:rPr>
              <a:t>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Z.B.: 	Gruppe 1 - 5 --&gt; Gel 1; Gruppe 1 </a:t>
            </a:r>
            <a:r>
              <a:rPr lang="en-US" dirty="0" err="1">
                <a:ea typeface="ＭＳ Ｐゴシック" charset="0"/>
                <a:cs typeface="ＭＳ Ｐゴシック" charset="0"/>
              </a:rPr>
              <a:t>beginnt</a:t>
            </a:r>
            <a:r>
              <a:rPr lang="en-US" dirty="0">
                <a:ea typeface="ＭＳ Ｐゴシック" charset="0"/>
                <a:cs typeface="ＭＳ Ｐゴシック" charset="0"/>
              </a:rPr>
              <a:t> und Gruppe 2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		Gruppe 6 - 10 --&gt; Gel 2; Gruppe 6 </a:t>
            </a:r>
            <a:r>
              <a:rPr lang="en-US" dirty="0" err="1">
                <a:ea typeface="ＭＳ Ｐゴシック" charset="0"/>
                <a:cs typeface="ＭＳ Ｐゴシック" charset="0"/>
              </a:rPr>
              <a:t>beginnt</a:t>
            </a:r>
            <a:r>
              <a:rPr lang="en-US" dirty="0">
                <a:ea typeface="ＭＳ Ｐゴシック" charset="0"/>
                <a:cs typeface="ＭＳ Ｐゴシック" charset="0"/>
              </a:rPr>
              <a:t> und Gruppe 7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a:t>
            </a:r>
            <a:r>
              <a:rPr lang="en-US" dirty="0" err="1">
                <a:ea typeface="ＭＳ Ｐゴシック" charset="0"/>
                <a:cs typeface="ＭＳ Ｐゴシック" charset="0"/>
              </a:rPr>
              <a:t>irgendwas</a:t>
            </a:r>
            <a:r>
              <a:rPr lang="en-US" dirty="0">
                <a:ea typeface="ＭＳ Ｐゴシック" charset="0"/>
                <a:cs typeface="ＭＳ Ｐゴシック" charset="0"/>
              </a:rPr>
              <a:t>	</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D9C17F98-DC1E-F943-AB8D-72AB12692583}" type="slidenum">
              <a:rPr lang="en-US" sz="1200">
                <a:latin typeface="Calibri" panose="020F0502020204030204" pitchFamily="34" charset="0"/>
              </a:rPr>
              <a:pPr/>
              <a:t>74</a:t>
            </a:fld>
            <a:endParaRPr lang="en-US" sz="1200" dirty="0">
              <a:latin typeface="Calibri" panose="020F0502020204030204" pitchFamily="34" charset="0"/>
            </a:endParaRPr>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Zuerst</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Laborrundgang</a:t>
            </a:r>
            <a:r>
              <a:rPr lang="en-US" dirty="0">
                <a:ea typeface="ＭＳ Ｐゴシック" charset="0"/>
                <a:cs typeface="ＭＳ Ｐゴシック" charset="0"/>
              </a:rPr>
              <a:t> in </a:t>
            </a:r>
            <a:r>
              <a:rPr lang="en-US" dirty="0" err="1">
                <a:ea typeface="ＭＳ Ｐゴシック" charset="0"/>
                <a:cs typeface="ＭＳ Ｐゴシック" charset="0"/>
              </a:rPr>
              <a:t>Halbklassen</a:t>
            </a:r>
            <a:r>
              <a:rPr lang="en-US" dirty="0">
                <a:ea typeface="ＭＳ Ｐゴシック" charset="0"/>
                <a:cs typeface="ＭＳ Ｐゴシック" charset="0"/>
              </a:rPr>
              <a:t>. </a:t>
            </a:r>
            <a:r>
              <a:rPr lang="en-US" dirty="0" err="1">
                <a:ea typeface="ＭＳ Ｐゴシック" charset="0"/>
                <a:cs typeface="ＭＳ Ｐゴシック" charset="0"/>
              </a:rPr>
              <a:t>Währenddem</a:t>
            </a:r>
            <a:r>
              <a:rPr lang="en-US" dirty="0">
                <a:ea typeface="ＭＳ Ｐゴシック" charset="0"/>
                <a:cs typeface="ＭＳ Ｐゴシック" charset="0"/>
              </a:rPr>
              <a:t> die </a:t>
            </a:r>
            <a:r>
              <a:rPr lang="en-US" dirty="0" err="1">
                <a:ea typeface="ＭＳ Ｐゴシック" charset="0"/>
                <a:cs typeface="ＭＳ Ｐゴシック" charset="0"/>
              </a:rPr>
              <a:t>eine</a:t>
            </a:r>
            <a:r>
              <a:rPr lang="en-US" dirty="0">
                <a:ea typeface="ＭＳ Ｐゴシック" charset="0"/>
                <a:cs typeface="ＭＳ Ｐゴシック" charset="0"/>
              </a:rPr>
              <a:t> Gruppe auf der </a:t>
            </a:r>
            <a:r>
              <a:rPr lang="en-US" dirty="0" err="1">
                <a:ea typeface="ＭＳ Ｐゴシック" charset="0"/>
                <a:cs typeface="ＭＳ Ｐゴシック" charset="0"/>
              </a:rPr>
              <a:t>Laborbesichtigung</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a:t>
            </a:r>
            <a:r>
              <a:rPr lang="en-US" dirty="0" err="1">
                <a:ea typeface="ＭＳ Ｐゴシック" charset="0"/>
                <a:cs typeface="ＭＳ Ｐゴシック" charset="0"/>
              </a:rPr>
              <a:t>liest</a:t>
            </a:r>
            <a:r>
              <a:rPr lang="en-US" dirty="0">
                <a:ea typeface="ＭＳ Ｐゴシック" charset="0"/>
                <a:cs typeface="ＭＳ Ｐゴシック" charset="0"/>
              </a:rPr>
              <a:t> die </a:t>
            </a:r>
            <a:r>
              <a:rPr lang="en-US" dirty="0" err="1">
                <a:ea typeface="ＭＳ Ｐゴシック" charset="0"/>
                <a:cs typeface="ＭＳ Ｐゴシック" charset="0"/>
              </a:rPr>
              <a:t>andere</a:t>
            </a:r>
            <a:r>
              <a:rPr lang="en-US" dirty="0">
                <a:ea typeface="ＭＳ Ｐゴシック" charset="0"/>
                <a:cs typeface="ＭＳ Ｐゴシック" charset="0"/>
              </a:rPr>
              <a:t> Gruppe den Rest des </a:t>
            </a:r>
            <a:r>
              <a:rPr lang="en-US" dirty="0" err="1">
                <a:ea typeface="ＭＳ Ｐゴシック" charset="0"/>
                <a:cs typeface="ＭＳ Ｐゴシック" charset="0"/>
              </a:rPr>
              <a:t>Skripts</a:t>
            </a:r>
            <a:r>
              <a:rPr lang="en-US" dirty="0">
                <a:ea typeface="ＭＳ Ｐゴシック" charset="0"/>
                <a:cs typeface="ＭＳ Ｐゴシック" charset="0"/>
              </a:rPr>
              <a:t> und </a:t>
            </a:r>
            <a:r>
              <a:rPr lang="en-US" dirty="0" err="1">
                <a:ea typeface="ＭＳ Ｐゴシック" charset="0"/>
                <a:cs typeface="ＭＳ Ｐゴシック" charset="0"/>
              </a:rPr>
              <a:t>löst</a:t>
            </a:r>
            <a:r>
              <a:rPr lang="en-US" dirty="0">
                <a:ea typeface="ＭＳ Ｐゴシック" charset="0"/>
                <a:cs typeface="ＭＳ Ｐゴシック" charset="0"/>
              </a:rPr>
              <a:t> die </a:t>
            </a:r>
            <a:r>
              <a:rPr lang="en-US" dirty="0" err="1">
                <a:ea typeface="ＭＳ Ｐゴシック" charset="0"/>
                <a:cs typeface="ＭＳ Ｐゴシック" charset="0"/>
              </a:rPr>
              <a:t>verbliebenen</a:t>
            </a:r>
            <a:r>
              <a:rPr lang="en-US" dirty="0">
                <a:ea typeface="ＭＳ Ｐゴシック" charset="0"/>
                <a:cs typeface="ＭＳ Ｐゴシック" charset="0"/>
              </a:rPr>
              <a:t> - </a:t>
            </a:r>
            <a:r>
              <a:rPr lang="en-US" dirty="0" err="1">
                <a:ea typeface="ＭＳ Ｐゴシック" charset="0"/>
                <a:cs typeface="ＭＳ Ｐゴシック" charset="0"/>
              </a:rPr>
              <a:t>im</a:t>
            </a:r>
            <a:r>
              <a:rPr lang="en-US" dirty="0">
                <a:ea typeface="ＭＳ Ｐゴシック" charset="0"/>
                <a:cs typeface="ＭＳ Ｐゴシック" charset="0"/>
              </a:rPr>
              <a:t> Text </a:t>
            </a:r>
            <a:r>
              <a:rPr lang="en-US" dirty="0" err="1">
                <a:ea typeface="ＭＳ Ｐゴシック" charset="0"/>
                <a:cs typeface="ＭＳ Ｐゴシック" charset="0"/>
              </a:rPr>
              <a:t>eingestreuten</a:t>
            </a:r>
            <a:r>
              <a:rPr lang="en-US" dirty="0">
                <a:ea typeface="ＭＳ Ｐゴシック" charset="0"/>
                <a:cs typeface="ＭＳ Ｐゴシック" charset="0"/>
              </a:rPr>
              <a:t> -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die </a:t>
            </a:r>
            <a:r>
              <a:rPr lang="en-US" dirty="0" err="1">
                <a:ea typeface="ＭＳ Ｐゴシック" charset="0"/>
                <a:cs typeface="ＭＳ Ｐゴシック" charset="0"/>
              </a:rPr>
              <a:t>erste</a:t>
            </a:r>
            <a:r>
              <a:rPr lang="en-US" dirty="0">
                <a:ea typeface="ＭＳ Ｐゴシック" charset="0"/>
                <a:cs typeface="ＭＳ Ｐゴシック" charset="0"/>
              </a:rPr>
              <a:t> Gruppe </a:t>
            </a:r>
            <a:r>
              <a:rPr lang="en-US" dirty="0" err="1">
                <a:ea typeface="ＭＳ Ｐゴシック" charset="0"/>
                <a:cs typeface="ＭＳ Ｐゴシック" charset="0"/>
              </a:rPr>
              <a:t>zurückkommt</a:t>
            </a:r>
            <a:r>
              <a:rPr lang="en-US" dirty="0">
                <a:ea typeface="ＭＳ Ｐゴシック" charset="0"/>
                <a:cs typeface="ＭＳ Ｐゴシック" charset="0"/>
              </a:rPr>
              <a:t>, </a:t>
            </a:r>
            <a:r>
              <a:rPr lang="en-US" dirty="0" err="1">
                <a:ea typeface="ＭＳ Ｐゴシック" charset="0"/>
                <a:cs typeface="ＭＳ Ｐゴシック" charset="0"/>
              </a:rPr>
              <a:t>wird</a:t>
            </a:r>
            <a:r>
              <a:rPr lang="en-US" dirty="0">
                <a:ea typeface="ＭＳ Ｐゴシック" charset="0"/>
                <a:cs typeface="ＭＳ Ｐゴシック" charset="0"/>
              </a:rPr>
              <a:t> </a:t>
            </a:r>
            <a:r>
              <a:rPr lang="en-US" dirty="0" err="1">
                <a:ea typeface="ＭＳ Ｐゴシック" charset="0"/>
                <a:cs typeface="ＭＳ Ｐゴシック" charset="0"/>
              </a:rPr>
              <a:t>gewechselt</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Wenn</a:t>
            </a:r>
            <a:r>
              <a:rPr lang="en-US" dirty="0">
                <a:ea typeface="ＭＳ Ｐゴシック" charset="0"/>
                <a:cs typeface="ＭＳ Ｐゴシック" charset="0"/>
              </a:rPr>
              <a:t> die </a:t>
            </a:r>
            <a:r>
              <a:rPr lang="en-US" dirty="0" err="1">
                <a:ea typeface="ＭＳ Ｐゴシック" charset="0"/>
                <a:cs typeface="ＭＳ Ｐゴシック" charset="0"/>
              </a:rPr>
              <a:t>zweite</a:t>
            </a:r>
            <a:r>
              <a:rPr lang="en-US" dirty="0">
                <a:ea typeface="ＭＳ Ｐゴシック" charset="0"/>
                <a:cs typeface="ＭＳ Ｐゴシック" charset="0"/>
              </a:rPr>
              <a:t> Gruppe </a:t>
            </a:r>
            <a:r>
              <a:rPr lang="en-US" dirty="0" err="1">
                <a:ea typeface="ＭＳ Ｐゴシック" charset="0"/>
                <a:cs typeface="ＭＳ Ｐゴシック" charset="0"/>
              </a:rPr>
              <a:t>wieder</a:t>
            </a:r>
            <a:r>
              <a:rPr lang="en-US" dirty="0">
                <a:ea typeface="ＭＳ Ｐゴシック" charset="0"/>
                <a:cs typeface="ＭＳ Ｐゴシック" charset="0"/>
              </a:rPr>
              <a:t> </a:t>
            </a:r>
            <a:r>
              <a:rPr lang="en-US" dirty="0" err="1">
                <a:ea typeface="ＭＳ Ｐゴシック" charset="0"/>
                <a:cs typeface="ＭＳ Ｐゴシック" charset="0"/>
              </a:rPr>
              <a:t>eintrifft</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eine</a:t>
            </a:r>
            <a:r>
              <a:rPr lang="en-US" dirty="0">
                <a:ea typeface="ＭＳ Ｐゴシック" charset="0"/>
                <a:cs typeface="ＭＳ Ｐゴシック" charset="0"/>
              </a:rPr>
              <a:t> </a:t>
            </a:r>
            <a:r>
              <a:rPr lang="en-US" dirty="0" err="1">
                <a:ea typeface="ＭＳ Ｐゴシック" charset="0"/>
                <a:cs typeface="ＭＳ Ｐゴシック" charset="0"/>
              </a:rPr>
              <a:t>Mittagspause</a:t>
            </a:r>
            <a:r>
              <a:rPr lang="en-US" dirty="0">
                <a:ea typeface="ＭＳ Ｐゴシック" charset="0"/>
                <a:cs typeface="ＭＳ Ｐゴシック" charset="0"/>
              </a:rPr>
              <a:t> von 45 min. (Mensa)</a:t>
            </a:r>
          </a:p>
          <a:p>
            <a:pPr eaLnBrk="1" hangingPunct="1"/>
            <a:r>
              <a:rPr lang="en-US" dirty="0" err="1">
                <a:ea typeface="ＭＳ Ｐゴシック" charset="0"/>
                <a:cs typeface="ＭＳ Ｐゴシック" charset="0"/>
              </a:rPr>
              <a:t>Diskussionsmöglichkeit</a:t>
            </a:r>
            <a:r>
              <a:rPr lang="en-US" dirty="0">
                <a:ea typeface="ＭＳ Ｐゴシック" charset="0"/>
                <a:cs typeface="ＭＳ Ｐゴシック" charset="0"/>
              </a:rPr>
              <a:t> </a:t>
            </a:r>
            <a:r>
              <a:rPr lang="en-US" dirty="0" err="1">
                <a:ea typeface="ＭＳ Ｐゴシック" charset="0"/>
                <a:cs typeface="ＭＳ Ｐゴシック" charset="0"/>
              </a:rPr>
              <a:t>über</a:t>
            </a:r>
            <a:r>
              <a:rPr lang="en-US" dirty="0">
                <a:ea typeface="ＭＳ Ｐゴシック" charset="0"/>
                <a:cs typeface="ＭＳ Ｐゴシック" charset="0"/>
              </a:rPr>
              <a:t> </a:t>
            </a:r>
            <a:r>
              <a:rPr lang="en-US" dirty="0" err="1">
                <a:ea typeface="ＭＳ Ｐゴシック" charset="0"/>
                <a:cs typeface="ＭＳ Ｐゴシック" charset="0"/>
              </a:rPr>
              <a:t>Studium</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DF74B33-3B4E-104A-80D1-8D85F5A63854}" type="slidenum">
              <a:rPr lang="en-US" sz="1200">
                <a:latin typeface="Calibri" panose="020F0502020204030204" pitchFamily="34" charset="0"/>
              </a:rPr>
              <a:pPr/>
              <a:t>75</a:t>
            </a:fld>
            <a:endParaRPr lang="en-US" sz="1200" dirty="0">
              <a:latin typeface="Calibri" panose="020F0502020204030204" pitchFamily="34" charset="0"/>
            </a:endParaRPr>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Eine Gruppe </a:t>
            </a:r>
            <a:r>
              <a:rPr lang="en-US" dirty="0" err="1">
                <a:ea typeface="ＭＳ Ｐゴシック" charset="0"/>
                <a:cs typeface="ＭＳ Ｐゴシック" charset="0"/>
              </a:rPr>
              <a:t>pipettiert</a:t>
            </a:r>
            <a:r>
              <a:rPr lang="en-US" dirty="0">
                <a:ea typeface="ＭＳ Ｐゴシック" charset="0"/>
                <a:cs typeface="ＭＳ Ｐゴシック" charset="0"/>
              </a:rPr>
              <a:t> und die </a:t>
            </a:r>
            <a:r>
              <a:rPr lang="en-US" dirty="0" err="1">
                <a:ea typeface="ＭＳ Ｐゴシック" charset="0"/>
                <a:cs typeface="ＭＳ Ｐゴシック" charset="0"/>
              </a:rPr>
              <a:t>Folgegruppe</a:t>
            </a:r>
            <a:r>
              <a:rPr lang="en-US" dirty="0">
                <a:ea typeface="ＭＳ Ｐゴシック" charset="0"/>
                <a:cs typeface="ＭＳ Ｐゴシック" charset="0"/>
              </a:rPr>
              <a:t>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Z.B.: 	Gruppe 1 - 5 --&gt; Gel 1; Gruppe 1 </a:t>
            </a:r>
            <a:r>
              <a:rPr lang="en-US" dirty="0" err="1">
                <a:ea typeface="ＭＳ Ｐゴシック" charset="0"/>
                <a:cs typeface="ＭＳ Ｐゴシック" charset="0"/>
              </a:rPr>
              <a:t>beginnt</a:t>
            </a:r>
            <a:r>
              <a:rPr lang="en-US" dirty="0">
                <a:ea typeface="ＭＳ Ｐゴシック" charset="0"/>
                <a:cs typeface="ＭＳ Ｐゴシック" charset="0"/>
              </a:rPr>
              <a:t> und Gruppe 2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r>
              <a:rPr lang="en-US" dirty="0">
                <a:ea typeface="ＭＳ Ｐゴシック" charset="0"/>
                <a:cs typeface="ＭＳ Ｐゴシック" charset="0"/>
              </a:rPr>
              <a:t>		Gruppe 6 - 10 --&gt; Gel 2; Gruppe 6 </a:t>
            </a:r>
            <a:r>
              <a:rPr lang="en-US" dirty="0" err="1">
                <a:ea typeface="ＭＳ Ｐゴシック" charset="0"/>
                <a:cs typeface="ＭＳ Ｐゴシック" charset="0"/>
              </a:rPr>
              <a:t>beginnt</a:t>
            </a:r>
            <a:r>
              <a:rPr lang="en-US" dirty="0">
                <a:ea typeface="ＭＳ Ｐゴシック" charset="0"/>
                <a:cs typeface="ＭＳ Ｐゴシック" charset="0"/>
              </a:rPr>
              <a:t> und Gruppe 7 </a:t>
            </a:r>
            <a:r>
              <a:rPr lang="en-US" dirty="0" err="1">
                <a:ea typeface="ＭＳ Ｐゴシック" charset="0"/>
                <a:cs typeface="ＭＳ Ｐゴシック" charset="0"/>
              </a:rPr>
              <a:t>schaut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a:t>
            </a:r>
          </a:p>
          <a:p>
            <a:pPr eaLnBrk="1" hangingPunct="1"/>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Die </a:t>
            </a:r>
            <a:r>
              <a:rPr lang="en-US" dirty="0" err="1">
                <a:ea typeface="ＭＳ Ｐゴシック" charset="0"/>
                <a:cs typeface="ＭＳ Ｐゴシック" charset="0"/>
              </a:rPr>
              <a:t>anderen</a:t>
            </a:r>
            <a:r>
              <a:rPr lang="en-US" dirty="0">
                <a:ea typeface="ＭＳ Ｐゴシック" charset="0"/>
                <a:cs typeface="ＭＳ Ｐゴシック" charset="0"/>
              </a:rPr>
              <a:t> </a:t>
            </a:r>
            <a:r>
              <a:rPr lang="en-US" dirty="0" err="1">
                <a:ea typeface="ＭＳ Ｐゴシック" charset="0"/>
                <a:cs typeface="ＭＳ Ｐゴシック" charset="0"/>
              </a:rPr>
              <a:t>machen</a:t>
            </a:r>
            <a:r>
              <a:rPr lang="en-US" dirty="0">
                <a:ea typeface="ＭＳ Ｐゴシック" charset="0"/>
                <a:cs typeface="ＭＳ Ｐゴシック" charset="0"/>
              </a:rPr>
              <a:t> </a:t>
            </a:r>
            <a:r>
              <a:rPr lang="en-US" dirty="0" err="1">
                <a:ea typeface="ＭＳ Ｐゴシック" charset="0"/>
                <a:cs typeface="ＭＳ Ｐゴシック" charset="0"/>
              </a:rPr>
              <a:t>irgendwas</a:t>
            </a:r>
            <a:r>
              <a:rPr lang="en-US" dirty="0">
                <a:ea typeface="ＭＳ Ｐゴシック" charset="0"/>
                <a:cs typeface="ＭＳ Ｐゴシック" charset="0"/>
              </a:rPr>
              <a:t>	</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CCF1278-A344-CC4C-94CA-00EA9A72B845}" type="slidenum">
              <a:rPr lang="en-US" sz="1200">
                <a:latin typeface="Calibri" panose="020F0502020204030204" pitchFamily="34" charset="0"/>
              </a:rPr>
              <a:pPr/>
              <a:t>76</a:t>
            </a:fld>
            <a:endParaRPr lang="en-US" sz="1200" dirty="0">
              <a:latin typeface="Calibri" panose="020F0502020204030204" pitchFamily="34" charset="0"/>
            </a:endParaRPr>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Aufgaben</a:t>
            </a:r>
            <a:r>
              <a:rPr lang="en-US" dirty="0">
                <a:ea typeface="ＭＳ Ｐゴシック" charset="0"/>
                <a:cs typeface="ＭＳ Ｐゴシック" charset="0"/>
              </a:rPr>
              <a:t> </a:t>
            </a:r>
            <a:r>
              <a:rPr lang="en-US" dirty="0" err="1">
                <a:ea typeface="ＭＳ Ｐゴシック" charset="0"/>
                <a:cs typeface="ＭＳ Ｐゴシック" charset="0"/>
              </a:rPr>
              <a:t>selbständig</a:t>
            </a:r>
            <a:r>
              <a:rPr lang="en-US" dirty="0">
                <a:ea typeface="ＭＳ Ｐゴシック" charset="0"/>
                <a:cs typeface="ＭＳ Ｐゴシック" charset="0"/>
              </a:rPr>
              <a:t>/ in der Gruppe </a:t>
            </a:r>
            <a:r>
              <a:rPr lang="en-US" dirty="0" err="1">
                <a:ea typeface="ＭＳ Ｐゴシック" charset="0"/>
                <a:cs typeface="ＭＳ Ｐゴシック" charset="0"/>
              </a:rPr>
              <a:t>lösen</a:t>
            </a:r>
            <a:r>
              <a:rPr lang="en-US" dirty="0">
                <a:ea typeface="ＭＳ Ｐゴシック" charset="0"/>
                <a:cs typeface="ＭＳ Ｐゴシック" charset="0"/>
              </a:rPr>
              <a:t> (20 min.) ODER </a:t>
            </a:r>
            <a:r>
              <a:rPr lang="en-US" dirty="0" err="1">
                <a:ea typeface="ＭＳ Ｐゴシック" charset="0"/>
                <a:cs typeface="ＭＳ Ｐゴシック" charset="0"/>
              </a:rPr>
              <a:t>gemeinsam</a:t>
            </a:r>
            <a:r>
              <a:rPr lang="en-US" dirty="0">
                <a:ea typeface="ＭＳ Ｐゴシック" charset="0"/>
                <a:cs typeface="ＭＳ Ｐゴシック" charset="0"/>
              </a:rPr>
              <a:t> </a:t>
            </a:r>
            <a:r>
              <a:rPr lang="en-US" dirty="0" err="1">
                <a:ea typeface="ＭＳ Ｐゴシック" charset="0"/>
                <a:cs typeface="ＭＳ Ｐゴシック" charset="0"/>
              </a:rPr>
              <a:t>direkt</a:t>
            </a:r>
            <a:r>
              <a:rPr lang="en-US" dirty="0">
                <a:ea typeface="ＭＳ Ｐゴシック" charset="0"/>
                <a:cs typeface="ＭＳ Ｐゴシック" charset="0"/>
              </a:rPr>
              <a:t> </a:t>
            </a:r>
            <a:r>
              <a:rPr lang="en-US" dirty="0" err="1">
                <a:ea typeface="ＭＳ Ｐゴシック" charset="0"/>
                <a:cs typeface="ＭＳ Ｐゴシック" charset="0"/>
              </a:rPr>
              <a:t>Lösungen</a:t>
            </a:r>
            <a:r>
              <a:rPr lang="en-US" dirty="0">
                <a:ea typeface="ＭＳ Ｐゴシック" charset="0"/>
                <a:cs typeface="ＭＳ Ｐゴシック" charset="0"/>
              </a:rPr>
              <a:t> </a:t>
            </a:r>
            <a:r>
              <a:rPr lang="en-US" dirty="0" err="1">
                <a:ea typeface="ＭＳ Ｐゴシック" charset="0"/>
                <a:cs typeface="ＭＳ Ｐゴシック" charset="0"/>
              </a:rPr>
              <a:t>anschauen</a:t>
            </a:r>
            <a:endParaRPr lang="en-US" dirty="0">
              <a:ea typeface="ＭＳ Ｐゴシック" charset="0"/>
              <a:cs typeface="ＭＳ Ｐゴシック" charset="0"/>
            </a:endParaRPr>
          </a:p>
          <a:p>
            <a:pPr eaLnBrk="1" hangingPunct="1"/>
            <a:r>
              <a:rPr lang="en-US" dirty="0" err="1">
                <a:ea typeface="ＭＳ Ｐゴシック" charset="0"/>
                <a:cs typeface="ＭＳ Ｐゴシック" charset="0"/>
              </a:rPr>
              <a:t>Aufgaben</a:t>
            </a:r>
            <a:r>
              <a:rPr lang="en-US" dirty="0">
                <a:ea typeface="ＭＳ Ｐゴシック" charset="0"/>
                <a:cs typeface="ＭＳ Ｐゴシック" charset="0"/>
              </a:rPr>
              <a:t> </a:t>
            </a:r>
            <a:r>
              <a:rPr lang="en-US" dirty="0" err="1">
                <a:ea typeface="ＭＳ Ｐゴシック" charset="0"/>
                <a:cs typeface="ＭＳ Ｐゴシック" charset="0"/>
              </a:rPr>
              <a:t>besprechen</a:t>
            </a:r>
            <a:r>
              <a:rPr lang="en-US" dirty="0">
                <a:ea typeface="ＭＳ Ｐゴシック" charset="0"/>
                <a:cs typeface="ＭＳ Ｐゴシック" charset="0"/>
              </a:rPr>
              <a:t> - </a:t>
            </a:r>
            <a:r>
              <a:rPr lang="en-US" dirty="0" err="1">
                <a:ea typeface="ＭＳ Ｐゴシック" charset="0"/>
                <a:cs typeface="ＭＳ Ｐゴシック" charset="0"/>
              </a:rPr>
              <a:t>jede</a:t>
            </a:r>
            <a:r>
              <a:rPr lang="en-US" dirty="0">
                <a:ea typeface="ＭＳ Ｐゴシック" charset="0"/>
                <a:cs typeface="ＭＳ Ｐゴシック" charset="0"/>
              </a:rPr>
              <a:t> Gruppe </a:t>
            </a:r>
            <a:r>
              <a:rPr lang="en-US" dirty="0" err="1">
                <a:ea typeface="ＭＳ Ｐゴシック" charset="0"/>
                <a:cs typeface="ＭＳ Ｐゴシック" charset="0"/>
              </a:rPr>
              <a:t>gibt</a:t>
            </a:r>
            <a:r>
              <a:rPr lang="en-US" dirty="0">
                <a:ea typeface="ＭＳ Ｐゴシック" charset="0"/>
                <a:cs typeface="ＭＳ Ｐゴシック" charset="0"/>
              </a:rPr>
              <a:t> </a:t>
            </a:r>
            <a:r>
              <a:rPr lang="en-US" dirty="0" err="1">
                <a:ea typeface="ＭＳ Ｐゴシック" charset="0"/>
                <a:cs typeface="ＭＳ Ｐゴシック" charset="0"/>
              </a:rPr>
              <a:t>zu</a:t>
            </a:r>
            <a:r>
              <a:rPr lang="en-US" dirty="0">
                <a:ea typeface="ＭＳ Ｐゴシック" charset="0"/>
                <a:cs typeface="ＭＳ Ｐゴシック" charset="0"/>
              </a:rPr>
              <a:t> </a:t>
            </a:r>
            <a:r>
              <a:rPr lang="en-US" dirty="0" err="1">
                <a:ea typeface="ＭＳ Ｐゴシック" charset="0"/>
                <a:cs typeface="ＭＳ Ｐゴシック" charset="0"/>
              </a:rPr>
              <a:t>einer</a:t>
            </a:r>
            <a:r>
              <a:rPr lang="en-US" dirty="0">
                <a:ea typeface="ＭＳ Ｐゴシック" charset="0"/>
                <a:cs typeface="ＭＳ Ｐゴシック" charset="0"/>
              </a:rPr>
              <a:t> </a:t>
            </a:r>
            <a:r>
              <a:rPr lang="en-US" dirty="0" err="1">
                <a:ea typeface="ＭＳ Ｐゴシック" charset="0"/>
                <a:cs typeface="ＭＳ Ｐゴシック" charset="0"/>
              </a:rPr>
              <a:t>Frage</a:t>
            </a:r>
            <a:r>
              <a:rPr lang="en-US" dirty="0">
                <a:ea typeface="ＭＳ Ｐゴシック" charset="0"/>
                <a:cs typeface="ＭＳ Ｐゴシック" charset="0"/>
              </a:rPr>
              <a:t> die </a:t>
            </a:r>
            <a:r>
              <a:rPr lang="en-US" dirty="0" err="1">
                <a:ea typeface="ＭＳ Ｐゴシック" charset="0"/>
                <a:cs typeface="ＭＳ Ｐゴシック" charset="0"/>
              </a:rPr>
              <a:t>Lösungen</a:t>
            </a:r>
            <a:endParaRPr lang="en-US" dirty="0">
              <a:ea typeface="ＭＳ Ｐゴシック" charset="0"/>
              <a:cs typeface="ＭＳ Ｐゴシック" charset="0"/>
            </a:endParaRPr>
          </a:p>
          <a:p>
            <a:pPr eaLnBrk="1" hangingPunct="1"/>
            <a:r>
              <a:rPr lang="en-US" dirty="0">
                <a:ea typeface="ＭＳ Ｐゴシック" charset="0"/>
                <a:cs typeface="ＭＳ Ｐゴシック" charset="0"/>
              </a:rPr>
              <a:t>Gruppen </a:t>
            </a:r>
            <a:r>
              <a:rPr lang="en-US" dirty="0" err="1">
                <a:ea typeface="ＭＳ Ｐゴシック" charset="0"/>
                <a:cs typeface="ＭＳ Ｐゴシック" charset="0"/>
              </a:rPr>
              <a:t>nicht</a:t>
            </a:r>
            <a:r>
              <a:rPr lang="en-US" dirty="0">
                <a:ea typeface="ＭＳ Ｐゴシック" charset="0"/>
                <a:cs typeface="ＭＳ Ｐゴシック" charset="0"/>
              </a:rPr>
              <a:t> der </a:t>
            </a:r>
            <a:r>
              <a:rPr lang="en-US" dirty="0" err="1">
                <a:ea typeface="ＭＳ Ｐゴシック" charset="0"/>
                <a:cs typeface="ＭＳ Ｐゴシック" charset="0"/>
              </a:rPr>
              <a:t>Reihe</a:t>
            </a:r>
            <a:r>
              <a:rPr lang="en-US" dirty="0">
                <a:ea typeface="ＭＳ Ｐゴシック" charset="0"/>
                <a:cs typeface="ＭＳ Ｐゴシック" charset="0"/>
              </a:rPr>
              <a:t> </a:t>
            </a:r>
            <a:r>
              <a:rPr lang="en-US" dirty="0" err="1">
                <a:ea typeface="ＭＳ Ｐゴシック" charset="0"/>
                <a:cs typeface="ＭＳ Ｐゴシック" charset="0"/>
              </a:rPr>
              <a:t>nach</a:t>
            </a:r>
            <a:r>
              <a:rPr lang="en-US" dirty="0">
                <a:ea typeface="ＭＳ Ｐゴシック" charset="0"/>
                <a:cs typeface="ＭＳ Ｐゴシック" charset="0"/>
              </a:rPr>
              <a:t> </a:t>
            </a:r>
            <a:r>
              <a:rPr lang="en-US" dirty="0" err="1">
                <a:ea typeface="ＭＳ Ｐゴシック" charset="0"/>
                <a:cs typeface="ＭＳ Ｐゴシック" charset="0"/>
              </a:rPr>
              <a:t>wählen</a:t>
            </a:r>
            <a:r>
              <a:rPr lang="en-US" dirty="0">
                <a:ea typeface="ＭＳ Ｐゴシック" charset="0"/>
                <a:cs typeface="ＭＳ Ｐゴシック" charset="0"/>
              </a:rPr>
              <a:t> - </a:t>
            </a:r>
            <a:r>
              <a:rPr lang="en-US" dirty="0" err="1">
                <a:ea typeface="ＭＳ Ｐゴシック" charset="0"/>
                <a:cs typeface="ＭＳ Ｐゴシック" charset="0"/>
              </a:rPr>
              <a:t>z.B</a:t>
            </a:r>
            <a:r>
              <a:rPr lang="en-US" dirty="0">
                <a:ea typeface="ＭＳ Ｐゴシック" charset="0"/>
                <a:cs typeface="ＭＳ Ｐゴシック" charset="0"/>
              </a:rPr>
              <a:t>. </a:t>
            </a:r>
            <a:r>
              <a:rPr lang="en-US" dirty="0" err="1">
                <a:ea typeface="ＭＳ Ｐゴシック" charset="0"/>
                <a:cs typeface="ＭＳ Ｐゴシック" charset="0"/>
              </a:rPr>
              <a:t>mit</a:t>
            </a:r>
            <a:r>
              <a:rPr lang="en-US" dirty="0">
                <a:ea typeface="ＭＳ Ｐゴシック" charset="0"/>
                <a:cs typeface="ＭＳ Ｐゴシック" charset="0"/>
              </a:rPr>
              <a:t> Gruppe 4 </a:t>
            </a:r>
            <a:r>
              <a:rPr lang="en-US" dirty="0" err="1">
                <a:ea typeface="ＭＳ Ｐゴシック" charset="0"/>
                <a:cs typeface="ＭＳ Ｐゴシック" charset="0"/>
              </a:rPr>
              <a:t>beginnen</a:t>
            </a:r>
            <a:r>
              <a:rPr lang="en-US" dirty="0">
                <a:ea typeface="ＭＳ Ｐゴシック" charset="0"/>
                <a:cs typeface="ＭＳ Ｐゴシック" charset="0"/>
              </a:rPr>
              <a:t> --&gt; Aufgabe 1 etc. (</a:t>
            </a:r>
            <a:r>
              <a:rPr lang="en-US" dirty="0" err="1">
                <a:ea typeface="ＭＳ Ｐゴシック" charset="0"/>
                <a:cs typeface="ＭＳ Ｐゴシック" charset="0"/>
              </a:rPr>
              <a:t>Unvorhersehbarkeit</a:t>
            </a:r>
            <a:r>
              <a:rPr lang="en-US" dirty="0">
                <a:ea typeface="ＭＳ Ｐゴシック" charset="0"/>
                <a:cs typeface="ＭＳ Ｐゴシック" charset="0"/>
              </a:rPr>
              <a:t> der </a:t>
            </a:r>
            <a:r>
              <a:rPr lang="en-US" dirty="0" err="1">
                <a:ea typeface="ＭＳ Ｐゴシック" charset="0"/>
                <a:cs typeface="ＭＳ Ｐゴシック" charset="0"/>
              </a:rPr>
              <a:t>Aufgabenbeantwortung</a:t>
            </a:r>
            <a:r>
              <a:rPr lang="en-US" dirty="0">
                <a:ea typeface="ＭＳ Ｐゴシック" charset="0"/>
                <a:cs typeface="ＭＳ Ｐゴシック" charset="0"/>
              </a:rPr>
              <a:t>)</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F36031D7-4EB5-874B-90A0-CFB049400AE2}" type="slidenum">
              <a:rPr lang="en-US" sz="1200">
                <a:latin typeface="Calibri" panose="020F0502020204030204" pitchFamily="34" charset="0"/>
              </a:rPr>
              <a:pPr/>
              <a:t>77</a:t>
            </a:fld>
            <a:endParaRPr lang="en-US" sz="1200" dirty="0">
              <a:latin typeface="Calibri" panose="020F0502020204030204" pitchFamily="34" charset="0"/>
            </a:endParaRPr>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a:ea typeface="ＭＳ Ｐゴシック" charset="0"/>
                <a:cs typeface="ＭＳ Ｐゴシック" charset="0"/>
              </a:rPr>
              <a:t>Ich </a:t>
            </a:r>
            <a:r>
              <a:rPr lang="en-US" dirty="0" err="1">
                <a:ea typeface="ＭＳ Ｐゴシック" charset="0"/>
                <a:cs typeface="ＭＳ Ｐゴシック" charset="0"/>
              </a:rPr>
              <a:t>denke</a:t>
            </a:r>
            <a:r>
              <a:rPr lang="en-US" dirty="0">
                <a:ea typeface="ＭＳ Ｐゴシック" charset="0"/>
                <a:cs typeface="ＭＳ Ｐゴシック" charset="0"/>
              </a:rPr>
              <a:t>, die </a:t>
            </a:r>
            <a:r>
              <a:rPr lang="en-US" dirty="0" err="1">
                <a:ea typeface="ＭＳ Ｐゴシック" charset="0"/>
                <a:cs typeface="ＭＳ Ｐゴシック" charset="0"/>
              </a:rPr>
              <a:t>Gele</a:t>
            </a:r>
            <a:r>
              <a:rPr lang="en-US" dirty="0">
                <a:ea typeface="ＭＳ Ｐゴシック" charset="0"/>
                <a:cs typeface="ＭＳ Ｐゴシック" charset="0"/>
              </a:rPr>
              <a:t> </a:t>
            </a:r>
            <a:r>
              <a:rPr lang="en-US" dirty="0" err="1">
                <a:ea typeface="ＭＳ Ｐゴシック" charset="0"/>
                <a:cs typeface="ＭＳ Ｐゴシック" charset="0"/>
              </a:rPr>
              <a:t>konnten</a:t>
            </a:r>
            <a:r>
              <a:rPr lang="en-US" dirty="0">
                <a:ea typeface="ＭＳ Ｐゴシック" charset="0"/>
                <a:cs typeface="ＭＳ Ｐゴシック" charset="0"/>
              </a:rPr>
              <a:t> Sie </a:t>
            </a:r>
            <a:r>
              <a:rPr lang="en-US" dirty="0" err="1">
                <a:ea typeface="ＭＳ Ｐゴシック" charset="0"/>
                <a:cs typeface="ＭＳ Ｐゴシック" charset="0"/>
              </a:rPr>
              <a:t>zur</a:t>
            </a:r>
            <a:r>
              <a:rPr lang="en-US" dirty="0">
                <a:ea typeface="ＭＳ Ｐゴシック" charset="0"/>
                <a:cs typeface="ＭＳ Ｐゴシック" charset="0"/>
              </a:rPr>
              <a:t> </a:t>
            </a:r>
            <a:r>
              <a:rPr lang="en-US" dirty="0" err="1">
                <a:ea typeface="ＭＳ Ｐゴシック" charset="0"/>
                <a:cs typeface="ＭＳ Ｐゴシック" charset="0"/>
              </a:rPr>
              <a:t>Dokumentation</a:t>
            </a:r>
            <a:r>
              <a:rPr lang="en-US" dirty="0">
                <a:ea typeface="ＭＳ Ｐゴシック" charset="0"/>
                <a:cs typeface="ＭＳ Ｐゴシック" charset="0"/>
              </a:rPr>
              <a:t> </a:t>
            </a:r>
            <a:r>
              <a:rPr lang="en-US" dirty="0" err="1">
                <a:ea typeface="ＭＳ Ｐゴシック" charset="0"/>
                <a:cs typeface="ＭＳ Ｐゴシック" charset="0"/>
              </a:rPr>
              <a:t>skizzieren</a:t>
            </a:r>
            <a:r>
              <a:rPr lang="en-US" dirty="0">
                <a:ea typeface="ＭＳ Ｐゴシック" charset="0"/>
                <a:cs typeface="ＭＳ Ｐゴシック" charset="0"/>
              </a:rPr>
              <a:t> - </a:t>
            </a:r>
            <a:r>
              <a:rPr lang="en-US" dirty="0" err="1">
                <a:ea typeface="ＭＳ Ｐゴシック" charset="0"/>
                <a:cs typeface="ＭＳ Ｐゴシック" charset="0"/>
              </a:rPr>
              <a:t>wir</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das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anschauen</a:t>
            </a:r>
            <a:endParaRPr lang="en-US" dirty="0">
              <a:ea typeface="ＭＳ Ｐゴシック" charset="0"/>
              <a:cs typeface="ＭＳ Ｐゴシック"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F36859E-1503-DB45-92A4-393A3F084133}" type="slidenum">
              <a:rPr lang="en-US" sz="1200">
                <a:latin typeface="Calibri" panose="020F0502020204030204" pitchFamily="34" charset="0"/>
              </a:rPr>
              <a:pPr/>
              <a:t>78</a:t>
            </a:fld>
            <a:endParaRPr lang="en-US" sz="1200" dirty="0">
              <a:latin typeface="Calibri" panose="020F0502020204030204" pitchFamily="34" charset="0"/>
            </a:endParaRPr>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E52EFEC-D933-6943-BDA4-9E360F7CA35B}" type="slidenum">
              <a:rPr lang="en-US" sz="1200">
                <a:latin typeface="Calibri" panose="020F0502020204030204" pitchFamily="34" charset="0"/>
              </a:rPr>
              <a:pPr/>
              <a:t>79</a:t>
            </a:fld>
            <a:endParaRPr lang="en-US" sz="1200" dirty="0">
              <a:latin typeface="Calibri" panose="020F0502020204030204" pitchFamily="34" charset="0"/>
            </a:endParaRPr>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3CDD4A-99B0-324F-8E0D-7ABC6673753D}" type="slidenum">
              <a:rPr lang="en-US"/>
              <a:pPr/>
              <a:t>7</a:t>
            </a:fld>
            <a:endParaRPr lang="en-US"/>
          </a:p>
        </p:txBody>
      </p:sp>
      <p:sp>
        <p:nvSpPr>
          <p:cNvPr id="512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51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9236F09-7037-BE4C-A262-3E5D96DA774C}" type="slidenum">
              <a:rPr lang="en-US" sz="1200">
                <a:latin typeface="Calibri" panose="020F0502020204030204" pitchFamily="34" charset="0"/>
              </a:rPr>
              <a:pPr/>
              <a:t>80</a:t>
            </a:fld>
            <a:endParaRPr lang="en-US" sz="1200" dirty="0">
              <a:latin typeface="Calibri" panose="020F0502020204030204" pitchFamily="34" charset="0"/>
            </a:endParaRPr>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75A0E17-74B2-E148-86AF-8BF7CE34B68A}" type="slidenum">
              <a:rPr lang="en-US" sz="1200">
                <a:latin typeface="Calibri" panose="020F0502020204030204" pitchFamily="34" charset="0"/>
              </a:rPr>
              <a:pPr/>
              <a:t>81</a:t>
            </a:fld>
            <a:endParaRPr lang="en-US" sz="1200" dirty="0">
              <a:latin typeface="Calibri" panose="020F0502020204030204" pitchFamily="34" charset="0"/>
            </a:endParaRPr>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5CDD850-7D91-6049-A93B-79E4198774EA}" type="slidenum">
              <a:rPr lang="en-US" sz="1200">
                <a:latin typeface="Calibri" panose="020F0502020204030204" pitchFamily="34" charset="0"/>
              </a:rPr>
              <a:pPr/>
              <a:t>82</a:t>
            </a:fld>
            <a:endParaRPr lang="en-US" sz="1200" dirty="0">
              <a:latin typeface="Calibri" panose="020F0502020204030204" pitchFamily="34" charset="0"/>
            </a:endParaRPr>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46834CD-D361-3241-9732-E585B6A5AD8B}" type="slidenum">
              <a:rPr lang="en-US" sz="1200">
                <a:latin typeface="Calibri" panose="020F0502020204030204" pitchFamily="34" charset="0"/>
              </a:rPr>
              <a:pPr/>
              <a:t>83</a:t>
            </a:fld>
            <a:endParaRPr lang="en-US" sz="1200" dirty="0">
              <a:latin typeface="Calibri" panose="020F0502020204030204" pitchFamily="34" charset="0"/>
            </a:endParaRPr>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500DA95-B331-4049-A3F7-2CE3D6EED247}" type="slidenum">
              <a:rPr lang="en-US" sz="1200">
                <a:latin typeface="Calibri" panose="020F0502020204030204" pitchFamily="34" charset="0"/>
              </a:rPr>
              <a:pPr/>
              <a:t>84</a:t>
            </a:fld>
            <a:endParaRPr lang="en-US" sz="1200" dirty="0">
              <a:latin typeface="Calibri" panose="020F0502020204030204" pitchFamily="34" charset="0"/>
            </a:endParaRPr>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57CE338-C4E4-2647-852F-10FD097F2165}" type="slidenum">
              <a:rPr lang="en-US" sz="1200">
                <a:latin typeface="Calibri" panose="020F0502020204030204" pitchFamily="34" charset="0"/>
              </a:rPr>
              <a:pPr/>
              <a:t>85</a:t>
            </a:fld>
            <a:endParaRPr lang="en-US" sz="1200" dirty="0">
              <a:latin typeface="Calibri" panose="020F0502020204030204" pitchFamily="34" charset="0"/>
            </a:endParaRPr>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9BF08A4-7F93-1F47-81E9-7FEEAB6F8AC5}" type="slidenum">
              <a:rPr lang="en-US" sz="1200">
                <a:latin typeface="Calibri" panose="020F0502020204030204" pitchFamily="34" charset="0"/>
              </a:rPr>
              <a:pPr/>
              <a:t>86</a:t>
            </a:fld>
            <a:endParaRPr lang="en-US" sz="1200" dirty="0">
              <a:latin typeface="Calibri" panose="020F0502020204030204" pitchFamily="34" charset="0"/>
            </a:endParaRPr>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377B830-7F64-5843-A8E2-740E3323CEB7}" type="slidenum">
              <a:rPr lang="en-US" sz="1200">
                <a:latin typeface="Calibri" panose="020F0502020204030204" pitchFamily="34" charset="0"/>
              </a:rPr>
              <a:pPr/>
              <a:t>87</a:t>
            </a:fld>
            <a:endParaRPr lang="en-US" sz="1200" dirty="0">
              <a:latin typeface="Calibri" panose="020F0502020204030204" pitchFamily="34" charset="0"/>
            </a:endParaRPr>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Wir wollen mittels PCR und Gelelektrophorese die DANN eines Tatorts mit der DANN von </a:t>
            </a:r>
            <a:r>
              <a:rPr lang="de-DE" baseline="0" dirty="0" err="1"/>
              <a:t>Verdaechtigen</a:t>
            </a:r>
            <a:r>
              <a:rPr lang="de-DE" baseline="0" dirty="0"/>
              <a:t> vergleichen</a:t>
            </a:r>
            <a:endParaRPr lang="de-DE" dirty="0"/>
          </a:p>
          <a:p>
            <a:endParaRPr lang="de-DE" dirty="0"/>
          </a:p>
        </p:txBody>
      </p:sp>
      <p:sp>
        <p:nvSpPr>
          <p:cNvPr id="4" name="Foliennummernplatzhalter 3"/>
          <p:cNvSpPr>
            <a:spLocks noGrp="1"/>
          </p:cNvSpPr>
          <p:nvPr>
            <p:ph type="sldNum" sz="quarter" idx="10"/>
          </p:nvPr>
        </p:nvSpPr>
        <p:spPr/>
        <p:txBody>
          <a:bodyPr/>
          <a:lstStyle/>
          <a:p>
            <a:fld id="{4AD4165F-C9AB-C147-9715-7F1649DD7ECF}" type="slidenum">
              <a:rPr lang="en-US" smtClean="0">
                <a:solidFill>
                  <a:prstClr val="black"/>
                </a:solidFill>
                <a:latin typeface="Calibri"/>
              </a:rPr>
              <a:pPr/>
              <a:t>88</a:t>
            </a:fld>
            <a:endParaRPr lang="en-US">
              <a:solidFill>
                <a:prstClr val="black"/>
              </a:solidFill>
              <a:latin typeface="Calibri"/>
            </a:endParaRPr>
          </a:p>
        </p:txBody>
      </p:sp>
    </p:spTree>
    <p:extLst>
      <p:ext uri="{BB962C8B-B14F-4D97-AF65-F5344CB8AC3E}">
        <p14:creationId xmlns:p14="http://schemas.microsoft.com/office/powerpoint/2010/main" val="249657533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89</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Wir wollen mittels PCR und Gelelektrophorese die DANN eines Tatorts mit der DANN von </a:t>
            </a:r>
            <a:r>
              <a:rPr lang="de-DE" baseline="0" dirty="0" err="1"/>
              <a:t>Verdaechtigen</a:t>
            </a:r>
            <a:r>
              <a:rPr lang="de-DE" baseline="0" dirty="0"/>
              <a:t> vergleichen</a:t>
            </a:r>
            <a:endParaRPr lang="de-DE" dirty="0"/>
          </a:p>
          <a:p>
            <a:endParaRPr lang="de-DE" dirty="0"/>
          </a:p>
        </p:txBody>
      </p:sp>
      <p:sp>
        <p:nvSpPr>
          <p:cNvPr id="4" name="Foliennummernplatzhalter 3"/>
          <p:cNvSpPr>
            <a:spLocks noGrp="1"/>
          </p:cNvSpPr>
          <p:nvPr>
            <p:ph type="sldNum" sz="quarter" idx="10"/>
          </p:nvPr>
        </p:nvSpPr>
        <p:spPr/>
        <p:txBody>
          <a:bodyPr/>
          <a:lstStyle/>
          <a:p>
            <a:fld id="{4AD4165F-C9AB-C147-9715-7F1649DD7ECF}" type="slidenum">
              <a:rPr lang="en-US" smtClean="0">
                <a:solidFill>
                  <a:prstClr val="black"/>
                </a:solidFill>
                <a:latin typeface="Calibri"/>
              </a:rPr>
              <a:pPr/>
              <a:t>8</a:t>
            </a:fld>
            <a:endParaRPr lang="en-US">
              <a:solidFill>
                <a:prstClr val="black"/>
              </a:solidFill>
              <a:latin typeface="Calibri"/>
            </a:endParaRPr>
          </a:p>
        </p:txBody>
      </p:sp>
    </p:spTree>
    <p:extLst>
      <p:ext uri="{BB962C8B-B14F-4D97-AF65-F5344CB8AC3E}">
        <p14:creationId xmlns:p14="http://schemas.microsoft.com/office/powerpoint/2010/main" val="269358224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90</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91</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92</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93</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94</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95</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96</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97</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D7856DF-99E1-3D45-8D03-8430F5F5DBE4}" type="slidenum">
              <a:rPr lang="en-US" sz="1200">
                <a:latin typeface="Calibri" panose="020F0502020204030204" pitchFamily="34" charset="0"/>
              </a:rPr>
              <a:pPr/>
              <a:t>98</a:t>
            </a:fld>
            <a:endParaRPr lang="en-US" sz="1200" dirty="0">
              <a:latin typeface="Calibri" panose="020F0502020204030204" pitchFamily="34" charset="0"/>
            </a:endParaRPr>
          </a:p>
        </p:txBody>
      </p:sp>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ea typeface="ＭＳ Ｐゴシック" charset="0"/>
                <a:cs typeface="ＭＳ Ｐゴシック" charset="0"/>
              </a:rPr>
              <a:t>Abschluss</a:t>
            </a:r>
            <a:r>
              <a:rPr lang="en-US" dirty="0">
                <a:ea typeface="ＭＳ Ｐゴシック" charset="0"/>
                <a:cs typeface="ＭＳ Ｐゴシック" charset="0"/>
              </a:rPr>
              <a:t>. </a:t>
            </a:r>
          </a:p>
          <a:p>
            <a:pPr eaLnBrk="1" hangingPunct="1"/>
            <a:r>
              <a:rPr lang="en-US" dirty="0" err="1">
                <a:ea typeface="ＭＳ Ｐゴシック" charset="0"/>
                <a:cs typeface="ＭＳ Ｐゴシック" charset="0"/>
              </a:rPr>
              <a:t>Haben</a:t>
            </a:r>
            <a:r>
              <a:rPr lang="en-US" dirty="0">
                <a:ea typeface="ＭＳ Ｐゴシック" charset="0"/>
                <a:cs typeface="ＭＳ Ｐゴシック" charset="0"/>
              </a:rPr>
              <a:t> Sie </a:t>
            </a:r>
            <a:r>
              <a:rPr lang="en-US" dirty="0" err="1">
                <a:ea typeface="ＭＳ Ｐゴシック" charset="0"/>
                <a:cs typeface="ＭＳ Ｐゴシック" charset="0"/>
              </a:rPr>
              <a:t>noch</a:t>
            </a:r>
            <a:r>
              <a:rPr lang="en-US" dirty="0">
                <a:ea typeface="ＭＳ Ｐゴシック" charset="0"/>
                <a:cs typeface="ＭＳ Ｐゴシック" charset="0"/>
              </a:rPr>
              <a:t> </a:t>
            </a:r>
            <a:r>
              <a:rPr lang="en-US" dirty="0" err="1">
                <a:ea typeface="ＭＳ Ｐゴシック" charset="0"/>
                <a:cs typeface="ＭＳ Ｐゴシック" charset="0"/>
              </a:rPr>
              <a:t>Fragen</a:t>
            </a:r>
            <a:r>
              <a:rPr lang="en-US" dirty="0">
                <a:ea typeface="ＭＳ Ｐゴシック" charset="0"/>
                <a:cs typeface="ＭＳ Ｐゴシック" charset="0"/>
              </a:rPr>
              <a:t>?</a:t>
            </a:r>
          </a:p>
          <a:p>
            <a:pPr eaLnBrk="1" hangingPunct="1"/>
            <a:r>
              <a:rPr lang="en-US" dirty="0" err="1">
                <a:ea typeface="ＭＳ Ｐゴシック" charset="0"/>
                <a:cs typeface="ＭＳ Ｐゴシック" charset="0"/>
              </a:rPr>
              <a:t>Verabschieden</a:t>
            </a:r>
            <a:r>
              <a:rPr lang="en-US" dirty="0">
                <a:ea typeface="ＭＳ Ｐゴシック" charset="0"/>
                <a:cs typeface="ＭＳ Ｐゴシック" charset="0"/>
              </a:rPr>
              <a:t>. </a:t>
            </a:r>
            <a:r>
              <a:rPr lang="en-US" dirty="0" err="1">
                <a:ea typeface="ＭＳ Ｐゴシック" charset="0"/>
                <a:cs typeface="ＭＳ Ｐゴシック" charset="0"/>
              </a:rPr>
              <a:t>Vielen</a:t>
            </a:r>
            <a:r>
              <a:rPr lang="en-US" dirty="0">
                <a:ea typeface="ＭＳ Ｐゴシック" charset="0"/>
                <a:cs typeface="ＭＳ Ｐゴシック" charset="0"/>
              </a:rPr>
              <a:t> Dank,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heute</a:t>
            </a:r>
            <a:r>
              <a:rPr lang="en-US" dirty="0">
                <a:ea typeface="ＭＳ Ｐゴシック" charset="0"/>
                <a:cs typeface="ＭＳ Ｐゴシック" charset="0"/>
              </a:rPr>
              <a:t> </a:t>
            </a:r>
            <a:r>
              <a:rPr lang="en-US" dirty="0" err="1">
                <a:ea typeface="ＭＳ Ｐゴシック" charset="0"/>
                <a:cs typeface="ＭＳ Ｐゴシック" charset="0"/>
              </a:rPr>
              <a:t>vorbeigekommen</a:t>
            </a:r>
            <a:r>
              <a:rPr lang="en-US" dirty="0">
                <a:ea typeface="ＭＳ Ｐゴシック" charset="0"/>
                <a:cs typeface="ＭＳ Ｐゴシック" charset="0"/>
              </a:rPr>
              <a:t> </a:t>
            </a:r>
            <a:r>
              <a:rPr lang="en-US" dirty="0" err="1">
                <a:ea typeface="ＭＳ Ｐゴシック" charset="0"/>
                <a:cs typeface="ＭＳ Ｐゴシック" charset="0"/>
              </a:rPr>
              <a:t>sind</a:t>
            </a:r>
            <a:r>
              <a:rPr lang="en-US" dirty="0">
                <a:ea typeface="ＭＳ Ｐゴシック" charset="0"/>
                <a:cs typeface="ＭＳ Ｐゴシック" charset="0"/>
              </a:rPr>
              <a:t>. Ich </a:t>
            </a:r>
            <a:r>
              <a:rPr lang="en-US" dirty="0" err="1">
                <a:ea typeface="ＭＳ Ｐゴシック" charset="0"/>
                <a:cs typeface="ＭＳ Ｐゴシック" charset="0"/>
              </a:rPr>
              <a:t>hoffe</a:t>
            </a:r>
            <a:r>
              <a:rPr lang="en-US" dirty="0">
                <a:ea typeface="ＭＳ Ｐゴシック" charset="0"/>
                <a:cs typeface="ＭＳ Ｐゴシック" charset="0"/>
              </a:rPr>
              <a:t> </a:t>
            </a:r>
            <a:r>
              <a:rPr lang="en-US" dirty="0" err="1">
                <a:ea typeface="ＭＳ Ｐゴシック" charset="0"/>
                <a:cs typeface="ＭＳ Ｐゴシック" charset="0"/>
              </a:rPr>
              <a:t>es</a:t>
            </a:r>
            <a:r>
              <a:rPr lang="en-US" dirty="0">
                <a:ea typeface="ＭＳ Ｐゴシック" charset="0"/>
                <a:cs typeface="ＭＳ Ｐゴシック" charset="0"/>
              </a:rPr>
              <a:t> hat </a:t>
            </a:r>
            <a:r>
              <a:rPr lang="en-US" dirty="0" err="1">
                <a:ea typeface="ＭＳ Ｐゴシック" charset="0"/>
                <a:cs typeface="ＭＳ Ｐゴシック" charset="0"/>
              </a:rPr>
              <a:t>Ihnen</a:t>
            </a:r>
            <a:r>
              <a:rPr lang="en-US" dirty="0">
                <a:ea typeface="ＭＳ Ｐゴシック" charset="0"/>
                <a:cs typeface="ＭＳ Ｐゴシック" charset="0"/>
              </a:rPr>
              <a:t> </a:t>
            </a:r>
            <a:r>
              <a:rPr lang="en-US" dirty="0" err="1">
                <a:ea typeface="ＭＳ Ｐゴシック" charset="0"/>
                <a:cs typeface="ＭＳ Ｐゴシック" charset="0"/>
              </a:rPr>
              <a:t>ein</a:t>
            </a:r>
            <a:r>
              <a:rPr lang="en-US" dirty="0">
                <a:ea typeface="ＭＳ Ｐゴシック" charset="0"/>
                <a:cs typeface="ＭＳ Ｐゴシック" charset="0"/>
              </a:rPr>
              <a:t> </a:t>
            </a:r>
            <a:r>
              <a:rPr lang="en-US" dirty="0" err="1">
                <a:ea typeface="ＭＳ Ｐゴシック" charset="0"/>
                <a:cs typeface="ＭＳ Ｐゴシック" charset="0"/>
              </a:rPr>
              <a:t>wenig</a:t>
            </a:r>
            <a:r>
              <a:rPr lang="en-US" dirty="0">
                <a:ea typeface="ＭＳ Ｐゴシック" charset="0"/>
                <a:cs typeface="ＭＳ Ｐゴシック" charset="0"/>
              </a:rPr>
              <a:t> </a:t>
            </a:r>
            <a:r>
              <a:rPr lang="en-US" dirty="0" err="1">
                <a:ea typeface="ＭＳ Ｐゴシック" charset="0"/>
                <a:cs typeface="ＭＳ Ｐゴシック" charset="0"/>
              </a:rPr>
              <a:t>gefallen</a:t>
            </a:r>
            <a:r>
              <a:rPr lang="en-US" dirty="0">
                <a:ea typeface="ＭＳ Ｐゴシック" charset="0"/>
                <a:cs typeface="ＭＳ Ｐゴシック" charset="0"/>
              </a:rPr>
              <a:t> und </a:t>
            </a:r>
            <a:r>
              <a:rPr lang="en-US" dirty="0" err="1">
                <a:ea typeface="ＭＳ Ｐゴシック" charset="0"/>
                <a:cs typeface="ＭＳ Ｐゴシック" charset="0"/>
              </a:rPr>
              <a:t>dass</a:t>
            </a:r>
            <a:r>
              <a:rPr lang="en-US" dirty="0">
                <a:ea typeface="ＭＳ Ｐゴシック" charset="0"/>
                <a:cs typeface="ＭＳ Ｐゴシック" charset="0"/>
              </a:rPr>
              <a:t> Sie </a:t>
            </a:r>
            <a:r>
              <a:rPr lang="en-US" dirty="0" err="1">
                <a:ea typeface="ＭＳ Ｐゴシック" charset="0"/>
                <a:cs typeface="ＭＳ Ｐゴシック" charset="0"/>
              </a:rPr>
              <a:t>einen</a:t>
            </a:r>
            <a:r>
              <a:rPr lang="en-US" dirty="0">
                <a:ea typeface="ＭＳ Ｐゴシック" charset="0"/>
                <a:cs typeface="ＭＳ Ｐゴシック" charset="0"/>
              </a:rPr>
              <a:t> </a:t>
            </a:r>
            <a:r>
              <a:rPr lang="en-US" dirty="0" err="1">
                <a:ea typeface="ＭＳ Ｐゴシック" charset="0"/>
                <a:cs typeface="ＭＳ Ｐゴシック" charset="0"/>
              </a:rPr>
              <a:t>Einblick</a:t>
            </a:r>
            <a:r>
              <a:rPr lang="en-US" dirty="0">
                <a:ea typeface="ＭＳ Ｐゴシック" charset="0"/>
                <a:cs typeface="ＭＳ Ｐゴシック" charset="0"/>
              </a:rPr>
              <a:t> in die </a:t>
            </a:r>
            <a:r>
              <a:rPr lang="en-US" dirty="0" err="1">
                <a:ea typeface="ＭＳ Ｐゴシック" charset="0"/>
                <a:cs typeface="ＭＳ Ｐゴシック" charset="0"/>
              </a:rPr>
              <a:t>Arbeitsweise</a:t>
            </a:r>
            <a:r>
              <a:rPr lang="en-US" dirty="0">
                <a:ea typeface="ＭＳ Ｐゴシック" charset="0"/>
                <a:cs typeface="ＭＳ Ｐゴシック" charset="0"/>
              </a:rPr>
              <a:t> </a:t>
            </a:r>
            <a:r>
              <a:rPr lang="en-US" dirty="0" err="1">
                <a:ea typeface="ＭＳ Ｐゴシック" charset="0"/>
                <a:cs typeface="ＭＳ Ｐゴシック" charset="0"/>
              </a:rPr>
              <a:t>eines</a:t>
            </a:r>
            <a:r>
              <a:rPr lang="en-US" dirty="0">
                <a:ea typeface="ＭＳ Ｐゴシック" charset="0"/>
                <a:cs typeface="ＭＳ Ｐゴシック" charset="0"/>
              </a:rPr>
              <a:t> </a:t>
            </a:r>
            <a:r>
              <a:rPr lang="en-US" dirty="0" err="1">
                <a:ea typeface="ＭＳ Ｐゴシック" charset="0"/>
                <a:cs typeface="ＭＳ Ｐゴシック" charset="0"/>
              </a:rPr>
              <a:t>Molekularbiologen</a:t>
            </a:r>
            <a:r>
              <a:rPr lang="en-US" dirty="0">
                <a:ea typeface="ＭＳ Ｐゴシック" charset="0"/>
                <a:cs typeface="ＭＳ Ｐゴシック" charset="0"/>
              </a:rPr>
              <a:t> </a:t>
            </a:r>
            <a:r>
              <a:rPr lang="en-US" dirty="0" err="1">
                <a:ea typeface="ＭＳ Ｐゴシック" charset="0"/>
                <a:cs typeface="ＭＳ Ｐゴシック" charset="0"/>
              </a:rPr>
              <a:t>gewonnen</a:t>
            </a:r>
            <a:r>
              <a:rPr lang="en-US" dirty="0">
                <a:ea typeface="ＭＳ Ｐゴシック" charset="0"/>
                <a:cs typeface="ＭＳ Ｐゴシック" charset="0"/>
              </a:rPr>
              <a:t> </a:t>
            </a:r>
            <a:r>
              <a:rPr lang="en-US" dirty="0" err="1">
                <a:ea typeface="ＭＳ Ｐゴシック" charset="0"/>
                <a:cs typeface="ＭＳ Ｐゴシック" charset="0"/>
              </a:rPr>
              <a:t>haben</a:t>
            </a:r>
            <a:r>
              <a:rPr lang="en-US" dirty="0">
                <a:ea typeface="ＭＳ Ｐゴシック" charset="0"/>
                <a:cs typeface="ＭＳ Ｐゴシック" charset="0"/>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1C13012-891C-104C-8537-23C8B1F6B8E1}" type="slidenum">
              <a:rPr lang="en-US" sz="1200">
                <a:latin typeface="Calibri" panose="020F0502020204030204" pitchFamily="34" charset="0"/>
              </a:rPr>
              <a:pPr/>
              <a:t>9</a:t>
            </a:fld>
            <a:endParaRPr lang="en-US" sz="1200" dirty="0">
              <a:latin typeface="Calibri" panose="020F0502020204030204" pitchFamily="34" charset="0"/>
            </a:endParaRPr>
          </a:p>
        </p:txBody>
      </p:sp>
      <p:sp>
        <p:nvSpPr>
          <p:cNvPr id="23554" name="Rectangle 1026"/>
          <p:cNvSpPr>
            <a:spLocks noGrp="1" noRot="1" noChangeAspect="1" noChangeArrowheads="1"/>
          </p:cNvSpPr>
          <p:nvPr>
            <p:ph type="sldImg"/>
          </p:nvPr>
        </p:nvSpPr>
        <p:spPr>
          <a:solidFill>
            <a:srgbClr val="FFFFFF"/>
          </a:solidFill>
          <a:ln/>
        </p:spPr>
      </p:sp>
      <p:sp>
        <p:nvSpPr>
          <p:cNvPr id="23555"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de-DE" dirty="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51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de-CH"/>
              <a:t>Click to edit Master title style</a:t>
            </a:r>
            <a:endParaRPr lang="de-DE"/>
          </a:p>
        </p:txBody>
      </p:sp>
      <p:sp>
        <p:nvSpPr>
          <p:cNvPr id="3" name="Vertical Text Placeholder 2"/>
          <p:cNvSpPr>
            <a:spLocks noGrp="1"/>
          </p:cNvSpPr>
          <p:nvPr>
            <p:ph type="body" orient="vert" idx="1"/>
          </p:nvPr>
        </p:nvSpPr>
        <p:spPr>
          <a:xfrm>
            <a:off x="685800" y="1981200"/>
            <a:ext cx="7772400" cy="4114800"/>
          </a:xfrm>
          <a:prstGeom prst="rect">
            <a:avLst/>
          </a:prstGeom>
        </p:spPr>
        <p:txBody>
          <a:bodyPr vert="eaVert"/>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364D676F-BAB1-6B45-97AD-B117DD8B9972}" type="slidenum">
              <a:rPr lang="en-US" smtClean="0"/>
              <a:pPr>
                <a:defRPr/>
              </a:pPr>
              <a:t>‹Nr.›</a:t>
            </a:fld>
            <a:endParaRPr lang="en-US" dirty="0"/>
          </a:p>
        </p:txBody>
      </p:sp>
    </p:spTree>
    <p:extLst>
      <p:ext uri="{BB962C8B-B14F-4D97-AF65-F5344CB8AC3E}">
        <p14:creationId xmlns:p14="http://schemas.microsoft.com/office/powerpoint/2010/main" val="1841954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a:prstGeom prst="rect">
            <a:avLst/>
          </a:prstGeom>
        </p:spPr>
        <p:txBody>
          <a:bodyPr vert="eaVert"/>
          <a:lstStyle/>
          <a:p>
            <a:r>
              <a:rPr lang="de-CH"/>
              <a:t>Click to edit Master title style</a:t>
            </a:r>
            <a:endParaRPr lang="de-DE"/>
          </a:p>
        </p:txBody>
      </p:sp>
      <p:sp>
        <p:nvSpPr>
          <p:cNvPr id="3" name="Vertical Text Placeholder 2"/>
          <p:cNvSpPr>
            <a:spLocks noGrp="1"/>
          </p:cNvSpPr>
          <p:nvPr>
            <p:ph type="body" orient="vert" idx="1"/>
          </p:nvPr>
        </p:nvSpPr>
        <p:spPr>
          <a:xfrm>
            <a:off x="685800" y="609600"/>
            <a:ext cx="5676900" cy="5486400"/>
          </a:xfrm>
          <a:prstGeom prst="rect">
            <a:avLst/>
          </a:prstGeom>
        </p:spPr>
        <p:txBody>
          <a:bodyPr vert="eaVert"/>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5F99B9F3-15AF-C944-89B6-A1F429F944BD}" type="slidenum">
              <a:rPr lang="en-US" smtClean="0"/>
              <a:pPr>
                <a:defRPr/>
              </a:pPr>
              <a:t>‹Nr.›</a:t>
            </a:fld>
            <a:endParaRPr lang="en-US" dirty="0"/>
          </a:p>
        </p:txBody>
      </p:sp>
    </p:spTree>
    <p:extLst>
      <p:ext uri="{BB962C8B-B14F-4D97-AF65-F5344CB8AC3E}">
        <p14:creationId xmlns:p14="http://schemas.microsoft.com/office/powerpoint/2010/main" val="3401439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de-CH"/>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a:t>Click to edit Master subtitle style</a:t>
            </a:r>
            <a:endParaRPr lang="en-US"/>
          </a:p>
        </p:txBody>
      </p:sp>
      <p:sp>
        <p:nvSpPr>
          <p:cNvPr id="4" name="Date Placeholder 3"/>
          <p:cNvSpPr>
            <a:spLocks noGrp="1"/>
          </p:cNvSpPr>
          <p:nvPr>
            <p:ph type="dt" sz="half" idx="10"/>
          </p:nvPr>
        </p:nvSpPr>
        <p:spPr/>
        <p:txBody>
          <a:bodyPr/>
          <a:lstStyle>
            <a:lvl1pPr>
              <a:defRPr b="0" i="0">
                <a:latin typeface="Calibri" panose="020F0502020204030204" pitchFamily="34" charset="0"/>
              </a:defRPr>
            </a:lvl1pPr>
          </a:lstStyle>
          <a:p>
            <a:fld id="{B7259DAE-4313-EF40-9DF8-927CBAF49D9A}" type="datetimeFigureOut">
              <a:rPr lang="en-US" smtClean="0"/>
              <a:pPr/>
              <a:t>2/12/19</a:t>
            </a:fld>
            <a:endParaRPr lang="en-US"/>
          </a:p>
        </p:txBody>
      </p:sp>
      <p:sp>
        <p:nvSpPr>
          <p:cNvPr id="5" name="Footer Placeholder 4"/>
          <p:cNvSpPr>
            <a:spLocks noGrp="1"/>
          </p:cNvSpPr>
          <p:nvPr>
            <p:ph type="ftr" sz="quarter" idx="11"/>
          </p:nvPr>
        </p:nvSpPr>
        <p:spPr/>
        <p:txBody>
          <a:bodyPr/>
          <a:lstStyle>
            <a:lvl1pPr>
              <a:defRPr b="0" i="0">
                <a:latin typeface="Calibri" panose="020F050202020403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0" i="0">
                <a:latin typeface="Calibri" panose="020F0502020204030204" pitchFamily="34" charset="0"/>
              </a:defRPr>
            </a:lvl1pPr>
          </a:lstStyle>
          <a:p>
            <a:fld id="{138DCCE7-78DD-5E49-B87C-4197C3531E83}" type="slidenum">
              <a:rPr lang="en-US" smtClean="0"/>
              <a:pPr/>
              <a:t>‹Nr.›</a:t>
            </a:fld>
            <a:endParaRPr lang="en-US"/>
          </a:p>
        </p:txBody>
      </p:sp>
    </p:spTree>
    <p:extLst>
      <p:ext uri="{BB962C8B-B14F-4D97-AF65-F5344CB8AC3E}">
        <p14:creationId xmlns:p14="http://schemas.microsoft.com/office/powerpoint/2010/main" val="3540782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C62DC74C-2441-F64A-952C-D9E942FEB58B}" type="slidenum">
              <a:rPr lang="en-US" smtClean="0"/>
              <a:pPr>
                <a:defRPr/>
              </a:pPr>
              <a:t>‹Nr.›</a:t>
            </a:fld>
            <a:endParaRPr lang="en-US" dirty="0"/>
          </a:p>
        </p:txBody>
      </p:sp>
    </p:spTree>
    <p:extLst>
      <p:ext uri="{BB962C8B-B14F-4D97-AF65-F5344CB8AC3E}">
        <p14:creationId xmlns:p14="http://schemas.microsoft.com/office/powerpoint/2010/main" val="42240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CH"/>
              <a:t>Click to edit Master title style</a:t>
            </a:r>
            <a:endParaRPr lang="de-DE"/>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CH"/>
              <a:t>Click to edit Master text styles</a:t>
            </a:r>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4C38433D-7F58-C345-8583-0C74F03FABE9}" type="slidenum">
              <a:rPr lang="en-US" smtClean="0"/>
              <a:pPr>
                <a:defRPr/>
              </a:pPr>
              <a:t>‹Nr.›</a:t>
            </a:fld>
            <a:endParaRPr lang="en-US" dirty="0"/>
          </a:p>
        </p:txBody>
      </p:sp>
    </p:spTree>
    <p:extLst>
      <p:ext uri="{BB962C8B-B14F-4D97-AF65-F5344CB8AC3E}">
        <p14:creationId xmlns:p14="http://schemas.microsoft.com/office/powerpoint/2010/main" val="1164533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de-CH"/>
              <a:t>Click to edit Master title style</a:t>
            </a:r>
            <a:endParaRPr lang="de-DE"/>
          </a:p>
        </p:txBody>
      </p:sp>
      <p:sp>
        <p:nvSpPr>
          <p:cNvPr id="3" name="Content Placeholder 2"/>
          <p:cNvSpPr>
            <a:spLocks noGrp="1"/>
          </p:cNvSpPr>
          <p:nvPr>
            <p:ph sz="half" idx="1"/>
          </p:nvPr>
        </p:nvSpPr>
        <p:spPr>
          <a:xfrm>
            <a:off x="6858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4" name="Content Placeholder 3"/>
          <p:cNvSpPr>
            <a:spLocks noGrp="1"/>
          </p:cNvSpPr>
          <p:nvPr>
            <p:ph sz="half" idx="2"/>
          </p:nvPr>
        </p:nvSpPr>
        <p:spPr>
          <a:xfrm>
            <a:off x="4648200" y="19812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5"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7"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62FBDED9-B963-F84D-8A38-121A3642DACD}" type="slidenum">
              <a:rPr lang="en-US" smtClean="0"/>
              <a:pPr>
                <a:defRPr/>
              </a:pPr>
              <a:t>‹Nr.›</a:t>
            </a:fld>
            <a:endParaRPr lang="en-US" dirty="0"/>
          </a:p>
        </p:txBody>
      </p:sp>
    </p:spTree>
    <p:extLst>
      <p:ext uri="{BB962C8B-B14F-4D97-AF65-F5344CB8AC3E}">
        <p14:creationId xmlns:p14="http://schemas.microsoft.com/office/powerpoint/2010/main" val="484293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de-CH"/>
              <a:t>Click to edit Master title style</a:t>
            </a:r>
            <a:endParaRPr lang="de-DE"/>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7"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8"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9"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91474255-187E-5042-8605-F4B25E6ABCC9}" type="slidenum">
              <a:rPr lang="en-US" smtClean="0"/>
              <a:pPr>
                <a:defRPr/>
              </a:pPr>
              <a:t>‹Nr.›</a:t>
            </a:fld>
            <a:endParaRPr lang="en-US" dirty="0"/>
          </a:p>
        </p:txBody>
      </p:sp>
    </p:spTree>
    <p:extLst>
      <p:ext uri="{BB962C8B-B14F-4D97-AF65-F5344CB8AC3E}">
        <p14:creationId xmlns:p14="http://schemas.microsoft.com/office/powerpoint/2010/main" val="2876380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p>
            <a:r>
              <a:rPr lang="de-CH"/>
              <a:t>Click to edit Master title style</a:t>
            </a:r>
            <a:endParaRPr lang="de-DE"/>
          </a:p>
        </p:txBody>
      </p:sp>
      <p:sp>
        <p:nvSpPr>
          <p:cNvPr id="3"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4"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5"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817CD8EB-BBEC-8B49-A658-73D675E5438D}" type="slidenum">
              <a:rPr lang="en-US" smtClean="0"/>
              <a:pPr>
                <a:defRPr/>
              </a:pPr>
              <a:t>‹Nr.›</a:t>
            </a:fld>
            <a:endParaRPr lang="en-US" dirty="0"/>
          </a:p>
        </p:txBody>
      </p:sp>
    </p:spTree>
    <p:extLst>
      <p:ext uri="{BB962C8B-B14F-4D97-AF65-F5344CB8AC3E}">
        <p14:creationId xmlns:p14="http://schemas.microsoft.com/office/powerpoint/2010/main" val="2199400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3"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4"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B008D0FD-2E68-F747-9F80-1D6D1174A610}" type="slidenum">
              <a:rPr lang="en-US" smtClean="0"/>
              <a:pPr>
                <a:defRPr/>
              </a:pPr>
              <a:t>‹Nr.›</a:t>
            </a:fld>
            <a:endParaRPr lang="en-US" dirty="0"/>
          </a:p>
        </p:txBody>
      </p:sp>
      <p:grpSp>
        <p:nvGrpSpPr>
          <p:cNvPr id="7" name="Gruppierung 14">
            <a:extLst>
              <a:ext uri="{FF2B5EF4-FFF2-40B4-BE49-F238E27FC236}">
                <a16:creationId xmlns:a16="http://schemas.microsoft.com/office/drawing/2014/main" id="{ED743398-2B52-104C-AEBC-22EF536F2601}"/>
              </a:ext>
            </a:extLst>
          </p:cNvPr>
          <p:cNvGrpSpPr/>
          <p:nvPr/>
        </p:nvGrpSpPr>
        <p:grpSpPr>
          <a:xfrm>
            <a:off x="6585684" y="383542"/>
            <a:ext cx="2599014" cy="261610"/>
            <a:chOff x="160468" y="834079"/>
            <a:chExt cx="2599014" cy="261610"/>
          </a:xfrm>
        </p:grpSpPr>
        <p:cxnSp>
          <p:nvCxnSpPr>
            <p:cNvPr id="9" name="Gerade Verbindung 8">
              <a:extLst>
                <a:ext uri="{FF2B5EF4-FFF2-40B4-BE49-F238E27FC236}">
                  <a16:creationId xmlns:a16="http://schemas.microsoft.com/office/drawing/2014/main" id="{74ECF04A-049D-2046-8343-65F9D8D06D3D}"/>
                </a:ext>
              </a:extLst>
            </p:cNvPr>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10" name="Textfeld 9">
              <a:extLst>
                <a:ext uri="{FF2B5EF4-FFF2-40B4-BE49-F238E27FC236}">
                  <a16:creationId xmlns:a16="http://schemas.microsoft.com/office/drawing/2014/main" id="{0BFCD721-31DC-B047-A90F-83605D3F1282}"/>
                </a:ext>
              </a:extLst>
            </p:cNvPr>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8" name="Gerade Verbindung 7">
            <a:extLst>
              <a:ext uri="{FF2B5EF4-FFF2-40B4-BE49-F238E27FC236}">
                <a16:creationId xmlns:a16="http://schemas.microsoft.com/office/drawing/2014/main" id="{39EFFF50-99B2-E944-8CE5-02629724A458}"/>
              </a:ext>
            </a:extLst>
          </p:cNvPr>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863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CH"/>
              <a:t>Click to edit Master title style</a:t>
            </a:r>
            <a:endParaRPr lang="de-DE"/>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DE"/>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a:t>Click to edit Master text styles</a:t>
            </a:r>
          </a:p>
        </p:txBody>
      </p:sp>
      <p:sp>
        <p:nvSpPr>
          <p:cNvPr id="5"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7"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5EBC8479-6BF6-E443-A720-C8D5D21BAE85}" type="slidenum">
              <a:rPr lang="en-US" smtClean="0"/>
              <a:pPr>
                <a:defRPr/>
              </a:pPr>
              <a:t>‹Nr.›</a:t>
            </a:fld>
            <a:endParaRPr lang="en-US" dirty="0"/>
          </a:p>
        </p:txBody>
      </p:sp>
    </p:spTree>
    <p:extLst>
      <p:ext uri="{BB962C8B-B14F-4D97-AF65-F5344CB8AC3E}">
        <p14:creationId xmlns:p14="http://schemas.microsoft.com/office/powerpoint/2010/main" val="3085664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CH"/>
              <a:t>Click to edit Master title style</a:t>
            </a:r>
            <a:endParaRPr lang="de-DE"/>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a:t>Click to edit Master text styles</a:t>
            </a:r>
          </a:p>
        </p:txBody>
      </p:sp>
      <p:sp>
        <p:nvSpPr>
          <p:cNvPr id="5" name="Rectangle 4"/>
          <p:cNvSpPr>
            <a:spLocks noGrp="1" noChangeArrowheads="1"/>
          </p:cNvSpPr>
          <p:nvPr>
            <p:ph type="dt" sz="half" idx="10"/>
          </p:nvPr>
        </p:nvSpPr>
        <p:spPr>
          <a:xfrm>
            <a:off x="685800" y="6248400"/>
            <a:ext cx="19050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6" name="Rectangle 5"/>
          <p:cNvSpPr>
            <a:spLocks noGrp="1" noChangeArrowheads="1"/>
          </p:cNvSpPr>
          <p:nvPr>
            <p:ph type="ftr" sz="quarter" idx="11"/>
          </p:nvPr>
        </p:nvSpPr>
        <p:spPr>
          <a:xfrm>
            <a:off x="3124200" y="6248400"/>
            <a:ext cx="2895600" cy="457200"/>
          </a:xfrm>
          <a:prstGeom prst="rect">
            <a:avLst/>
          </a:prstGeom>
          <a:ln/>
        </p:spPr>
        <p:txBody>
          <a:bodyPr/>
          <a:lstStyle>
            <a:lvl1pPr>
              <a:defRPr b="0" i="0">
                <a:latin typeface="Calibri" panose="020F0502020204030204" pitchFamily="34" charset="0"/>
              </a:defRPr>
            </a:lvl1pPr>
          </a:lstStyle>
          <a:p>
            <a:pPr>
              <a:defRPr/>
            </a:pPr>
            <a:endParaRPr lang="en-US" dirty="0"/>
          </a:p>
        </p:txBody>
      </p:sp>
      <p:sp>
        <p:nvSpPr>
          <p:cNvPr id="7" name="Rectangle 6"/>
          <p:cNvSpPr>
            <a:spLocks noGrp="1" noChangeArrowheads="1"/>
          </p:cNvSpPr>
          <p:nvPr>
            <p:ph type="sldNum" sz="quarter" idx="12"/>
          </p:nvPr>
        </p:nvSpPr>
        <p:spPr>
          <a:xfrm>
            <a:off x="6553200" y="6248400"/>
            <a:ext cx="1905000" cy="457200"/>
          </a:xfrm>
          <a:prstGeom prst="rect">
            <a:avLst/>
          </a:prstGeom>
          <a:ln/>
        </p:spPr>
        <p:txBody>
          <a:bodyPr/>
          <a:lstStyle>
            <a:lvl1pPr>
              <a:defRPr b="0" i="0">
                <a:latin typeface="Calibri" panose="020F0502020204030204" pitchFamily="34" charset="0"/>
              </a:defRPr>
            </a:lvl1pPr>
          </a:lstStyle>
          <a:p>
            <a:pPr>
              <a:defRPr/>
            </a:pPr>
            <a:fld id="{AAEF67BF-A576-4E49-8554-7DEC6852FD79}" type="slidenum">
              <a:rPr lang="en-US" smtClean="0"/>
              <a:pPr>
                <a:defRPr/>
              </a:pPr>
              <a:t>‹Nr.›</a:t>
            </a:fld>
            <a:endParaRPr lang="en-US" dirty="0"/>
          </a:p>
        </p:txBody>
      </p:sp>
    </p:spTree>
    <p:extLst>
      <p:ext uri="{BB962C8B-B14F-4D97-AF65-F5344CB8AC3E}">
        <p14:creationId xmlns:p14="http://schemas.microsoft.com/office/powerpoint/2010/main" val="3570512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t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F2D7B98E-BD15-854B-B666-0F4031284834}"/>
              </a:ext>
            </a:extLst>
          </p:cNvPr>
          <p:cNvGrpSpPr/>
          <p:nvPr userDrawn="1"/>
        </p:nvGrpSpPr>
        <p:grpSpPr>
          <a:xfrm>
            <a:off x="0" y="33012"/>
            <a:ext cx="9184698" cy="730063"/>
            <a:chOff x="0" y="33012"/>
            <a:chExt cx="9184698" cy="730063"/>
          </a:xfrm>
        </p:grpSpPr>
        <p:grpSp>
          <p:nvGrpSpPr>
            <p:cNvPr id="9" name="Gruppierung 14">
              <a:extLst>
                <a:ext uri="{FF2B5EF4-FFF2-40B4-BE49-F238E27FC236}">
                  <a16:creationId xmlns:a16="http://schemas.microsoft.com/office/drawing/2014/main" id="{048FBC37-16BF-C14E-9158-1990A6541646}"/>
                </a:ext>
              </a:extLst>
            </p:cNvPr>
            <p:cNvGrpSpPr/>
            <p:nvPr/>
          </p:nvGrpSpPr>
          <p:grpSpPr>
            <a:xfrm>
              <a:off x="6585684" y="383542"/>
              <a:ext cx="2599014" cy="261610"/>
              <a:chOff x="160468" y="834079"/>
              <a:chExt cx="2599014" cy="261610"/>
            </a:xfrm>
          </p:grpSpPr>
          <p:cxnSp>
            <p:nvCxnSpPr>
              <p:cNvPr id="11" name="Gerade Verbindung 10">
                <a:extLst>
                  <a:ext uri="{FF2B5EF4-FFF2-40B4-BE49-F238E27FC236}">
                    <a16:creationId xmlns:a16="http://schemas.microsoft.com/office/drawing/2014/main" id="{80A272E5-5BA4-644E-B6BE-DF970B49444A}"/>
                  </a:ext>
                </a:extLst>
              </p:cNvPr>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12" name="Textfeld 11">
                <a:extLst>
                  <a:ext uri="{FF2B5EF4-FFF2-40B4-BE49-F238E27FC236}">
                    <a16:creationId xmlns:a16="http://schemas.microsoft.com/office/drawing/2014/main" id="{EF4E11D0-6D0E-944E-95B1-8665E913D8CA}"/>
                  </a:ext>
                </a:extLst>
              </p:cNvPr>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10" name="Gerade Verbindung 9">
              <a:extLst>
                <a:ext uri="{FF2B5EF4-FFF2-40B4-BE49-F238E27FC236}">
                  <a16:creationId xmlns:a16="http://schemas.microsoft.com/office/drawing/2014/main" id="{984A2388-9504-5F44-94C7-C25E07E55D30}"/>
                </a:ext>
              </a:extLst>
            </p:cNvPr>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3" name="Bild 9">
              <a:extLst>
                <a:ext uri="{FF2B5EF4-FFF2-40B4-BE49-F238E27FC236}">
                  <a16:creationId xmlns:a16="http://schemas.microsoft.com/office/drawing/2014/main" id="{4FCF13DC-3C9A-7D4E-8E98-184ACCF56FA7}"/>
                </a:ext>
              </a:extLst>
            </p:cNvPr>
            <p:cNvPicPr/>
            <p:nvPr userDrawn="1"/>
          </p:nvPicPr>
          <p:blipFill>
            <a:blip r:embed="rId14"/>
            <a:stretch>
              <a:fillRect/>
            </a:stretch>
          </p:blipFill>
          <p:spPr>
            <a:xfrm>
              <a:off x="81089" y="33012"/>
              <a:ext cx="3915145" cy="612140"/>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ＭＳ Ｐゴシック" pitchFamily="-110" charset="-128"/>
          <a:cs typeface="ＭＳ Ｐゴシック" pitchFamily="-110" charset="-128"/>
        </a:defRPr>
      </a:lvl1pPr>
      <a:lvl2pPr algn="ctr" rtl="0" eaLnBrk="0" fontAlgn="base" hangingPunct="0">
        <a:spcBef>
          <a:spcPct val="0"/>
        </a:spcBef>
        <a:spcAft>
          <a:spcPct val="0"/>
        </a:spcAft>
        <a:defRPr sz="4400">
          <a:solidFill>
            <a:schemeClr val="tx2"/>
          </a:solidFill>
          <a:latin typeface="Times" pitchFamily="-110" charset="0"/>
          <a:ea typeface="ＭＳ Ｐゴシック" pitchFamily="-110" charset="-128"/>
          <a:cs typeface="ＭＳ Ｐゴシック" pitchFamily="-110" charset="-128"/>
        </a:defRPr>
      </a:lvl2pPr>
      <a:lvl3pPr algn="ctr" rtl="0" eaLnBrk="0" fontAlgn="base" hangingPunct="0">
        <a:spcBef>
          <a:spcPct val="0"/>
        </a:spcBef>
        <a:spcAft>
          <a:spcPct val="0"/>
        </a:spcAft>
        <a:defRPr sz="4400">
          <a:solidFill>
            <a:schemeClr val="tx2"/>
          </a:solidFill>
          <a:latin typeface="Times" pitchFamily="-110" charset="0"/>
          <a:ea typeface="ＭＳ Ｐゴシック" pitchFamily="-110" charset="-128"/>
          <a:cs typeface="ＭＳ Ｐゴシック" pitchFamily="-110" charset="-128"/>
        </a:defRPr>
      </a:lvl3pPr>
      <a:lvl4pPr algn="ctr" rtl="0" eaLnBrk="0" fontAlgn="base" hangingPunct="0">
        <a:spcBef>
          <a:spcPct val="0"/>
        </a:spcBef>
        <a:spcAft>
          <a:spcPct val="0"/>
        </a:spcAft>
        <a:defRPr sz="4400">
          <a:solidFill>
            <a:schemeClr val="tx2"/>
          </a:solidFill>
          <a:latin typeface="Times" pitchFamily="-110" charset="0"/>
          <a:ea typeface="ＭＳ Ｐゴシック" pitchFamily="-110" charset="-128"/>
          <a:cs typeface="ＭＳ Ｐゴシック" pitchFamily="-110" charset="-128"/>
        </a:defRPr>
      </a:lvl4pPr>
      <a:lvl5pPr algn="ctr" rtl="0" eaLnBrk="0" fontAlgn="base" hangingPunct="0">
        <a:spcBef>
          <a:spcPct val="0"/>
        </a:spcBef>
        <a:spcAft>
          <a:spcPct val="0"/>
        </a:spcAft>
        <a:defRPr sz="4400">
          <a:solidFill>
            <a:schemeClr val="tx2"/>
          </a:solidFill>
          <a:latin typeface="Times" pitchFamily="-110" charset="0"/>
          <a:ea typeface="ＭＳ Ｐゴシック" pitchFamily="-110" charset="-128"/>
          <a:cs typeface="ＭＳ Ｐゴシック" pitchFamily="-110" charset="-128"/>
        </a:defRPr>
      </a:lvl5pPr>
      <a:lvl6pPr marL="457200" algn="ctr" rtl="0" fontAlgn="base">
        <a:spcBef>
          <a:spcPct val="0"/>
        </a:spcBef>
        <a:spcAft>
          <a:spcPct val="0"/>
        </a:spcAft>
        <a:defRPr sz="4400">
          <a:solidFill>
            <a:schemeClr val="tx2"/>
          </a:solidFill>
          <a:latin typeface="Times" pitchFamily="-110" charset="0"/>
        </a:defRPr>
      </a:lvl6pPr>
      <a:lvl7pPr marL="914400" algn="ctr" rtl="0" fontAlgn="base">
        <a:spcBef>
          <a:spcPct val="0"/>
        </a:spcBef>
        <a:spcAft>
          <a:spcPct val="0"/>
        </a:spcAft>
        <a:defRPr sz="4400">
          <a:solidFill>
            <a:schemeClr val="tx2"/>
          </a:solidFill>
          <a:latin typeface="Times" pitchFamily="-110" charset="0"/>
        </a:defRPr>
      </a:lvl7pPr>
      <a:lvl8pPr marL="1371600" algn="ctr" rtl="0" fontAlgn="base">
        <a:spcBef>
          <a:spcPct val="0"/>
        </a:spcBef>
        <a:spcAft>
          <a:spcPct val="0"/>
        </a:spcAft>
        <a:defRPr sz="4400">
          <a:solidFill>
            <a:schemeClr val="tx2"/>
          </a:solidFill>
          <a:latin typeface="Times" pitchFamily="-110" charset="0"/>
        </a:defRPr>
      </a:lvl8pPr>
      <a:lvl9pPr marL="1828800" algn="ctr" rtl="0" fontAlgn="base">
        <a:spcBef>
          <a:spcPct val="0"/>
        </a:spcBef>
        <a:spcAft>
          <a:spcPct val="0"/>
        </a:spcAft>
        <a:defRPr sz="4400">
          <a:solidFill>
            <a:schemeClr val="tx2"/>
          </a:solidFill>
          <a:latin typeface="Times"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0" charset="-128"/>
          <a:cs typeface="ＭＳ Ｐゴシック" pitchFamily="-110"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0"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0"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0"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0" charset="-128"/>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eg"/><Relationship Id="rId1" Type="http://schemas.openxmlformats.org/officeDocument/2006/relationships/slideLayout" Target="../slideLayouts/slideLayout12.xml"/><Relationship Id="rId4" Type="http://schemas.openxmlformats.org/officeDocument/2006/relationships/image" Target="../media/image19.emf"/></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7.jpeg"/><Relationship Id="rId1" Type="http://schemas.openxmlformats.org/officeDocument/2006/relationships/slideLayout" Target="../slideLayouts/slideLayout12.xml"/><Relationship Id="rId4" Type="http://schemas.openxmlformats.org/officeDocument/2006/relationships/image" Target="../media/image19.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7.xml"/><Relationship Id="rId4" Type="http://schemas.openxmlformats.org/officeDocument/2006/relationships/image" Target="../media/image38.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0.png"/><Relationship Id="rId4" Type="http://schemas.openxmlformats.org/officeDocument/2006/relationships/notesSlide" Target="../notesSlides/notesSlide31.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0.png"/><Relationship Id="rId4" Type="http://schemas.openxmlformats.org/officeDocument/2006/relationships/oleObject" Target="../embeddings/oleObject1.bin"/></Relationships>
</file>

<file path=ppt/slides/_rels/slide5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7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5.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6551" name="Text Box 7"/>
          <p:cNvSpPr txBox="1">
            <a:spLocks noChangeArrowheads="1"/>
          </p:cNvSpPr>
          <p:nvPr/>
        </p:nvSpPr>
        <p:spPr bwMode="auto">
          <a:xfrm>
            <a:off x="359532" y="476672"/>
            <a:ext cx="8424936" cy="2062103"/>
          </a:xfrm>
          <a:prstGeom prst="rect">
            <a:avLst/>
          </a:prstGeom>
          <a:noFill/>
          <a:ln w="9525">
            <a:noFill/>
            <a:miter lim="800000"/>
            <a:headEnd/>
            <a:tailEnd/>
          </a:ln>
          <a:effectLst/>
        </p:spPr>
        <p:txBody>
          <a:bodyPr wrap="square">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50000"/>
              </a:spcBef>
              <a:defRPr/>
            </a:pPr>
            <a:endParaRPr lang="de-CH" sz="3200" dirty="0">
              <a:solidFill>
                <a:schemeClr val="bg1"/>
              </a:solidFill>
              <a:latin typeface="Calibri" panose="020F0502020204030204" pitchFamily="34" charset="0"/>
            </a:endParaRPr>
          </a:p>
          <a:p>
            <a:pPr algn="ctr" eaLnBrk="1" hangingPunct="1">
              <a:spcBef>
                <a:spcPct val="50000"/>
              </a:spcBef>
              <a:defRPr/>
            </a:pPr>
            <a:r>
              <a:rPr lang="de-CH" sz="3200" dirty="0">
                <a:solidFill>
                  <a:schemeClr val="bg1"/>
                </a:solidFill>
                <a:effectLst>
                  <a:outerShdw blurRad="38100" dist="38100" dir="2700000" algn="tl">
                    <a:srgbClr val="808080"/>
                  </a:outerShdw>
                </a:effectLst>
                <a:latin typeface="Calibri" panose="020F0502020204030204" pitchFamily="34" charset="0"/>
              </a:rPr>
              <a:t>Welcome at </a:t>
            </a:r>
            <a:r>
              <a:rPr lang="de-CH" sz="3200" dirty="0" err="1">
                <a:solidFill>
                  <a:schemeClr val="bg1"/>
                </a:solidFill>
                <a:effectLst>
                  <a:outerShdw blurRad="38100" dist="38100" dir="2700000" algn="tl">
                    <a:srgbClr val="808080"/>
                  </a:outerShdw>
                </a:effectLst>
                <a:latin typeface="Calibri" panose="020F0502020204030204" pitchFamily="34" charset="0"/>
              </a:rPr>
              <a:t>the</a:t>
            </a:r>
            <a:r>
              <a:rPr lang="de-CH" sz="3200" dirty="0">
                <a:solidFill>
                  <a:schemeClr val="bg1"/>
                </a:solidFill>
                <a:effectLst>
                  <a:outerShdw blurRad="38100" dist="38100" dir="2700000" algn="tl">
                    <a:srgbClr val="808080"/>
                  </a:outerShdw>
                </a:effectLst>
                <a:latin typeface="Calibri" panose="020F0502020204030204" pitchFamily="34" charset="0"/>
              </a:rPr>
              <a:t> </a:t>
            </a:r>
          </a:p>
          <a:p>
            <a:pPr algn="ctr" eaLnBrk="1" hangingPunct="1">
              <a:spcBef>
                <a:spcPct val="50000"/>
              </a:spcBef>
              <a:defRPr/>
            </a:pPr>
            <a:r>
              <a:rPr lang="de-CH" sz="3200" dirty="0">
                <a:solidFill>
                  <a:schemeClr val="bg1"/>
                </a:solidFill>
                <a:effectLst>
                  <a:outerShdw blurRad="38100" dist="38100" dir="2700000" algn="tl">
                    <a:srgbClr val="808080"/>
                  </a:outerShdw>
                </a:effectLst>
                <a:latin typeface="Calibri" panose="020F0502020204030204" pitchFamily="34" charset="0"/>
              </a:rPr>
              <a:t>Life Science </a:t>
            </a:r>
            <a:r>
              <a:rPr lang="de-CH" sz="3200" dirty="0" err="1">
                <a:solidFill>
                  <a:schemeClr val="bg1"/>
                </a:solidFill>
                <a:effectLst>
                  <a:outerShdw blurRad="38100" dist="38100" dir="2700000" algn="tl">
                    <a:srgbClr val="808080"/>
                  </a:outerShdw>
                </a:effectLst>
                <a:latin typeface="Calibri" panose="020F0502020204030204" pitchFamily="34" charset="0"/>
              </a:rPr>
              <a:t>Zurich</a:t>
            </a:r>
            <a:r>
              <a:rPr lang="de-CH" sz="3200" dirty="0">
                <a:solidFill>
                  <a:schemeClr val="bg1"/>
                </a:solidFill>
                <a:effectLst>
                  <a:outerShdw blurRad="38100" dist="38100" dir="2700000" algn="tl">
                    <a:srgbClr val="808080"/>
                  </a:outerShdw>
                </a:effectLst>
                <a:latin typeface="Calibri" panose="020F0502020204030204" pitchFamily="34" charset="0"/>
              </a:rPr>
              <a:t> Learning Center (LSLC)</a:t>
            </a:r>
            <a:endParaRPr lang="en-US" sz="3200" dirty="0">
              <a:solidFill>
                <a:schemeClr val="bg1"/>
              </a:solidFill>
              <a:latin typeface="Calibri" panose="020F0502020204030204" pitchFamily="34" charset="0"/>
            </a:endParaRPr>
          </a:p>
        </p:txBody>
      </p:sp>
      <p:sp>
        <p:nvSpPr>
          <p:cNvPr id="14339" name="Text Box 8"/>
          <p:cNvSpPr txBox="1">
            <a:spLocks noChangeArrowheads="1"/>
          </p:cNvSpPr>
          <p:nvPr/>
        </p:nvSpPr>
        <p:spPr bwMode="auto">
          <a:xfrm>
            <a:off x="1524000" y="2538775"/>
            <a:ext cx="6096000"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50000"/>
              </a:spcBef>
            </a:pPr>
            <a:endParaRPr lang="de-CH" sz="2000" dirty="0">
              <a:solidFill>
                <a:schemeClr val="bg1"/>
              </a:solidFill>
              <a:latin typeface="Calibri" panose="020F0502020204030204" pitchFamily="34" charset="0"/>
            </a:endParaRPr>
          </a:p>
          <a:p>
            <a:pPr algn="ctr" eaLnBrk="1" hangingPunct="1">
              <a:spcBef>
                <a:spcPct val="50000"/>
              </a:spcBef>
            </a:pPr>
            <a:endParaRPr lang="de-CH" sz="2000" dirty="0">
              <a:solidFill>
                <a:schemeClr val="bg1"/>
              </a:solidFill>
              <a:latin typeface="Calibri" panose="020F0502020204030204" pitchFamily="34" charset="0"/>
            </a:endParaRPr>
          </a:p>
          <a:p>
            <a:pPr algn="ctr" eaLnBrk="1" hangingPunct="1">
              <a:spcBef>
                <a:spcPct val="50000"/>
              </a:spcBef>
            </a:pPr>
            <a:r>
              <a:rPr lang="de-CH" sz="2000" dirty="0">
                <a:solidFill>
                  <a:schemeClr val="bg1"/>
                </a:solidFill>
                <a:latin typeface="Calibri" panose="020F0502020204030204" pitchFamily="34" charset="0"/>
              </a:rPr>
              <a:t>Crime Scene Investigation</a:t>
            </a:r>
            <a:endParaRPr lang="en-US" sz="2000" dirty="0">
              <a:solidFill>
                <a:schemeClr val="bg1"/>
              </a:solidFill>
              <a:latin typeface="Calibri" panose="020F0502020204030204" pitchFamily="34" charset="0"/>
            </a:endParaRPr>
          </a:p>
        </p:txBody>
      </p:sp>
      <p:sp>
        <p:nvSpPr>
          <p:cNvPr id="2" name="Rechteck 1">
            <a:extLst>
              <a:ext uri="{FF2B5EF4-FFF2-40B4-BE49-F238E27FC236}">
                <a16:creationId xmlns:a16="http://schemas.microsoft.com/office/drawing/2014/main" id="{E50D9606-A27E-8C44-AA58-79C682CDD0E4}"/>
              </a:ext>
            </a:extLst>
          </p:cNvPr>
          <p:cNvSpPr/>
          <p:nvPr/>
        </p:nvSpPr>
        <p:spPr bwMode="auto">
          <a:xfrm>
            <a:off x="0" y="0"/>
            <a:ext cx="9144000" cy="1340768"/>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u="none" strike="noStrike" cap="none" normalizeH="0" baseline="0" dirty="0">
              <a:ln>
                <a:noFill/>
              </a:ln>
              <a:solidFill>
                <a:schemeClr val="tx1"/>
              </a:solidFill>
              <a:effectLst/>
              <a:latin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1026"/>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Overview</a:t>
            </a:r>
            <a:endParaRPr lang="en-US" sz="3200" dirty="0">
              <a:solidFill>
                <a:schemeClr val="tx2"/>
              </a:solidFill>
              <a:latin typeface="Calibri" panose="020F0502020204030204" pitchFamily="34" charset="0"/>
            </a:endParaRPr>
          </a:p>
        </p:txBody>
      </p:sp>
      <p:sp>
        <p:nvSpPr>
          <p:cNvPr id="8" name="Rectangle 3"/>
          <p:cNvSpPr>
            <a:spLocks noChangeArrowheads="1"/>
          </p:cNvSpPr>
          <p:nvPr/>
        </p:nvSpPr>
        <p:spPr bwMode="auto">
          <a:xfrm>
            <a:off x="152400" y="1835224"/>
            <a:ext cx="9144000" cy="5410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1143000" lvl="2" indent="-228600" eaLnBrk="1" hangingPunct="1">
              <a:lnSpc>
                <a:spcPct val="90000"/>
              </a:lnSpc>
              <a:spcBef>
                <a:spcPct val="20000"/>
              </a:spcBef>
            </a:pPr>
            <a:endParaRPr lang="en-US" sz="20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Loading Gel/Electrophoresis			100 min.</a:t>
            </a:r>
          </a:p>
          <a:p>
            <a:pPr marL="1143000" lvl="2" indent="-228600" eaLnBrk="1" hangingPunct="1">
              <a:lnSpc>
                <a:spcPct val="90000"/>
              </a:lnSpc>
              <a:spcBef>
                <a:spcPct val="20000"/>
              </a:spcBef>
            </a:pPr>
            <a:r>
              <a:rPr lang="en-US" sz="1900" dirty="0">
                <a:latin typeface="Calibri" panose="020F0502020204030204" pitchFamily="34" charset="0"/>
              </a:rPr>
              <a:t>	</a:t>
            </a:r>
            <a:r>
              <a:rPr lang="en-US" sz="1900" dirty="0" err="1">
                <a:latin typeface="Calibri" panose="020F0502020204030204" pitchFamily="34" charset="0"/>
              </a:rPr>
              <a:t>Labtour</a:t>
            </a:r>
            <a:r>
              <a:rPr lang="en-US" sz="1900" dirty="0">
                <a:latin typeface="Calibri" panose="020F0502020204030204" pitchFamily="34" charset="0"/>
              </a:rPr>
              <a:t> at the Institute of Molecular		20 min.</a:t>
            </a:r>
          </a:p>
          <a:p>
            <a:pPr marL="1143000" lvl="2" indent="-228600" eaLnBrk="1" hangingPunct="1">
              <a:lnSpc>
                <a:spcPct val="90000"/>
              </a:lnSpc>
              <a:spcBef>
                <a:spcPct val="20000"/>
              </a:spcBef>
            </a:pPr>
            <a:r>
              <a:rPr lang="en-US" sz="1900" dirty="0">
                <a:latin typeface="Calibri" panose="020F0502020204030204" pitchFamily="34" charset="0"/>
              </a:rPr>
              <a:t>	Life Science, IMLS)</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Analysis of Results				35 min.</a:t>
            </a:r>
          </a:p>
          <a:p>
            <a:pPr marL="1143000" lvl="2" indent="-228600" eaLnBrk="1" hangingPunct="1">
              <a:lnSpc>
                <a:spcPct val="90000"/>
              </a:lnSpc>
              <a:spcBef>
                <a:spcPct val="20000"/>
              </a:spcBef>
              <a:buFontTx/>
              <a:buChar char="•"/>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Finish (between 15:00  and 15:30)		</a:t>
            </a:r>
          </a:p>
          <a:p>
            <a:pPr marL="342900" indent="-342900" algn="ctr" eaLnBrk="1" hangingPunct="1">
              <a:lnSpc>
                <a:spcPct val="90000"/>
              </a:lnSpc>
              <a:spcBef>
                <a:spcPct val="20000"/>
              </a:spcBef>
              <a:buFontTx/>
              <a:buChar char="•"/>
            </a:pPr>
            <a:endParaRPr lang="en-US" sz="2000" dirty="0">
              <a:latin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
          <p:cNvSpPr>
            <a:spLocks noChangeArrowheads="1"/>
          </p:cNvSpPr>
          <p:nvPr/>
        </p:nvSpPr>
        <p:spPr bwMode="auto">
          <a:xfrm>
            <a:off x="685800" y="1159768"/>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Genetic Fingerprinting</a:t>
            </a:r>
          </a:p>
          <a:p>
            <a:pPr algn="ctr" eaLnBrk="1" hangingPunct="1"/>
            <a:r>
              <a:rPr lang="en-US" sz="3200" dirty="0">
                <a:latin typeface="Calibri" panose="020F0502020204030204" pitchFamily="34" charset="0"/>
              </a:rPr>
              <a:t>What is a </a:t>
            </a:r>
            <a:r>
              <a:rPr lang="ja-JP" altLang="en-US" sz="3200" b="1">
                <a:latin typeface="Arial"/>
              </a:rPr>
              <a:t>“</a:t>
            </a:r>
            <a:r>
              <a:rPr lang="en-US" sz="3200" dirty="0">
                <a:latin typeface="Calibri" panose="020F0502020204030204" pitchFamily="34" charset="0"/>
              </a:rPr>
              <a:t>Genetic Fingerprint</a:t>
            </a:r>
            <a:r>
              <a:rPr lang="ja-JP" altLang="en-US" sz="3200" b="1">
                <a:latin typeface="Arial"/>
              </a:rPr>
              <a:t>”</a:t>
            </a:r>
            <a:r>
              <a:rPr lang="en-US" sz="3200" dirty="0">
                <a:latin typeface="Calibri" panose="020F0502020204030204" pitchFamily="34" charset="0"/>
              </a:rPr>
              <a:t>?</a:t>
            </a:r>
            <a:endParaRPr lang="en-US" sz="3200" dirty="0">
              <a:solidFill>
                <a:schemeClr val="tx2"/>
              </a:solidFill>
              <a:latin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8"/>
          <p:cNvSpPr txBox="1">
            <a:spLocks noChangeArrowheads="1"/>
          </p:cNvSpPr>
          <p:nvPr/>
        </p:nvSpPr>
        <p:spPr bwMode="auto">
          <a:xfrm>
            <a:off x="374848" y="1410047"/>
            <a:ext cx="8229600" cy="1754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		 What is a </a:t>
            </a:r>
            <a:r>
              <a:rPr lang="ja-JP" altLang="en-US" b="1" dirty="0">
                <a:latin typeface="Arial"/>
              </a:rPr>
              <a:t>“</a:t>
            </a:r>
            <a:r>
              <a:rPr lang="en-US" dirty="0">
                <a:latin typeface="Calibri" panose="020F0502020204030204" pitchFamily="34" charset="0"/>
              </a:rPr>
              <a:t>Genetic Fingerprint</a:t>
            </a:r>
            <a:r>
              <a:rPr lang="ja-JP" altLang="en-US" b="1" dirty="0">
                <a:latin typeface="Arial"/>
              </a:rPr>
              <a:t>”</a:t>
            </a:r>
            <a:r>
              <a:rPr lang="en-US" dirty="0">
                <a:latin typeface="Calibri" panose="020F0502020204030204" pitchFamily="34" charset="0"/>
              </a:rPr>
              <a:t>? </a:t>
            </a:r>
          </a:p>
          <a:p>
            <a:pPr algn="just">
              <a:spcBef>
                <a:spcPct val="50000"/>
              </a:spcBef>
            </a:pPr>
            <a:r>
              <a:rPr lang="en-US" dirty="0">
                <a:latin typeface="Calibri" panose="020F0502020204030204" pitchFamily="34" charset="0"/>
              </a:rPr>
              <a:t>An individual's unique sequence of DNA base pairs. Also called DNA profiling</a:t>
            </a:r>
          </a:p>
          <a:p>
            <a:pPr algn="just"/>
            <a:endParaRPr lang="en-US" dirty="0">
              <a:latin typeface="Calibri" panose="020F0502020204030204" pitchFamily="34" charset="0"/>
            </a:endParaRPr>
          </a:p>
        </p:txBody>
      </p:sp>
      <p:grpSp>
        <p:nvGrpSpPr>
          <p:cNvPr id="14" name="Group 14"/>
          <p:cNvGrpSpPr>
            <a:grpSpLocks/>
          </p:cNvGrpSpPr>
          <p:nvPr/>
        </p:nvGrpSpPr>
        <p:grpSpPr bwMode="auto">
          <a:xfrm>
            <a:off x="755848" y="3162647"/>
            <a:ext cx="7239000" cy="2714625"/>
            <a:chOff x="480" y="2448"/>
            <a:chExt cx="4560" cy="1710"/>
          </a:xfrm>
        </p:grpSpPr>
        <p:pic>
          <p:nvPicPr>
            <p:cNvPr id="1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6" y="2448"/>
              <a:ext cx="2544" cy="1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16" name="Group 13"/>
            <p:cNvGrpSpPr>
              <a:grpSpLocks/>
            </p:cNvGrpSpPr>
            <p:nvPr/>
          </p:nvGrpSpPr>
          <p:grpSpPr bwMode="auto">
            <a:xfrm>
              <a:off x="480" y="2496"/>
              <a:ext cx="1450" cy="1662"/>
              <a:chOff x="480" y="2496"/>
              <a:chExt cx="1450" cy="1662"/>
            </a:xfrm>
          </p:grpSpPr>
          <p:pic>
            <p:nvPicPr>
              <p:cNvPr id="18" name="Picture 10" descr="images[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 y="2496"/>
                <a:ext cx="1048" cy="1307"/>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Text Box 11"/>
              <p:cNvSpPr txBox="1">
                <a:spLocks noChangeArrowheads="1"/>
              </p:cNvSpPr>
              <p:nvPr/>
            </p:nvSpPr>
            <p:spPr bwMode="auto">
              <a:xfrm>
                <a:off x="480" y="3792"/>
                <a:ext cx="1450"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ja-JP" altLang="en-US" sz="1600">
                    <a:latin typeface="Arial"/>
                  </a:rPr>
                  <a:t>“</a:t>
                </a:r>
                <a:r>
                  <a:rPr lang="en-US" sz="1600" dirty="0">
                    <a:latin typeface="Calibri" panose="020F0502020204030204" pitchFamily="34" charset="0"/>
                  </a:rPr>
                  <a:t>Classical</a:t>
                </a:r>
                <a:r>
                  <a:rPr lang="ja-JP" altLang="en-US" sz="1600">
                    <a:latin typeface="Arial"/>
                  </a:rPr>
                  <a:t>”</a:t>
                </a:r>
                <a:r>
                  <a:rPr lang="en-US" sz="1600" dirty="0">
                    <a:latin typeface="Calibri" panose="020F0502020204030204" pitchFamily="34" charset="0"/>
                  </a:rPr>
                  <a:t> Fingerprint since 1901</a:t>
                </a:r>
              </a:p>
            </p:txBody>
          </p:sp>
        </p:grpSp>
        <p:sp>
          <p:nvSpPr>
            <p:cNvPr id="17" name="Text Box 12"/>
            <p:cNvSpPr txBox="1">
              <a:spLocks noChangeArrowheads="1"/>
            </p:cNvSpPr>
            <p:nvPr/>
          </p:nvSpPr>
          <p:spPr bwMode="auto">
            <a:xfrm>
              <a:off x="2496" y="3840"/>
              <a:ext cx="2544"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ja-JP" altLang="en-US" sz="1600">
                  <a:latin typeface="Arial"/>
                </a:rPr>
                <a:t>“</a:t>
              </a:r>
              <a:r>
                <a:rPr lang="en-US" sz="1600" dirty="0">
                  <a:latin typeface="Calibri" panose="020F0502020204030204" pitchFamily="34" charset="0"/>
                </a:rPr>
                <a:t>Genetic</a:t>
              </a:r>
              <a:r>
                <a:rPr lang="ja-JP" altLang="en-US" sz="1600">
                  <a:latin typeface="Arial"/>
                </a:rPr>
                <a:t>”</a:t>
              </a:r>
              <a:r>
                <a:rPr lang="en-US" sz="1600" dirty="0">
                  <a:latin typeface="Calibri" panose="020F0502020204030204" pitchFamily="34" charset="0"/>
                </a:rPr>
                <a:t> Fingerprint since 1987</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a:spLocks noChangeArrowheads="1"/>
          </p:cNvSpPr>
          <p:nvPr/>
        </p:nvSpPr>
        <p:spPr bwMode="auto">
          <a:xfrm>
            <a:off x="6172200" y="2895600"/>
            <a:ext cx="1295400" cy="304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22" name="Rectangle 8"/>
          <p:cNvSpPr>
            <a:spLocks noChangeArrowheads="1"/>
          </p:cNvSpPr>
          <p:nvPr/>
        </p:nvSpPr>
        <p:spPr bwMode="auto">
          <a:xfrm>
            <a:off x="685800" y="838200"/>
            <a:ext cx="77724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dirty="0">
                <a:solidFill>
                  <a:schemeClr val="accent2"/>
                </a:solidFill>
                <a:effectLst>
                  <a:outerShdw blurRad="38100" dist="38100" dir="2700000" algn="tl">
                    <a:srgbClr val="DDDDDD"/>
                  </a:outerShdw>
                </a:effectLst>
                <a:latin typeface="Calibri" panose="020F0502020204030204" pitchFamily="34" charset="0"/>
              </a:rPr>
              <a:t>Genetic Fingerprinting</a:t>
            </a:r>
            <a:br>
              <a:rPr lang="en-US" dirty="0">
                <a:solidFill>
                  <a:schemeClr val="accent2"/>
                </a:solidFill>
                <a:effectLst>
                  <a:outerShdw blurRad="38100" dist="38100" dir="2700000" algn="tl">
                    <a:srgbClr val="DDDDDD"/>
                  </a:outerShdw>
                </a:effectLst>
                <a:latin typeface="Calibri" panose="020F0502020204030204" pitchFamily="34" charset="0"/>
              </a:rPr>
            </a:br>
            <a:r>
              <a:rPr lang="en-US" dirty="0">
                <a:solidFill>
                  <a:schemeClr val="accent2"/>
                </a:solidFill>
                <a:effectLst>
                  <a:outerShdw blurRad="38100" dist="38100" dir="2700000" algn="tl">
                    <a:srgbClr val="DDDDDD"/>
                  </a:outerShdw>
                </a:effectLst>
                <a:latin typeface="Calibri" panose="020F0502020204030204" pitchFamily="34" charset="0"/>
              </a:rPr>
              <a:t>Applications ?</a:t>
            </a:r>
            <a:endParaRPr lang="en-US" dirty="0">
              <a:solidFill>
                <a:schemeClr val="tx2"/>
              </a:solidFill>
              <a:latin typeface="Calibri" panose="020F0502020204030204" pitchFamily="34" charset="0"/>
            </a:endParaRPr>
          </a:p>
        </p:txBody>
      </p:sp>
      <p:grpSp>
        <p:nvGrpSpPr>
          <p:cNvPr id="23" name="Group 9"/>
          <p:cNvGrpSpPr>
            <a:grpSpLocks/>
          </p:cNvGrpSpPr>
          <p:nvPr/>
        </p:nvGrpSpPr>
        <p:grpSpPr bwMode="auto">
          <a:xfrm>
            <a:off x="1371600" y="1371600"/>
            <a:ext cx="1905000" cy="1847850"/>
            <a:chOff x="480" y="1008"/>
            <a:chExt cx="1200" cy="1164"/>
          </a:xfrm>
        </p:grpSpPr>
        <p:pic>
          <p:nvPicPr>
            <p:cNvPr id="2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 y="1008"/>
              <a:ext cx="1200" cy="900"/>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Text Box 11"/>
            <p:cNvSpPr txBox="1">
              <a:spLocks noChangeArrowheads="1"/>
            </p:cNvSpPr>
            <p:nvPr/>
          </p:nvSpPr>
          <p:spPr bwMode="auto">
            <a:xfrm>
              <a:off x="720" y="1920"/>
              <a:ext cx="727"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chemeClr val="accent2"/>
                  </a:solidFill>
                  <a:latin typeface="Calibri" panose="020F0502020204030204" pitchFamily="34" charset="0"/>
                </a:rPr>
                <a:t>Forensics</a:t>
              </a:r>
            </a:p>
          </p:txBody>
        </p:sp>
      </p:grpSp>
      <p:grpSp>
        <p:nvGrpSpPr>
          <p:cNvPr id="26" name="Group 12"/>
          <p:cNvGrpSpPr>
            <a:grpSpLocks/>
          </p:cNvGrpSpPr>
          <p:nvPr/>
        </p:nvGrpSpPr>
        <p:grpSpPr bwMode="auto">
          <a:xfrm>
            <a:off x="5791200" y="1295400"/>
            <a:ext cx="3048000" cy="2609850"/>
            <a:chOff x="3456" y="2496"/>
            <a:chExt cx="1920" cy="1644"/>
          </a:xfrm>
        </p:grpSpPr>
        <p:pic>
          <p:nvPicPr>
            <p:cNvPr id="27" name="Picture 13" descr="V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6" y="2496"/>
              <a:ext cx="1920" cy="1440"/>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Text Box 14"/>
            <p:cNvSpPr txBox="1">
              <a:spLocks noChangeArrowheads="1"/>
            </p:cNvSpPr>
            <p:nvPr/>
          </p:nvSpPr>
          <p:spPr bwMode="auto">
            <a:xfrm>
              <a:off x="3792" y="3888"/>
              <a:ext cx="1208"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chemeClr val="accent2"/>
                  </a:solidFill>
                  <a:latin typeface="Calibri" panose="020F0502020204030204" pitchFamily="34" charset="0"/>
                </a:rPr>
                <a:t>Paternity Testing</a:t>
              </a:r>
            </a:p>
          </p:txBody>
        </p:sp>
      </p:grpSp>
      <p:grpSp>
        <p:nvGrpSpPr>
          <p:cNvPr id="29" name="Group 15"/>
          <p:cNvGrpSpPr>
            <a:grpSpLocks/>
          </p:cNvGrpSpPr>
          <p:nvPr/>
        </p:nvGrpSpPr>
        <p:grpSpPr bwMode="auto">
          <a:xfrm>
            <a:off x="304800" y="3657600"/>
            <a:ext cx="2743200" cy="2378075"/>
            <a:chOff x="480" y="2352"/>
            <a:chExt cx="1728" cy="1498"/>
          </a:xfrm>
        </p:grpSpPr>
        <p:sp>
          <p:nvSpPr>
            <p:cNvPr id="30" name="Text Box 16"/>
            <p:cNvSpPr txBox="1">
              <a:spLocks noChangeArrowheads="1"/>
            </p:cNvSpPr>
            <p:nvPr/>
          </p:nvSpPr>
          <p:spPr bwMode="auto">
            <a:xfrm>
              <a:off x="480" y="3408"/>
              <a:ext cx="1728" cy="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r>
                <a:rPr lang="en-US" sz="2000" dirty="0">
                  <a:solidFill>
                    <a:schemeClr val="accent2"/>
                  </a:solidFill>
                  <a:latin typeface="Calibri" panose="020F0502020204030204" pitchFamily="34" charset="0"/>
                </a:rPr>
                <a:t>History, Anthropology, Archaeology</a:t>
              </a:r>
            </a:p>
          </p:txBody>
        </p:sp>
        <p:pic>
          <p:nvPicPr>
            <p:cNvPr id="31"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 y="2352"/>
              <a:ext cx="1412" cy="1061"/>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32" name="Group 22"/>
          <p:cNvGrpSpPr>
            <a:grpSpLocks/>
          </p:cNvGrpSpPr>
          <p:nvPr/>
        </p:nvGrpSpPr>
        <p:grpSpPr bwMode="auto">
          <a:xfrm>
            <a:off x="4800600" y="4572000"/>
            <a:ext cx="3733800" cy="2225675"/>
            <a:chOff x="3024" y="2880"/>
            <a:chExt cx="2352" cy="1402"/>
          </a:xfrm>
        </p:grpSpPr>
        <p:pic>
          <p:nvPicPr>
            <p:cNvPr id="33"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0" y="2880"/>
              <a:ext cx="1488" cy="991"/>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Text Box 20"/>
            <p:cNvSpPr txBox="1">
              <a:spLocks noChangeArrowheads="1"/>
            </p:cNvSpPr>
            <p:nvPr/>
          </p:nvSpPr>
          <p:spPr bwMode="auto">
            <a:xfrm>
              <a:off x="3024" y="3840"/>
              <a:ext cx="2352" cy="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sz="2000" dirty="0">
                  <a:solidFill>
                    <a:schemeClr val="accent2"/>
                  </a:solidFill>
                  <a:latin typeface="Calibri" panose="020F0502020204030204" pitchFamily="34" charset="0"/>
                </a:rPr>
                <a:t>Person identification (e.g. after environmental disasters)</a:t>
              </a:r>
            </a:p>
          </p:txBody>
        </p:sp>
      </p:grpSp>
      <p:pic>
        <p:nvPicPr>
          <p:cNvPr id="35"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2971800"/>
            <a:ext cx="2057400" cy="1141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 34" descr="hi_373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7152" y="1571268"/>
            <a:ext cx="4332008" cy="5210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Date Placeholder 7"/>
          <p:cNvSpPr>
            <a:spLocks noGrp="1"/>
          </p:cNvSpPr>
          <p:nvPr>
            <p:ph type="dt" sz="half" idx="10"/>
          </p:nvPr>
        </p:nvSpPr>
        <p:spPr/>
        <p:txBody>
          <a:bodyPr/>
          <a:lstStyle/>
          <a:p>
            <a:fld id="{38E7BFA2-2107-B84A-AF62-B8B5628DD5F7}" type="datetime1">
              <a:rPr lang="de-CH" smtClean="0"/>
              <a:t>12.02.19</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14</a:t>
            </a:fld>
            <a:endParaRPr lang="en-US"/>
          </a:p>
        </p:txBody>
      </p:sp>
      <p:sp>
        <p:nvSpPr>
          <p:cNvPr id="15" name="Text Box 22"/>
          <p:cNvSpPr txBox="1">
            <a:spLocks noChangeArrowheads="1"/>
          </p:cNvSpPr>
          <p:nvPr/>
        </p:nvSpPr>
        <p:spPr bwMode="auto">
          <a:xfrm>
            <a:off x="304800" y="1017275"/>
            <a:ext cx="88392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pPr algn="ctr">
              <a:spcBef>
                <a:spcPct val="50000"/>
              </a:spcBef>
            </a:pPr>
            <a:r>
              <a:rPr lang="en-US" sz="2400" dirty="0">
                <a:latin typeface="Calibri" charset="0"/>
                <a:cs typeface="Calibri" charset="0"/>
              </a:rPr>
              <a:t>DNA (</a:t>
            </a:r>
            <a:r>
              <a:rPr lang="en-US" sz="2400" dirty="0" err="1">
                <a:latin typeface="Calibri" charset="0"/>
                <a:cs typeface="Calibri" charset="0"/>
              </a:rPr>
              <a:t>DesoxyRibonucleicAcid</a:t>
            </a:r>
            <a:r>
              <a:rPr lang="en-US" sz="2400" dirty="0">
                <a:latin typeface="Calibri" charset="0"/>
                <a:cs typeface="Calibri" charset="0"/>
              </a:rPr>
              <a:t>) – storage of Genetic information</a:t>
            </a:r>
          </a:p>
        </p:txBody>
      </p:sp>
      <p:sp>
        <p:nvSpPr>
          <p:cNvPr id="16" name="Textfeld 12"/>
          <p:cNvSpPr txBox="1">
            <a:spLocks noChangeArrowheads="1"/>
          </p:cNvSpPr>
          <p:nvPr/>
        </p:nvSpPr>
        <p:spPr bwMode="auto">
          <a:xfrm>
            <a:off x="4745097" y="2246232"/>
            <a:ext cx="4124273"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pPr marL="342900" indent="-342900" algn="l">
              <a:buFont typeface="Arial"/>
              <a:buChar char="•"/>
            </a:pPr>
            <a:r>
              <a:rPr lang="de-DE" sz="2000" b="0" dirty="0" err="1">
                <a:latin typeface="Calibri" charset="0"/>
                <a:cs typeface="Calibri" charset="0"/>
              </a:rPr>
              <a:t>Genetic</a:t>
            </a:r>
            <a:r>
              <a:rPr lang="de-DE" sz="2000" b="0" dirty="0">
                <a:latin typeface="Calibri" charset="0"/>
                <a:cs typeface="Calibri" charset="0"/>
              </a:rPr>
              <a:t> </a:t>
            </a:r>
            <a:r>
              <a:rPr lang="de-DE" sz="2000" b="0" dirty="0" err="1">
                <a:latin typeface="Calibri" charset="0"/>
                <a:cs typeface="Calibri" charset="0"/>
              </a:rPr>
              <a:t>information</a:t>
            </a:r>
            <a:r>
              <a:rPr lang="de-DE" sz="2000" b="0" dirty="0">
                <a:latin typeface="Calibri" charset="0"/>
                <a:cs typeface="Calibri" charset="0"/>
              </a:rPr>
              <a:t> </a:t>
            </a:r>
            <a:r>
              <a:rPr lang="de-DE" sz="2000" b="0" dirty="0" err="1">
                <a:latin typeface="Calibri" charset="0"/>
                <a:cs typeface="Calibri" charset="0"/>
              </a:rPr>
              <a:t>is</a:t>
            </a:r>
            <a:r>
              <a:rPr lang="de-DE" sz="2000" b="0" dirty="0">
                <a:latin typeface="Calibri" charset="0"/>
                <a:cs typeface="Calibri" charset="0"/>
              </a:rPr>
              <a:t> </a:t>
            </a:r>
            <a:r>
              <a:rPr lang="de-DE" sz="2000" b="0" dirty="0" err="1">
                <a:latin typeface="Calibri" charset="0"/>
                <a:cs typeface="Calibri" charset="0"/>
              </a:rPr>
              <a:t>stored</a:t>
            </a:r>
            <a:r>
              <a:rPr lang="de-DE" sz="2000" b="0" dirty="0">
                <a:latin typeface="Calibri" charset="0"/>
                <a:cs typeface="Calibri" charset="0"/>
              </a:rPr>
              <a:t> </a:t>
            </a:r>
            <a:r>
              <a:rPr lang="de-DE" sz="2000" b="0" dirty="0" err="1">
                <a:latin typeface="Calibri" charset="0"/>
                <a:cs typeface="Calibri" charset="0"/>
              </a:rPr>
              <a:t>as</a:t>
            </a:r>
            <a:r>
              <a:rPr lang="de-DE" sz="2000" b="0" dirty="0">
                <a:latin typeface="Calibri" charset="0"/>
                <a:cs typeface="Calibri" charset="0"/>
              </a:rPr>
              <a:t> DNA -  </a:t>
            </a:r>
            <a:r>
              <a:rPr lang="de-DE" sz="2000" b="0" dirty="0" err="1">
                <a:latin typeface="Calibri" charset="0"/>
                <a:cs typeface="Calibri" charset="0"/>
              </a:rPr>
              <a:t>organized</a:t>
            </a:r>
            <a:r>
              <a:rPr lang="de-DE" sz="2000" b="0" dirty="0">
                <a:latin typeface="Calibri" charset="0"/>
                <a:cs typeface="Calibri" charset="0"/>
              </a:rPr>
              <a:t> </a:t>
            </a:r>
            <a:r>
              <a:rPr lang="de-DE" sz="2000" b="0" dirty="0" err="1">
                <a:latin typeface="Calibri" charset="0"/>
                <a:cs typeface="Calibri" charset="0"/>
              </a:rPr>
              <a:t>as</a:t>
            </a:r>
            <a:r>
              <a:rPr lang="de-DE" sz="2000" b="0" dirty="0">
                <a:latin typeface="Calibri" charset="0"/>
                <a:cs typeface="Calibri" charset="0"/>
              </a:rPr>
              <a:t> </a:t>
            </a:r>
            <a:r>
              <a:rPr lang="de-DE" sz="2000" b="0" dirty="0" err="1">
                <a:latin typeface="Calibri" charset="0"/>
                <a:cs typeface="Calibri" charset="0"/>
              </a:rPr>
              <a:t>chromosomes</a:t>
            </a:r>
            <a:r>
              <a:rPr lang="de-DE" sz="2000" b="0" dirty="0">
                <a:latin typeface="Calibri" charset="0"/>
                <a:cs typeface="Calibri" charset="0"/>
              </a:rPr>
              <a:t> - in </a:t>
            </a:r>
            <a:r>
              <a:rPr lang="de-DE" sz="2000" b="0" dirty="0" err="1">
                <a:latin typeface="Calibri" charset="0"/>
                <a:cs typeface="Calibri" charset="0"/>
              </a:rPr>
              <a:t>the</a:t>
            </a:r>
            <a:r>
              <a:rPr lang="de-DE" sz="2000" b="0" dirty="0">
                <a:latin typeface="Calibri" charset="0"/>
                <a:cs typeface="Calibri" charset="0"/>
              </a:rPr>
              <a:t> </a:t>
            </a:r>
            <a:r>
              <a:rPr lang="de-DE" sz="2000" b="0" dirty="0" err="1">
                <a:latin typeface="Calibri" charset="0"/>
                <a:cs typeface="Calibri" charset="0"/>
              </a:rPr>
              <a:t>nucleus</a:t>
            </a:r>
            <a:r>
              <a:rPr lang="de-DE" sz="2000" b="0" dirty="0">
                <a:latin typeface="Calibri" charset="0"/>
                <a:cs typeface="Calibri" charset="0"/>
              </a:rPr>
              <a:t> </a:t>
            </a:r>
            <a:r>
              <a:rPr lang="de-DE" sz="2000" b="0" dirty="0" err="1">
                <a:latin typeface="Calibri" charset="0"/>
                <a:cs typeface="Calibri" charset="0"/>
              </a:rPr>
              <a:t>of</a:t>
            </a:r>
            <a:r>
              <a:rPr lang="de-DE" sz="2000" b="0" dirty="0">
                <a:latin typeface="Calibri" charset="0"/>
                <a:cs typeface="Calibri" charset="0"/>
              </a:rPr>
              <a:t> </a:t>
            </a:r>
            <a:r>
              <a:rPr lang="de-DE" sz="2000" b="0" dirty="0" err="1">
                <a:latin typeface="Calibri" charset="0"/>
                <a:cs typeface="Calibri" charset="0"/>
              </a:rPr>
              <a:t>most</a:t>
            </a:r>
            <a:r>
              <a:rPr lang="de-DE" sz="2000" b="0" dirty="0">
                <a:latin typeface="Calibri" charset="0"/>
                <a:cs typeface="Calibri" charset="0"/>
              </a:rPr>
              <a:t> </a:t>
            </a:r>
            <a:r>
              <a:rPr lang="de-DE" sz="2000" b="0" dirty="0" err="1">
                <a:latin typeface="Calibri" charset="0"/>
                <a:cs typeface="Calibri" charset="0"/>
              </a:rPr>
              <a:t>eukaryotic</a:t>
            </a:r>
            <a:r>
              <a:rPr lang="de-DE" sz="2000" b="0" dirty="0">
                <a:latin typeface="Calibri" charset="0"/>
                <a:cs typeface="Calibri" charset="0"/>
              </a:rPr>
              <a:t> </a:t>
            </a:r>
            <a:r>
              <a:rPr lang="de-DE" sz="2000" b="0" dirty="0" err="1">
                <a:latin typeface="Calibri" charset="0"/>
                <a:cs typeface="Calibri" charset="0"/>
              </a:rPr>
              <a:t>cells</a:t>
            </a:r>
            <a:endParaRPr lang="de-DE" sz="2000" b="0" dirty="0">
              <a:latin typeface="Calibri" charset="0"/>
              <a:cs typeface="Calibri" charset="0"/>
            </a:endParaRPr>
          </a:p>
        </p:txBody>
      </p:sp>
      <p:sp>
        <p:nvSpPr>
          <p:cNvPr id="17" name="Textfeld 14"/>
          <p:cNvSpPr txBox="1">
            <a:spLocks noChangeArrowheads="1"/>
          </p:cNvSpPr>
          <p:nvPr/>
        </p:nvSpPr>
        <p:spPr bwMode="auto">
          <a:xfrm>
            <a:off x="4745097" y="4249824"/>
            <a:ext cx="4124273"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pPr marL="342900" indent="-342900" algn="l">
              <a:buFont typeface="Arial"/>
              <a:buChar char="•"/>
            </a:pPr>
            <a:r>
              <a:rPr lang="de-DE" sz="2000" b="0" dirty="0">
                <a:latin typeface="Calibri" charset="0"/>
                <a:cs typeface="Calibri" charset="0"/>
              </a:rPr>
              <a:t>Genes </a:t>
            </a:r>
            <a:r>
              <a:rPr lang="de-DE" sz="2000" b="0" dirty="0" err="1">
                <a:latin typeface="Calibri" charset="0"/>
                <a:cs typeface="Calibri" charset="0"/>
              </a:rPr>
              <a:t>are</a:t>
            </a:r>
            <a:r>
              <a:rPr lang="de-DE" sz="2000" b="0" dirty="0">
                <a:latin typeface="Calibri" charset="0"/>
                <a:cs typeface="Calibri" charset="0"/>
              </a:rPr>
              <a:t> </a:t>
            </a:r>
            <a:r>
              <a:rPr lang="de-DE" sz="2000" b="0" dirty="0" err="1">
                <a:latin typeface="Calibri" charset="0"/>
                <a:cs typeface="Calibri" charset="0"/>
              </a:rPr>
              <a:t>those</a:t>
            </a:r>
            <a:r>
              <a:rPr lang="de-DE" sz="2000" b="0" dirty="0">
                <a:latin typeface="Calibri" charset="0"/>
                <a:cs typeface="Calibri" charset="0"/>
              </a:rPr>
              <a:t> </a:t>
            </a:r>
            <a:r>
              <a:rPr lang="de-DE" sz="2000" b="0" dirty="0" err="1">
                <a:latin typeface="Calibri" charset="0"/>
                <a:cs typeface="Calibri" charset="0"/>
              </a:rPr>
              <a:t>parts</a:t>
            </a:r>
            <a:r>
              <a:rPr lang="de-DE" sz="2000" b="0" dirty="0">
                <a:latin typeface="Calibri" charset="0"/>
                <a:cs typeface="Calibri" charset="0"/>
              </a:rPr>
              <a:t> </a:t>
            </a:r>
            <a:r>
              <a:rPr lang="de-DE" sz="2000" b="0" dirty="0" err="1">
                <a:latin typeface="Calibri" charset="0"/>
                <a:cs typeface="Calibri" charset="0"/>
              </a:rPr>
              <a:t>of</a:t>
            </a:r>
            <a:r>
              <a:rPr lang="de-DE" sz="2000" b="0" dirty="0">
                <a:latin typeface="Calibri" charset="0"/>
                <a:cs typeface="Calibri" charset="0"/>
              </a:rPr>
              <a:t> </a:t>
            </a:r>
            <a:r>
              <a:rPr lang="de-DE" sz="2000" b="0" dirty="0" err="1">
                <a:latin typeface="Calibri" charset="0"/>
                <a:cs typeface="Calibri" charset="0"/>
              </a:rPr>
              <a:t>the</a:t>
            </a:r>
            <a:r>
              <a:rPr lang="de-DE" sz="2000" b="0" dirty="0">
                <a:latin typeface="Calibri" charset="0"/>
                <a:cs typeface="Calibri" charset="0"/>
              </a:rPr>
              <a:t> DNA </a:t>
            </a:r>
            <a:r>
              <a:rPr lang="de-DE" sz="2000" b="0" dirty="0" err="1">
                <a:latin typeface="Calibri" charset="0"/>
                <a:cs typeface="Calibri" charset="0"/>
              </a:rPr>
              <a:t>that</a:t>
            </a:r>
            <a:r>
              <a:rPr lang="de-DE" sz="2000" b="0" dirty="0">
                <a:latin typeface="Calibri" charset="0"/>
                <a:cs typeface="Calibri" charset="0"/>
              </a:rPr>
              <a:t> </a:t>
            </a:r>
            <a:r>
              <a:rPr lang="de-DE" sz="2000" b="0" dirty="0" err="1">
                <a:latin typeface="Calibri" charset="0"/>
                <a:cs typeface="Calibri" charset="0"/>
              </a:rPr>
              <a:t>represent</a:t>
            </a:r>
            <a:r>
              <a:rPr lang="de-DE" sz="2000" b="0" dirty="0">
                <a:latin typeface="Calibri" charset="0"/>
                <a:cs typeface="Calibri" charset="0"/>
              </a:rPr>
              <a:t> </a:t>
            </a:r>
            <a:r>
              <a:rPr lang="de-DE" sz="2000" b="0" dirty="0" err="1">
                <a:latin typeface="Calibri" charset="0"/>
                <a:cs typeface="Calibri" charset="0"/>
              </a:rPr>
              <a:t>the</a:t>
            </a:r>
            <a:r>
              <a:rPr lang="de-DE" sz="2000" b="0" dirty="0">
                <a:latin typeface="Calibri" charset="0"/>
                <a:cs typeface="Calibri" charset="0"/>
              </a:rPr>
              <a:t> </a:t>
            </a:r>
            <a:r>
              <a:rPr lang="de-DE" sz="2000" b="0" dirty="0" err="1">
                <a:latin typeface="Calibri" charset="0"/>
                <a:cs typeface="Calibri" charset="0"/>
              </a:rPr>
              <a:t>blueprint</a:t>
            </a:r>
            <a:r>
              <a:rPr lang="de-DE" sz="2000" b="0" dirty="0">
                <a:latin typeface="Calibri" charset="0"/>
                <a:cs typeface="Calibri" charset="0"/>
              </a:rPr>
              <a:t> (</a:t>
            </a:r>
            <a:r>
              <a:rPr lang="de-DE" sz="2000" b="0" dirty="0" err="1">
                <a:latin typeface="Calibri" charset="0"/>
                <a:cs typeface="Calibri" charset="0"/>
              </a:rPr>
              <a:t>construction</a:t>
            </a:r>
            <a:r>
              <a:rPr lang="de-DE" sz="2000" b="0" dirty="0">
                <a:latin typeface="Calibri" charset="0"/>
                <a:cs typeface="Calibri" charset="0"/>
              </a:rPr>
              <a:t> plan) </a:t>
            </a:r>
            <a:r>
              <a:rPr lang="de-DE" sz="2000" b="0" dirty="0" err="1">
                <a:latin typeface="Calibri" charset="0"/>
                <a:cs typeface="Calibri" charset="0"/>
              </a:rPr>
              <a:t>for</a:t>
            </a:r>
            <a:r>
              <a:rPr lang="de-DE" sz="2000" b="0" dirty="0">
                <a:latin typeface="Calibri" charset="0"/>
                <a:cs typeface="Calibri" charset="0"/>
              </a:rPr>
              <a:t> </a:t>
            </a:r>
            <a:r>
              <a:rPr lang="de-DE" sz="2000" b="0" dirty="0" err="1">
                <a:latin typeface="Calibri" charset="0"/>
                <a:cs typeface="Calibri" charset="0"/>
              </a:rPr>
              <a:t>proteins</a:t>
            </a:r>
            <a:r>
              <a:rPr lang="de-DE" sz="2000" b="0" dirty="0">
                <a:latin typeface="Calibri" charset="0"/>
                <a:cs typeface="Calibri" charset="0"/>
              </a:rPr>
              <a:t> (</a:t>
            </a:r>
            <a:r>
              <a:rPr lang="de-DE" sz="2000" b="0" dirty="0" err="1">
                <a:latin typeface="Calibri" charset="0"/>
                <a:cs typeface="Calibri" charset="0"/>
              </a:rPr>
              <a:t>only</a:t>
            </a:r>
            <a:r>
              <a:rPr lang="de-DE" sz="2000" b="0" dirty="0">
                <a:latin typeface="Calibri" charset="0"/>
                <a:cs typeface="Calibri" charset="0"/>
              </a:rPr>
              <a:t> 3% </a:t>
            </a:r>
            <a:r>
              <a:rPr lang="de-DE" sz="2000" b="0" dirty="0" err="1">
                <a:latin typeface="Calibri" charset="0"/>
                <a:cs typeface="Calibri" charset="0"/>
              </a:rPr>
              <a:t>of</a:t>
            </a:r>
            <a:r>
              <a:rPr lang="de-DE" sz="2000" b="0" dirty="0">
                <a:latin typeface="Calibri" charset="0"/>
                <a:cs typeface="Calibri" charset="0"/>
              </a:rPr>
              <a:t> </a:t>
            </a:r>
            <a:r>
              <a:rPr lang="de-DE" sz="2000" b="0" dirty="0" err="1">
                <a:latin typeface="Calibri" charset="0"/>
                <a:cs typeface="Calibri" charset="0"/>
              </a:rPr>
              <a:t>the</a:t>
            </a:r>
            <a:r>
              <a:rPr lang="de-DE" sz="2000" b="0" dirty="0">
                <a:latin typeface="Calibri" charset="0"/>
                <a:cs typeface="Calibri" charset="0"/>
              </a:rPr>
              <a:t> DNA !)</a:t>
            </a:r>
          </a:p>
        </p:txBody>
      </p:sp>
      <p:grpSp>
        <p:nvGrpSpPr>
          <p:cNvPr id="18" name="Gruppierung 17"/>
          <p:cNvGrpSpPr/>
          <p:nvPr/>
        </p:nvGrpSpPr>
        <p:grpSpPr>
          <a:xfrm>
            <a:off x="0" y="69301"/>
            <a:ext cx="9184698" cy="693774"/>
            <a:chOff x="0" y="69301"/>
            <a:chExt cx="9184698" cy="693774"/>
          </a:xfrm>
        </p:grpSpPr>
        <p:pic>
          <p:nvPicPr>
            <p:cNvPr id="19"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0" name="Gruppierung 19"/>
            <p:cNvGrpSpPr/>
            <p:nvPr/>
          </p:nvGrpSpPr>
          <p:grpSpPr>
            <a:xfrm>
              <a:off x="6585684" y="383542"/>
              <a:ext cx="2599014" cy="261610"/>
              <a:chOff x="160468" y="834079"/>
              <a:chExt cx="2599014" cy="261610"/>
            </a:xfrm>
          </p:grpSpPr>
          <p:cxnSp>
            <p:nvCxnSpPr>
              <p:cNvPr id="22" name="Gerade Verbindung 21"/>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3" name="Textfeld 22"/>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21" name="Gerade Verbindung 20"/>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55048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25" descr="02-16_dnastructure_1.jpg"/>
          <p:cNvPicPr>
            <a:picLocks noChangeAspect="1"/>
          </p:cNvPicPr>
          <p:nvPr/>
        </p:nvPicPr>
        <p:blipFill>
          <a:blip r:embed="rId2">
            <a:extLst>
              <a:ext uri="{28A0092B-C50C-407E-A947-70E740481C1C}">
                <a14:useLocalDpi xmlns:a14="http://schemas.microsoft.com/office/drawing/2010/main" val="0"/>
              </a:ext>
            </a:extLst>
          </a:blip>
          <a:srcRect b="3764"/>
          <a:stretch>
            <a:fillRect/>
          </a:stretch>
        </p:blipFill>
        <p:spPr bwMode="auto">
          <a:xfrm>
            <a:off x="306819" y="1061523"/>
            <a:ext cx="4489344" cy="56557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Date Placeholder 7"/>
          <p:cNvSpPr>
            <a:spLocks noGrp="1"/>
          </p:cNvSpPr>
          <p:nvPr>
            <p:ph type="dt" sz="half" idx="10"/>
          </p:nvPr>
        </p:nvSpPr>
        <p:spPr/>
        <p:txBody>
          <a:bodyPr/>
          <a:lstStyle/>
          <a:p>
            <a:fld id="{38E7BFA2-2107-B84A-AF62-B8B5628DD5F7}" type="datetime1">
              <a:rPr lang="de-CH" smtClean="0"/>
              <a:t>12.02.19</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15</a:t>
            </a:fld>
            <a:endParaRPr lang="en-US" dirty="0"/>
          </a:p>
        </p:txBody>
      </p:sp>
      <p:grpSp>
        <p:nvGrpSpPr>
          <p:cNvPr id="26" name="Group 25"/>
          <p:cNvGrpSpPr/>
          <p:nvPr/>
        </p:nvGrpSpPr>
        <p:grpSpPr>
          <a:xfrm>
            <a:off x="5480552" y="1423732"/>
            <a:ext cx="3339920" cy="4709052"/>
            <a:chOff x="5480552" y="1186443"/>
            <a:chExt cx="3339920" cy="3924210"/>
          </a:xfrm>
        </p:grpSpPr>
        <p:pic>
          <p:nvPicPr>
            <p:cNvPr id="3" name="Picture 2" descr="three parts of nucleotid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0552" y="1646580"/>
              <a:ext cx="3339920" cy="2561779"/>
            </a:xfrm>
            <a:prstGeom prst="rect">
              <a:avLst/>
            </a:prstGeom>
          </p:spPr>
        </p:pic>
        <p:cxnSp>
          <p:nvCxnSpPr>
            <p:cNvPr id="5" name="Straight Arrow Connector 4"/>
            <p:cNvCxnSpPr/>
            <p:nvPr/>
          </p:nvCxnSpPr>
          <p:spPr>
            <a:xfrm>
              <a:off x="6031949" y="1646580"/>
              <a:ext cx="651651" cy="9101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5697769" y="1186443"/>
              <a:ext cx="417725" cy="333425"/>
            </a:xfrm>
            <a:prstGeom prst="rect">
              <a:avLst/>
            </a:prstGeom>
            <a:noFill/>
          </p:spPr>
          <p:txBody>
            <a:bodyPr wrap="square" rtlCol="0">
              <a:spAutoFit/>
            </a:bodyPr>
            <a:lstStyle/>
            <a:p>
              <a:r>
                <a:rPr lang="en-US" sz="2000" dirty="0">
                  <a:latin typeface="Calibri" panose="020F0502020204030204" pitchFamily="34" charset="0"/>
                </a:rPr>
                <a:t>5’</a:t>
              </a:r>
            </a:p>
          </p:txBody>
        </p:sp>
        <p:sp>
          <p:nvSpPr>
            <p:cNvPr id="20" name="TextBox 19"/>
            <p:cNvSpPr txBox="1"/>
            <p:nvPr/>
          </p:nvSpPr>
          <p:spPr>
            <a:xfrm>
              <a:off x="5906631" y="4777228"/>
              <a:ext cx="417725" cy="333425"/>
            </a:xfrm>
            <a:prstGeom prst="rect">
              <a:avLst/>
            </a:prstGeom>
            <a:noFill/>
          </p:spPr>
          <p:txBody>
            <a:bodyPr wrap="square" rtlCol="0">
              <a:spAutoFit/>
            </a:bodyPr>
            <a:lstStyle/>
            <a:p>
              <a:r>
                <a:rPr lang="en-US" sz="2000" dirty="0">
                  <a:latin typeface="Calibri" panose="020F0502020204030204" pitchFamily="34" charset="0"/>
                </a:rPr>
                <a:t>3’</a:t>
              </a:r>
            </a:p>
          </p:txBody>
        </p:sp>
        <p:cxnSp>
          <p:nvCxnSpPr>
            <p:cNvPr id="21" name="Straight Arrow Connector 20"/>
            <p:cNvCxnSpPr/>
            <p:nvPr/>
          </p:nvCxnSpPr>
          <p:spPr>
            <a:xfrm flipV="1">
              <a:off x="6324356" y="3626184"/>
              <a:ext cx="526334" cy="11196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2" name="Gruppierung 21"/>
          <p:cNvGrpSpPr/>
          <p:nvPr/>
        </p:nvGrpSpPr>
        <p:grpSpPr>
          <a:xfrm>
            <a:off x="0" y="69301"/>
            <a:ext cx="9184698" cy="693774"/>
            <a:chOff x="0" y="69301"/>
            <a:chExt cx="9184698" cy="693774"/>
          </a:xfrm>
        </p:grpSpPr>
        <p:pic>
          <p:nvPicPr>
            <p:cNvPr id="23"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4" name="Gruppierung 23"/>
            <p:cNvGrpSpPr/>
            <p:nvPr/>
          </p:nvGrpSpPr>
          <p:grpSpPr>
            <a:xfrm>
              <a:off x="6585684" y="383542"/>
              <a:ext cx="2599014" cy="261610"/>
              <a:chOff x="160468" y="834079"/>
              <a:chExt cx="2599014" cy="261610"/>
            </a:xfrm>
          </p:grpSpPr>
          <p:cxnSp>
            <p:nvCxnSpPr>
              <p:cNvPr id="27" name="Gerade Verbindung 26"/>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8" name="Textfeld 27"/>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25" name="Gerade Verbindung 24"/>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1560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25" descr="02-16_dnastructure_1.jpg"/>
          <p:cNvPicPr>
            <a:picLocks noChangeAspect="1"/>
          </p:cNvPicPr>
          <p:nvPr/>
        </p:nvPicPr>
        <p:blipFill>
          <a:blip r:embed="rId2">
            <a:extLst>
              <a:ext uri="{28A0092B-C50C-407E-A947-70E740481C1C}">
                <a14:useLocalDpi xmlns:a14="http://schemas.microsoft.com/office/drawing/2010/main" val="0"/>
              </a:ext>
            </a:extLst>
          </a:blip>
          <a:srcRect b="3764"/>
          <a:stretch>
            <a:fillRect/>
          </a:stretch>
        </p:blipFill>
        <p:spPr bwMode="auto">
          <a:xfrm>
            <a:off x="306819" y="1061523"/>
            <a:ext cx="4489344" cy="56557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Date Placeholder 7"/>
          <p:cNvSpPr>
            <a:spLocks noGrp="1"/>
          </p:cNvSpPr>
          <p:nvPr>
            <p:ph type="dt" sz="half" idx="10"/>
          </p:nvPr>
        </p:nvSpPr>
        <p:spPr/>
        <p:txBody>
          <a:bodyPr/>
          <a:lstStyle/>
          <a:p>
            <a:fld id="{38E7BFA2-2107-B84A-AF62-B8B5628DD5F7}" type="datetime1">
              <a:rPr lang="de-CH" smtClean="0"/>
              <a:t>12.02.19</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16</a:t>
            </a:fld>
            <a:endParaRPr lang="en-US" dirty="0"/>
          </a:p>
        </p:txBody>
      </p:sp>
      <p:pic>
        <p:nvPicPr>
          <p:cNvPr id="2" name="Picture 1" descr="dsDN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4965" y="2010176"/>
            <a:ext cx="4218753" cy="3969001"/>
          </a:xfrm>
          <a:prstGeom prst="rect">
            <a:avLst/>
          </a:prstGeom>
        </p:spPr>
      </p:pic>
      <p:cxnSp>
        <p:nvCxnSpPr>
          <p:cNvPr id="4" name="Straight Arrow Connector 3"/>
          <p:cNvCxnSpPr/>
          <p:nvPr/>
        </p:nvCxnSpPr>
        <p:spPr>
          <a:xfrm>
            <a:off x="5617883" y="5199533"/>
            <a:ext cx="0" cy="11030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8495553" y="1832388"/>
            <a:ext cx="0" cy="10255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3" name="Gruppierung 12"/>
          <p:cNvGrpSpPr/>
          <p:nvPr/>
        </p:nvGrpSpPr>
        <p:grpSpPr>
          <a:xfrm>
            <a:off x="0" y="69301"/>
            <a:ext cx="9184698" cy="693774"/>
            <a:chOff x="0" y="69301"/>
            <a:chExt cx="9184698" cy="693774"/>
          </a:xfrm>
        </p:grpSpPr>
        <p:pic>
          <p:nvPicPr>
            <p:cNvPr id="14"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0" name="Gruppierung 19"/>
            <p:cNvGrpSpPr/>
            <p:nvPr/>
          </p:nvGrpSpPr>
          <p:grpSpPr>
            <a:xfrm>
              <a:off x="6585684" y="383542"/>
              <a:ext cx="2599014" cy="261610"/>
              <a:chOff x="160468" y="834079"/>
              <a:chExt cx="2599014" cy="261610"/>
            </a:xfrm>
          </p:grpSpPr>
          <p:cxnSp>
            <p:nvCxnSpPr>
              <p:cNvPr id="22" name="Gerade Verbindung 21"/>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3" name="Textfeld 22"/>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21" name="Gerade Verbindung 20"/>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39146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685800" y="609600"/>
            <a:ext cx="77724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chemeClr val="accent2"/>
                </a:solidFill>
                <a:effectLst>
                  <a:outerShdw blurRad="38100" dist="38100" dir="2700000" algn="tl">
                    <a:srgbClr val="DDDDDD"/>
                  </a:outerShdw>
                </a:effectLst>
                <a:latin typeface="Calibri" panose="020F0502020204030204" pitchFamily="34" charset="0"/>
              </a:rPr>
              <a:t>Keep in mind:</a:t>
            </a:r>
            <a:r>
              <a:rPr lang="en-US" sz="3200" dirty="0">
                <a:solidFill>
                  <a:schemeClr val="accent2"/>
                </a:solidFill>
                <a:effectLst>
                  <a:outerShdw blurRad="38100" dist="38100" dir="2700000" algn="tl">
                    <a:srgbClr val="DDDDDD"/>
                  </a:outerShdw>
                </a:effectLst>
                <a:latin typeface="Calibri" panose="020F0502020204030204" pitchFamily="34" charset="0"/>
                <a:sym typeface="Wingdings" charset="0"/>
              </a:rPr>
              <a:t> </a:t>
            </a:r>
            <a:endParaRPr lang="en-US" sz="3200" dirty="0">
              <a:solidFill>
                <a:schemeClr val="tx2"/>
              </a:solidFill>
              <a:latin typeface="Calibri" panose="020F0502020204030204" pitchFamily="34" charset="0"/>
            </a:endParaRPr>
          </a:p>
        </p:txBody>
      </p:sp>
      <p:sp>
        <p:nvSpPr>
          <p:cNvPr id="15" name="Rectangle 9"/>
          <p:cNvSpPr>
            <a:spLocks noChangeArrowheads="1"/>
          </p:cNvSpPr>
          <p:nvPr/>
        </p:nvSpPr>
        <p:spPr bwMode="auto">
          <a:xfrm>
            <a:off x="381000" y="1295400"/>
            <a:ext cx="8763000"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buFontTx/>
              <a:buChar char="•"/>
            </a:pPr>
            <a:r>
              <a:rPr lang="en-US" dirty="0">
                <a:latin typeface="Calibri" panose="020F0502020204030204" pitchFamily="34" charset="0"/>
              </a:rPr>
              <a:t> Each cell nucleus contains the entire genetic information</a:t>
            </a:r>
          </a:p>
          <a:p>
            <a:pPr>
              <a:spcBef>
                <a:spcPct val="50000"/>
              </a:spcBef>
              <a:buFontTx/>
              <a:buChar char="•"/>
            </a:pPr>
            <a:r>
              <a:rPr lang="en-US" dirty="0">
                <a:latin typeface="Calibri" panose="020F0502020204030204" pitchFamily="34" charset="0"/>
              </a:rPr>
              <a:t> Eukaryotic genomes are composed of coding and non-coding regions.</a:t>
            </a:r>
          </a:p>
        </p:txBody>
      </p:sp>
      <p:grpSp>
        <p:nvGrpSpPr>
          <p:cNvPr id="16" name="Group 30"/>
          <p:cNvGrpSpPr>
            <a:grpSpLocks/>
          </p:cNvGrpSpPr>
          <p:nvPr/>
        </p:nvGrpSpPr>
        <p:grpSpPr bwMode="auto">
          <a:xfrm>
            <a:off x="609600" y="2667000"/>
            <a:ext cx="8001000" cy="1616075"/>
            <a:chOff x="384" y="1680"/>
            <a:chExt cx="5040" cy="1018"/>
          </a:xfrm>
        </p:grpSpPr>
        <p:sp>
          <p:nvSpPr>
            <p:cNvPr id="17" name="AutoShape 10"/>
            <p:cNvSpPr>
              <a:spLocks noChangeArrowheads="1"/>
            </p:cNvSpPr>
            <p:nvPr/>
          </p:nvSpPr>
          <p:spPr bwMode="auto">
            <a:xfrm>
              <a:off x="384" y="1776"/>
              <a:ext cx="384" cy="144"/>
            </a:xfrm>
            <a:prstGeom prst="rightArrow">
              <a:avLst>
                <a:gd name="adj1" fmla="val 50000"/>
                <a:gd name="adj2" fmla="val 66667"/>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 name="Text Box 13"/>
            <p:cNvSpPr txBox="1">
              <a:spLocks noChangeArrowheads="1"/>
            </p:cNvSpPr>
            <p:nvPr/>
          </p:nvSpPr>
          <p:spPr bwMode="auto">
            <a:xfrm>
              <a:off x="864" y="1680"/>
              <a:ext cx="4560" cy="10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r>
                <a:rPr lang="en-US" sz="2000" dirty="0">
                  <a:latin typeface="Calibri" panose="020F0502020204030204" pitchFamily="34" charset="0"/>
                </a:rPr>
                <a:t>Only about 1.5% of the genome codes for proteins, while the rest consists of non-coding RNA genes, regulatory sequences, introns, and noncoding DNA (once known as "junk DNA"). Alterations (mutations) in these regions often result in defective proteins or altered genome expression</a:t>
              </a:r>
            </a:p>
          </p:txBody>
        </p:sp>
      </p:grpSp>
      <p:grpSp>
        <p:nvGrpSpPr>
          <p:cNvPr id="19" name="Group 31"/>
          <p:cNvGrpSpPr>
            <a:grpSpLocks/>
          </p:cNvGrpSpPr>
          <p:nvPr/>
        </p:nvGrpSpPr>
        <p:grpSpPr bwMode="auto">
          <a:xfrm>
            <a:off x="609600" y="4267200"/>
            <a:ext cx="8305800" cy="2378075"/>
            <a:chOff x="384" y="2784"/>
            <a:chExt cx="5232" cy="1498"/>
          </a:xfrm>
        </p:grpSpPr>
        <p:sp>
          <p:nvSpPr>
            <p:cNvPr id="20" name="Rectangle 14"/>
            <p:cNvSpPr>
              <a:spLocks noChangeArrowheads="1"/>
            </p:cNvSpPr>
            <p:nvPr/>
          </p:nvSpPr>
          <p:spPr bwMode="auto">
            <a:xfrm>
              <a:off x="816" y="2784"/>
              <a:ext cx="4800" cy="14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r>
                <a:rPr lang="en-US" sz="2000" dirty="0">
                  <a:latin typeface="Calibri" panose="020F0502020204030204" pitchFamily="34" charset="0"/>
                </a:rPr>
                <a:t>Although 99.9% of human DNA sequences are the same in every person, enough of the DNA is different to distinguish one individual from another. Mutations in these 0.1% have no harmful effects and can accumulate. As a consequence, we can find sequence-variety in the non-coding regions of individual genomes.</a:t>
              </a:r>
            </a:p>
            <a:p>
              <a:pPr>
                <a:spcBef>
                  <a:spcPct val="50000"/>
                </a:spcBef>
              </a:pPr>
              <a:r>
                <a:rPr lang="en-US" sz="2000" dirty="0">
                  <a:latin typeface="Calibri" panose="020F0502020204030204" pitchFamily="34" charset="0"/>
                </a:rPr>
                <a:t>Therefore, these 0.1% of non-coding DNA represents the basis for genetic fingerprinting</a:t>
              </a:r>
            </a:p>
          </p:txBody>
        </p:sp>
        <p:sp>
          <p:nvSpPr>
            <p:cNvPr id="21" name="AutoShape 29"/>
            <p:cNvSpPr>
              <a:spLocks noChangeArrowheads="1"/>
            </p:cNvSpPr>
            <p:nvPr/>
          </p:nvSpPr>
          <p:spPr bwMode="auto">
            <a:xfrm>
              <a:off x="384" y="2794"/>
              <a:ext cx="384" cy="144"/>
            </a:xfrm>
            <a:prstGeom prst="rightArrow">
              <a:avLst>
                <a:gd name="adj1" fmla="val 50000"/>
                <a:gd name="adj2" fmla="val 66667"/>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9"/>
          <p:cNvSpPr txBox="1">
            <a:spLocks noChangeArrowheads="1"/>
          </p:cNvSpPr>
          <p:nvPr/>
        </p:nvSpPr>
        <p:spPr bwMode="auto">
          <a:xfrm>
            <a:off x="6461125" y="3967163"/>
            <a:ext cx="2359347" cy="338554"/>
          </a:xfrm>
          <a:prstGeom prst="rect">
            <a:avLst/>
          </a:prstGeom>
          <a:noFill/>
          <a:ln w="9525">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dirty="0">
                <a:solidFill>
                  <a:schemeClr val="accent2"/>
                </a:solidFill>
                <a:latin typeface="Calibri" panose="020F0502020204030204" pitchFamily="34" charset="0"/>
              </a:rPr>
              <a:t>Script exercise 1</a:t>
            </a:r>
            <a:endParaRPr lang="en-US" sz="2800" dirty="0">
              <a:latin typeface="Calibri" panose="020F0502020204030204" pitchFamily="34" charset="0"/>
            </a:endParaRPr>
          </a:p>
        </p:txBody>
      </p:sp>
      <p:pic>
        <p:nvPicPr>
          <p:cNvPr id="44036" name="Picture 10" descr="Haarwurzeln_im_Verglei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139825"/>
            <a:ext cx="2298700"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4037" name="Picture 11" descr="blutkoerperchen_DW__46349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1139825"/>
            <a:ext cx="2819400" cy="187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8"/>
          <p:cNvSpPr txBox="1">
            <a:spLocks noChangeArrowheads="1"/>
          </p:cNvSpPr>
          <p:nvPr/>
        </p:nvSpPr>
        <p:spPr bwMode="auto">
          <a:xfrm>
            <a:off x="609600" y="3542010"/>
            <a:ext cx="81534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What could be the problem if we want to isolate and analyze the DNA from a single root of a hair ? </a:t>
            </a:r>
            <a:endParaRPr lang="en-US" sz="2000" dirty="0">
              <a:solidFill>
                <a:schemeClr val="accent2"/>
              </a:solidFill>
              <a:latin typeface="Calibri" panose="020F0502020204030204" pitchFamily="34" charset="0"/>
            </a:endParaRPr>
          </a:p>
        </p:txBody>
      </p:sp>
      <p:sp>
        <p:nvSpPr>
          <p:cNvPr id="12" name="Rectangle 11"/>
          <p:cNvSpPr>
            <a:spLocks noChangeArrowheads="1"/>
          </p:cNvSpPr>
          <p:nvPr/>
        </p:nvSpPr>
        <p:spPr bwMode="auto">
          <a:xfrm>
            <a:off x="609600" y="4472285"/>
            <a:ext cx="6324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spcBef>
                <a:spcPct val="50000"/>
              </a:spcBef>
            </a:pPr>
            <a:r>
              <a:rPr lang="en-US" sz="2000" dirty="0">
                <a:latin typeface="Calibri" panose="020F0502020204030204" pitchFamily="34" charset="0"/>
              </a:rPr>
              <a:t>The amount of DNA is not enough for 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133600"/>
            <a:ext cx="3138488" cy="296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083" name="Text Box 1033"/>
          <p:cNvSpPr txBox="1">
            <a:spLocks noChangeArrowheads="1"/>
          </p:cNvSpPr>
          <p:nvPr/>
        </p:nvSpPr>
        <p:spPr bwMode="auto">
          <a:xfrm>
            <a:off x="2971800" y="5105400"/>
            <a:ext cx="31242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just"/>
            <a:r>
              <a:rPr lang="en-US" sz="1000" dirty="0">
                <a:latin typeface="Calibri" panose="020F0502020204030204" pitchFamily="34" charset="0"/>
              </a:rPr>
              <a:t>Pic: </a:t>
            </a:r>
            <a:r>
              <a:rPr lang="ja-JP" altLang="en-US" sz="1000">
                <a:latin typeface="Calibri" panose="020F0502020204030204" pitchFamily="34" charset="0"/>
              </a:rPr>
              <a:t>“</a:t>
            </a:r>
            <a:r>
              <a:rPr lang="en-US" altLang="ja-JP" sz="1000" dirty="0">
                <a:latin typeface="Calibri" panose="020F0502020204030204" pitchFamily="34" charset="0"/>
              </a:rPr>
              <a:t>Genlabor </a:t>
            </a:r>
            <a:r>
              <a:rPr lang="en-US" altLang="ja-JP" sz="1000" dirty="0" err="1">
                <a:latin typeface="Calibri" panose="020F0502020204030204" pitchFamily="34" charset="0"/>
              </a:rPr>
              <a:t>für</a:t>
            </a:r>
            <a:r>
              <a:rPr lang="en-US" altLang="ja-JP" sz="1000" dirty="0">
                <a:latin typeface="Calibri" panose="020F0502020204030204" pitchFamily="34" charset="0"/>
              </a:rPr>
              <a:t> </a:t>
            </a:r>
            <a:r>
              <a:rPr lang="en-US" altLang="ja-JP" sz="1000" dirty="0" err="1">
                <a:latin typeface="Calibri" panose="020F0502020204030204" pitchFamily="34" charset="0"/>
              </a:rPr>
              <a:t>Erwachsene</a:t>
            </a:r>
            <a:r>
              <a:rPr lang="ja-JP" altLang="en-US" sz="1000">
                <a:latin typeface="Calibri" panose="020F0502020204030204" pitchFamily="34" charset="0"/>
              </a:rPr>
              <a:t>”</a:t>
            </a:r>
            <a:r>
              <a:rPr lang="en-US" altLang="ja-JP" sz="1000" dirty="0">
                <a:latin typeface="Calibri" panose="020F0502020204030204" pitchFamily="34" charset="0"/>
              </a:rPr>
              <a:t> an den </a:t>
            </a:r>
            <a:r>
              <a:rPr lang="ja-JP" altLang="en-US" sz="1000">
                <a:latin typeface="Calibri" panose="020F0502020204030204" pitchFamily="34" charset="0"/>
              </a:rPr>
              <a:t>“</a:t>
            </a:r>
            <a:r>
              <a:rPr lang="en-US" altLang="ja-JP" sz="1000" dirty="0" err="1">
                <a:latin typeface="Calibri" panose="020F0502020204030204" pitchFamily="34" charset="0"/>
              </a:rPr>
              <a:t>Tagen</a:t>
            </a:r>
            <a:r>
              <a:rPr lang="en-US" altLang="ja-JP" sz="1000" dirty="0">
                <a:latin typeface="Calibri" panose="020F0502020204030204" pitchFamily="34" charset="0"/>
              </a:rPr>
              <a:t> der </a:t>
            </a:r>
            <a:r>
              <a:rPr lang="en-US" altLang="ja-JP" sz="1000" dirty="0" err="1">
                <a:latin typeface="Calibri" panose="020F0502020204030204" pitchFamily="34" charset="0"/>
              </a:rPr>
              <a:t>Genforschung</a:t>
            </a:r>
            <a:r>
              <a:rPr lang="ja-JP" altLang="en-US" sz="1000">
                <a:latin typeface="Calibri" panose="020F0502020204030204" pitchFamily="34" charset="0"/>
              </a:rPr>
              <a:t>”</a:t>
            </a:r>
            <a:r>
              <a:rPr lang="en-US" altLang="ja-JP" sz="1000" dirty="0">
                <a:latin typeface="Calibri" panose="020F0502020204030204" pitchFamily="34" charset="0"/>
              </a:rPr>
              <a:t> 2005</a:t>
            </a:r>
            <a:endParaRPr lang="en-US" sz="1000" dirty="0">
              <a:latin typeface="Calibri" panose="020F0502020204030204" pitchFamily="34" charset="0"/>
            </a:endParaRPr>
          </a:p>
        </p:txBody>
      </p:sp>
      <p:sp>
        <p:nvSpPr>
          <p:cNvPr id="9" name="Rectangle 8"/>
          <p:cNvSpPr>
            <a:spLocks noChangeArrowheads="1"/>
          </p:cNvSpPr>
          <p:nvPr/>
        </p:nvSpPr>
        <p:spPr bwMode="auto">
          <a:xfrm>
            <a:off x="611560" y="620688"/>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Using a </a:t>
            </a:r>
            <a:r>
              <a:rPr lang="en-US" sz="3200" dirty="0" err="1">
                <a:solidFill>
                  <a:schemeClr val="accent2"/>
                </a:solidFill>
                <a:effectLst>
                  <a:outerShdw blurRad="38100" dist="38100" dir="2700000" algn="tl">
                    <a:srgbClr val="DDDDDD"/>
                  </a:outerShdw>
                </a:effectLst>
                <a:latin typeface="Calibri" panose="020F0502020204030204" pitchFamily="34" charset="0"/>
              </a:rPr>
              <a:t>Micropipete</a:t>
            </a:r>
            <a:endParaRPr lang="en-US" sz="3200" dirty="0">
              <a:solidFill>
                <a:schemeClr val="tx2"/>
              </a:solidFill>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c5da_0ae4a69511c64d27a40b3595794da46e~mv2.jpg"/>
          <p:cNvPicPr>
            <a:picLocks noChangeAspect="1"/>
          </p:cNvPicPr>
          <p:nvPr/>
        </p:nvPicPr>
        <p:blipFill rotWithShape="1">
          <a:blip r:embed="rId3">
            <a:extLst>
              <a:ext uri="{28A0092B-C50C-407E-A947-70E740481C1C}">
                <a14:useLocalDpi xmlns:a14="http://schemas.microsoft.com/office/drawing/2010/main" val="0"/>
              </a:ext>
            </a:extLst>
          </a:blip>
          <a:srcRect l="9345" r="15655" b="11950"/>
          <a:stretch/>
        </p:blipFill>
        <p:spPr>
          <a:xfrm>
            <a:off x="0" y="0"/>
            <a:ext cx="9144000" cy="6858000"/>
          </a:xfrm>
          <a:prstGeom prst="rect">
            <a:avLst/>
          </a:prstGeom>
        </p:spPr>
      </p:pic>
      <p:sp>
        <p:nvSpPr>
          <p:cNvPr id="3" name="TextBox 2"/>
          <p:cNvSpPr txBox="1"/>
          <p:nvPr/>
        </p:nvSpPr>
        <p:spPr>
          <a:xfrm>
            <a:off x="3851920" y="5108991"/>
            <a:ext cx="3509194" cy="1200329"/>
          </a:xfrm>
          <a:prstGeom prst="rect">
            <a:avLst/>
          </a:prstGeom>
          <a:noFill/>
        </p:spPr>
        <p:txBody>
          <a:bodyPr wrap="none" rtlCol="0">
            <a:spAutoFit/>
          </a:bodyPr>
          <a:lstStyle/>
          <a:p>
            <a:r>
              <a:rPr lang="en-US" sz="7200" b="0" dirty="0">
                <a:ln w="18415" cmpd="sng">
                  <a:solidFill>
                    <a:srgbClr val="FFFFFF"/>
                  </a:solidFill>
                  <a:prstDash val="solid"/>
                </a:ln>
                <a:solidFill>
                  <a:srgbClr val="FFFFFF"/>
                </a:solidFill>
                <a:effectLst>
                  <a:glow rad="101600">
                    <a:srgbClr val="17FF00">
                      <a:alpha val="75000"/>
                    </a:srgbClr>
                  </a:glow>
                  <a:outerShdw blurRad="63500" dir="3600000" algn="tl" rotWithShape="0">
                    <a:srgbClr val="000000">
                      <a:alpha val="70000"/>
                    </a:srgbClr>
                  </a:outerShdw>
                </a:effectLst>
                <a:latin typeface="Courier"/>
                <a:cs typeface="Courier"/>
              </a:rPr>
              <a:t>Zürich</a:t>
            </a:r>
          </a:p>
        </p:txBody>
      </p:sp>
      <p:sp>
        <p:nvSpPr>
          <p:cNvPr id="10" name="Rectangle 9"/>
          <p:cNvSpPr/>
          <p:nvPr/>
        </p:nvSpPr>
        <p:spPr bwMode="auto">
          <a:xfrm>
            <a:off x="1547664" y="5838445"/>
            <a:ext cx="7596336" cy="307777"/>
          </a:xfrm>
          <a:prstGeom prst="rect">
            <a:avLst/>
          </a:prstGeom>
          <a:gradFill flip="none" rotWithShape="1">
            <a:gsLst>
              <a:gs pos="26000">
                <a:srgbClr val="000000"/>
              </a:gs>
              <a:gs pos="100000">
                <a:srgbClr val="FFFFFF">
                  <a:alpha val="0"/>
                </a:srgbClr>
              </a:gs>
            </a:gsLst>
            <a:lin ang="16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u="none" strike="noStrike" cap="none" normalizeH="0" baseline="0" dirty="0">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221727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5">
            <a:extLst>
              <a:ext uri="{FF2B5EF4-FFF2-40B4-BE49-F238E27FC236}">
                <a16:creationId xmlns:a16="http://schemas.microsoft.com/office/drawing/2014/main" id="{FF7D4509-7D61-5D46-BAD0-F0699A1DDC1B}"/>
              </a:ext>
            </a:extLst>
          </p:cNvPr>
          <p:cNvPicPr>
            <a:picLocks noChangeAspect="1"/>
          </p:cNvPicPr>
          <p:nvPr/>
        </p:nvPicPr>
        <p:blipFill>
          <a:blip r:embed="rId2"/>
          <a:stretch>
            <a:fillRect/>
          </a:stretch>
        </p:blipFill>
        <p:spPr>
          <a:xfrm>
            <a:off x="3544960" y="1751183"/>
            <a:ext cx="4052392" cy="4970298"/>
          </a:xfrm>
          <a:prstGeom prst="rect">
            <a:avLst/>
          </a:prstGeom>
        </p:spPr>
      </p:pic>
      <p:pic>
        <p:nvPicPr>
          <p:cNvPr id="3" name="Bild 23">
            <a:extLst>
              <a:ext uri="{FF2B5EF4-FFF2-40B4-BE49-F238E27FC236}">
                <a16:creationId xmlns:a16="http://schemas.microsoft.com/office/drawing/2014/main" id="{2B99E649-A045-654C-84E8-10577BACD206}"/>
              </a:ext>
            </a:extLst>
          </p:cNvPr>
          <p:cNvPicPr>
            <a:picLocks noChangeAspect="1"/>
          </p:cNvPicPr>
          <p:nvPr/>
        </p:nvPicPr>
        <p:blipFill>
          <a:blip r:embed="rId3"/>
          <a:stretch>
            <a:fillRect/>
          </a:stretch>
        </p:blipFill>
        <p:spPr>
          <a:xfrm>
            <a:off x="1032119" y="1260216"/>
            <a:ext cx="3395031" cy="2639658"/>
          </a:xfrm>
          <a:prstGeom prst="rect">
            <a:avLst/>
          </a:prstGeom>
        </p:spPr>
      </p:pic>
      <p:sp>
        <p:nvSpPr>
          <p:cNvPr id="4" name="Rectangle 1032">
            <a:extLst>
              <a:ext uri="{FF2B5EF4-FFF2-40B4-BE49-F238E27FC236}">
                <a16:creationId xmlns:a16="http://schemas.microsoft.com/office/drawing/2014/main" id="{F208F5F6-83B7-424C-A190-22BC9A831260}"/>
              </a:ext>
            </a:extLst>
          </p:cNvPr>
          <p:cNvSpPr>
            <a:spLocks noChangeArrowheads="1"/>
          </p:cNvSpPr>
          <p:nvPr/>
        </p:nvSpPr>
        <p:spPr bwMode="auto">
          <a:xfrm>
            <a:off x="801240" y="715452"/>
            <a:ext cx="7772400" cy="868680"/>
          </a:xfrm>
          <a:prstGeom prst="rect">
            <a:avLst/>
          </a:prstGeom>
          <a:noFill/>
          <a:ln w="9525">
            <a:noFill/>
            <a:miter lim="800000"/>
            <a:headEnd/>
            <a:tailEnd/>
          </a:ln>
          <a:effectLst/>
        </p:spPr>
        <p:txBody>
          <a:bodyPr anchor="ctr"/>
          <a:lstStyle/>
          <a:p>
            <a:pPr algn="ctr" eaLnBrk="1" hangingPunct="1">
              <a:defRPr/>
            </a:pPr>
            <a:r>
              <a:rPr lang="en-US" sz="2400" dirty="0">
                <a:effectLst>
                  <a:outerShdw blurRad="38100" dist="38100" dir="2700000" algn="tl">
                    <a:srgbClr val="DDDDDD"/>
                  </a:outerShdw>
                </a:effectLst>
                <a:latin typeface="Calibri" panose="020F0502020204030204" pitchFamily="34" charset="0"/>
              </a:rPr>
              <a:t>Using a Pipette</a:t>
            </a:r>
            <a:endParaRPr lang="en-US" sz="2400" dirty="0">
              <a:latin typeface="Calibri" panose="020F0502020204030204" pitchFamily="34" charset="0"/>
            </a:endParaRPr>
          </a:p>
        </p:txBody>
      </p:sp>
    </p:spTree>
    <p:extLst>
      <p:ext uri="{BB962C8B-B14F-4D97-AF65-F5344CB8AC3E}">
        <p14:creationId xmlns:p14="http://schemas.microsoft.com/office/powerpoint/2010/main" val="3316616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4">
            <a:extLst>
              <a:ext uri="{FF2B5EF4-FFF2-40B4-BE49-F238E27FC236}">
                <a16:creationId xmlns:a16="http://schemas.microsoft.com/office/drawing/2014/main" id="{900F7E2F-6C84-E448-BABD-ECF24F2A6B08}"/>
              </a:ext>
            </a:extLst>
          </p:cNvPr>
          <p:cNvPicPr>
            <a:picLocks noChangeAspect="1"/>
          </p:cNvPicPr>
          <p:nvPr/>
        </p:nvPicPr>
        <p:blipFill>
          <a:blip r:embed="rId2"/>
          <a:stretch>
            <a:fillRect/>
          </a:stretch>
        </p:blipFill>
        <p:spPr>
          <a:xfrm>
            <a:off x="5964997" y="2051840"/>
            <a:ext cx="3395031" cy="2639658"/>
          </a:xfrm>
          <a:prstGeom prst="rect">
            <a:avLst/>
          </a:prstGeom>
        </p:spPr>
      </p:pic>
      <p:sp>
        <p:nvSpPr>
          <p:cNvPr id="3" name="Rectangle 1032">
            <a:extLst>
              <a:ext uri="{FF2B5EF4-FFF2-40B4-BE49-F238E27FC236}">
                <a16:creationId xmlns:a16="http://schemas.microsoft.com/office/drawing/2014/main" id="{0CFFFCCB-D42B-F744-812E-A9F986F938CE}"/>
              </a:ext>
            </a:extLst>
          </p:cNvPr>
          <p:cNvSpPr>
            <a:spLocks noChangeArrowheads="1"/>
          </p:cNvSpPr>
          <p:nvPr/>
        </p:nvSpPr>
        <p:spPr bwMode="auto">
          <a:xfrm>
            <a:off x="685800" y="877097"/>
            <a:ext cx="7772400" cy="868680"/>
          </a:xfrm>
          <a:prstGeom prst="rect">
            <a:avLst/>
          </a:prstGeom>
          <a:noFill/>
          <a:ln w="9525">
            <a:noFill/>
            <a:miter lim="800000"/>
            <a:headEnd/>
            <a:tailEnd/>
          </a:ln>
          <a:effectLst/>
        </p:spPr>
        <p:txBody>
          <a:bodyPr anchor="ctr"/>
          <a:lstStyle/>
          <a:p>
            <a:pPr algn="ctr" eaLnBrk="1" hangingPunct="1">
              <a:defRPr/>
            </a:pPr>
            <a:r>
              <a:rPr lang="en-US" sz="2400" dirty="0">
                <a:effectLst>
                  <a:outerShdw blurRad="38100" dist="38100" dir="2700000" algn="tl">
                    <a:srgbClr val="DDDDDD"/>
                  </a:outerShdw>
                </a:effectLst>
                <a:latin typeface="Calibri" panose="020F0502020204030204" pitchFamily="34" charset="0"/>
              </a:rPr>
              <a:t>Using a Pipette</a:t>
            </a:r>
            <a:endParaRPr lang="en-US" sz="2400" dirty="0">
              <a:latin typeface="Calibri" panose="020F0502020204030204" pitchFamily="34" charset="0"/>
            </a:endParaRPr>
          </a:p>
        </p:txBody>
      </p:sp>
      <p:sp>
        <p:nvSpPr>
          <p:cNvPr id="4" name="Content Placeholder 5">
            <a:extLst>
              <a:ext uri="{FF2B5EF4-FFF2-40B4-BE49-F238E27FC236}">
                <a16:creationId xmlns:a16="http://schemas.microsoft.com/office/drawing/2014/main" id="{8796B18F-8250-CB47-8D6E-802AF15F5B98}"/>
              </a:ext>
            </a:extLst>
          </p:cNvPr>
          <p:cNvSpPr txBox="1">
            <a:spLocks/>
          </p:cNvSpPr>
          <p:nvPr/>
        </p:nvSpPr>
        <p:spPr>
          <a:xfrm>
            <a:off x="256668" y="1696247"/>
            <a:ext cx="7343775" cy="4467486"/>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gn="l">
              <a:lnSpc>
                <a:spcPct val="120000"/>
              </a:lnSpc>
              <a:buFont typeface="Arial"/>
              <a:buChar char="•"/>
            </a:pPr>
            <a:r>
              <a:rPr lang="de-DE" sz="1800" dirty="0">
                <a:solidFill>
                  <a:srgbClr val="000000"/>
                </a:solidFill>
              </a:rPr>
              <a:t>Do </a:t>
            </a:r>
            <a:r>
              <a:rPr lang="de-DE" sz="1800" b="1" dirty="0">
                <a:solidFill>
                  <a:srgbClr val="000000"/>
                </a:solidFill>
              </a:rPr>
              <a:t>not </a:t>
            </a:r>
            <a:r>
              <a:rPr lang="de-DE" sz="1800" b="1" dirty="0" err="1">
                <a:solidFill>
                  <a:srgbClr val="000000"/>
                </a:solidFill>
              </a:rPr>
              <a:t>drop</a:t>
            </a:r>
            <a:r>
              <a:rPr lang="de-DE" sz="1800" b="1" dirty="0">
                <a:solidFill>
                  <a:srgbClr val="000000"/>
                </a:solidFill>
              </a:rPr>
              <a:t> </a:t>
            </a:r>
            <a:r>
              <a:rPr lang="de-DE" sz="1800" dirty="0" err="1">
                <a:solidFill>
                  <a:srgbClr val="000000"/>
                </a:solidFill>
              </a:rPr>
              <a:t>pipette</a:t>
            </a:r>
            <a:r>
              <a:rPr lang="de-DE" sz="1800" dirty="0">
                <a:solidFill>
                  <a:srgbClr val="000000"/>
                </a:solidFill>
              </a:rPr>
              <a:t> on </a:t>
            </a:r>
            <a:r>
              <a:rPr lang="de-DE" sz="1800" dirty="0" err="1">
                <a:solidFill>
                  <a:srgbClr val="000000"/>
                </a:solidFill>
              </a:rPr>
              <a:t>the</a:t>
            </a:r>
            <a:r>
              <a:rPr lang="de-DE" sz="1800" dirty="0">
                <a:solidFill>
                  <a:srgbClr val="000000"/>
                </a:solidFill>
              </a:rPr>
              <a:t> </a:t>
            </a:r>
            <a:r>
              <a:rPr lang="de-DE" sz="1800" dirty="0" err="1">
                <a:solidFill>
                  <a:srgbClr val="000000"/>
                </a:solidFill>
              </a:rPr>
              <a:t>bench</a:t>
            </a:r>
            <a:r>
              <a:rPr lang="de-DE" sz="1800" dirty="0">
                <a:solidFill>
                  <a:srgbClr val="000000"/>
                </a:solidFill>
              </a:rPr>
              <a:t> </a:t>
            </a:r>
            <a:r>
              <a:rPr lang="de-DE" sz="1800" dirty="0" err="1">
                <a:solidFill>
                  <a:srgbClr val="000000"/>
                </a:solidFill>
              </a:rPr>
              <a:t>or</a:t>
            </a:r>
            <a:r>
              <a:rPr lang="de-DE" sz="1800" dirty="0">
                <a:solidFill>
                  <a:srgbClr val="000000"/>
                </a:solidFill>
              </a:rPr>
              <a:t> </a:t>
            </a:r>
            <a:r>
              <a:rPr lang="de-DE" sz="1800" dirty="0" err="1">
                <a:solidFill>
                  <a:srgbClr val="000000"/>
                </a:solidFill>
              </a:rPr>
              <a:t>floor</a:t>
            </a:r>
            <a:r>
              <a:rPr lang="de-DE" sz="1800" dirty="0">
                <a:solidFill>
                  <a:srgbClr val="000000"/>
                </a:solidFill>
              </a:rPr>
              <a:t> !</a:t>
            </a:r>
            <a:endParaRPr lang="en-US" sz="1800" dirty="0">
              <a:solidFill>
                <a:srgbClr val="000000"/>
              </a:solidFill>
            </a:endParaRPr>
          </a:p>
          <a:p>
            <a:pPr marL="342900" indent="-342900" algn="l">
              <a:lnSpc>
                <a:spcPct val="120000"/>
              </a:lnSpc>
              <a:buFont typeface="Arial"/>
              <a:buChar char="•"/>
            </a:pPr>
            <a:r>
              <a:rPr lang="de-DE" sz="1800" dirty="0" err="1">
                <a:solidFill>
                  <a:srgbClr val="000000"/>
                </a:solidFill>
              </a:rPr>
              <a:t>Adjust</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volume</a:t>
            </a:r>
            <a:r>
              <a:rPr lang="de-DE" sz="1800" dirty="0">
                <a:solidFill>
                  <a:srgbClr val="000000"/>
                </a:solidFill>
              </a:rPr>
              <a:t>. Do not turn </a:t>
            </a:r>
            <a:r>
              <a:rPr lang="de-DE" sz="1800" dirty="0" err="1">
                <a:solidFill>
                  <a:srgbClr val="000000"/>
                </a:solidFill>
              </a:rPr>
              <a:t>the</a:t>
            </a:r>
            <a:r>
              <a:rPr lang="de-DE" sz="1800" dirty="0">
                <a:solidFill>
                  <a:srgbClr val="000000"/>
                </a:solidFill>
              </a:rPr>
              <a:t> </a:t>
            </a:r>
            <a:r>
              <a:rPr lang="de-DE" sz="1800" dirty="0" err="1">
                <a:solidFill>
                  <a:srgbClr val="000000"/>
                </a:solidFill>
              </a:rPr>
              <a:t>pipette</a:t>
            </a:r>
            <a:r>
              <a:rPr lang="de-DE" sz="1800" dirty="0">
                <a:solidFill>
                  <a:srgbClr val="000000"/>
                </a:solidFill>
              </a:rPr>
              <a:t> </a:t>
            </a:r>
            <a:r>
              <a:rPr lang="de-DE" sz="1800" dirty="0" err="1">
                <a:solidFill>
                  <a:srgbClr val="000000"/>
                </a:solidFill>
              </a:rPr>
              <a:t>past</a:t>
            </a:r>
            <a:r>
              <a:rPr lang="de-DE" sz="1800" dirty="0">
                <a:solidFill>
                  <a:srgbClr val="000000"/>
                </a:solidFill>
              </a:rPr>
              <a:t> </a:t>
            </a:r>
            <a:r>
              <a:rPr lang="de-DE" sz="1800" dirty="0" err="1">
                <a:solidFill>
                  <a:srgbClr val="000000"/>
                </a:solidFill>
              </a:rPr>
              <a:t>its</a:t>
            </a:r>
            <a:r>
              <a:rPr lang="de-DE" sz="1800" dirty="0">
                <a:solidFill>
                  <a:srgbClr val="000000"/>
                </a:solidFill>
              </a:rPr>
              <a:t> </a:t>
            </a:r>
            <a:r>
              <a:rPr lang="de-DE" sz="1800" dirty="0" err="1">
                <a:solidFill>
                  <a:srgbClr val="000000"/>
                </a:solidFill>
              </a:rPr>
              <a:t>minimum</a:t>
            </a:r>
            <a:r>
              <a:rPr lang="de-DE" sz="1800" dirty="0">
                <a:solidFill>
                  <a:srgbClr val="000000"/>
                </a:solidFill>
              </a:rPr>
              <a:t> </a:t>
            </a:r>
            <a:r>
              <a:rPr lang="de-DE" sz="1800" dirty="0" err="1">
                <a:solidFill>
                  <a:srgbClr val="000000"/>
                </a:solidFill>
              </a:rPr>
              <a:t>or</a:t>
            </a:r>
            <a:r>
              <a:rPr lang="de-DE" sz="1800" dirty="0">
                <a:solidFill>
                  <a:srgbClr val="000000"/>
                </a:solidFill>
              </a:rPr>
              <a:t> </a:t>
            </a:r>
            <a:r>
              <a:rPr lang="de-DE" sz="1800" dirty="0" err="1">
                <a:solidFill>
                  <a:srgbClr val="000000"/>
                </a:solidFill>
              </a:rPr>
              <a:t>maximum</a:t>
            </a:r>
            <a:r>
              <a:rPr lang="de-DE" sz="1800" dirty="0">
                <a:solidFill>
                  <a:srgbClr val="000000"/>
                </a:solidFill>
              </a:rPr>
              <a:t> </a:t>
            </a:r>
            <a:r>
              <a:rPr lang="de-DE" sz="1800" dirty="0" err="1">
                <a:solidFill>
                  <a:srgbClr val="000000"/>
                </a:solidFill>
              </a:rPr>
              <a:t>setting</a:t>
            </a:r>
            <a:r>
              <a:rPr lang="de-DE" sz="1800" dirty="0">
                <a:solidFill>
                  <a:srgbClr val="000000"/>
                </a:solidFill>
              </a:rPr>
              <a:t> !</a:t>
            </a:r>
          </a:p>
          <a:p>
            <a:pPr marL="342900" indent="-342900" algn="l">
              <a:lnSpc>
                <a:spcPct val="120000"/>
              </a:lnSpc>
              <a:buFont typeface="Arial"/>
              <a:buChar char="•"/>
            </a:pPr>
            <a:r>
              <a:rPr lang="de-DE" sz="1800" dirty="0" err="1">
                <a:solidFill>
                  <a:srgbClr val="000000"/>
                </a:solidFill>
              </a:rPr>
              <a:t>Always</a:t>
            </a:r>
            <a:r>
              <a:rPr lang="de-DE" sz="1800" dirty="0">
                <a:solidFill>
                  <a:srgbClr val="000000"/>
                </a:solidFill>
              </a:rPr>
              <a:t> </a:t>
            </a:r>
            <a:r>
              <a:rPr lang="de-DE" sz="1800" dirty="0" err="1">
                <a:solidFill>
                  <a:srgbClr val="000000"/>
                </a:solidFill>
              </a:rPr>
              <a:t>use</a:t>
            </a:r>
            <a:r>
              <a:rPr lang="de-DE" sz="1800" dirty="0">
                <a:solidFill>
                  <a:srgbClr val="000000"/>
                </a:solidFill>
              </a:rPr>
              <a:t> a </a:t>
            </a:r>
            <a:r>
              <a:rPr lang="de-DE" sz="1800" dirty="0" err="1">
                <a:solidFill>
                  <a:srgbClr val="000000"/>
                </a:solidFill>
              </a:rPr>
              <a:t>plastic</a:t>
            </a:r>
            <a:r>
              <a:rPr lang="de-DE" sz="1800" dirty="0">
                <a:solidFill>
                  <a:srgbClr val="000000"/>
                </a:solidFill>
              </a:rPr>
              <a:t> </a:t>
            </a:r>
            <a:r>
              <a:rPr lang="de-DE" sz="1800" dirty="0" err="1">
                <a:solidFill>
                  <a:srgbClr val="000000"/>
                </a:solidFill>
              </a:rPr>
              <a:t>disposable</a:t>
            </a:r>
            <a:r>
              <a:rPr lang="de-DE" sz="1800" dirty="0">
                <a:solidFill>
                  <a:srgbClr val="000000"/>
                </a:solidFill>
              </a:rPr>
              <a:t> </a:t>
            </a:r>
            <a:r>
              <a:rPr lang="de-DE" sz="1800" dirty="0" err="1">
                <a:solidFill>
                  <a:srgbClr val="000000"/>
                </a:solidFill>
              </a:rPr>
              <a:t>tip</a:t>
            </a:r>
            <a:r>
              <a:rPr lang="de-DE" sz="1800" dirty="0">
                <a:solidFill>
                  <a:srgbClr val="000000"/>
                </a:solidFill>
              </a:rPr>
              <a:t>.</a:t>
            </a:r>
          </a:p>
          <a:p>
            <a:pPr marL="342900" indent="-342900" algn="l">
              <a:lnSpc>
                <a:spcPct val="120000"/>
              </a:lnSpc>
              <a:buFont typeface="Arial"/>
              <a:buChar char="•"/>
            </a:pPr>
            <a:r>
              <a:rPr lang="de-DE" sz="1800" dirty="0" err="1">
                <a:solidFill>
                  <a:srgbClr val="000000"/>
                </a:solidFill>
              </a:rPr>
              <a:t>Use</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b="1" dirty="0" err="1">
                <a:solidFill>
                  <a:srgbClr val="000000"/>
                </a:solidFill>
              </a:rPr>
              <a:t>first</a:t>
            </a:r>
            <a:r>
              <a:rPr lang="de-DE" sz="1800" b="1" dirty="0">
                <a:solidFill>
                  <a:srgbClr val="000000"/>
                </a:solidFill>
              </a:rPr>
              <a:t> </a:t>
            </a:r>
            <a:r>
              <a:rPr lang="de-DE" sz="1800" b="1" dirty="0" err="1">
                <a:solidFill>
                  <a:srgbClr val="000000"/>
                </a:solidFill>
              </a:rPr>
              <a:t>stop</a:t>
            </a:r>
            <a:r>
              <a:rPr lang="de-DE" sz="1800" b="1" dirty="0">
                <a:solidFill>
                  <a:srgbClr val="000000"/>
                </a:solidFill>
              </a:rPr>
              <a:t> </a:t>
            </a:r>
            <a:r>
              <a:rPr lang="de-DE" sz="1800" dirty="0" err="1">
                <a:solidFill>
                  <a:srgbClr val="000000"/>
                </a:solidFill>
              </a:rPr>
              <a:t>when</a:t>
            </a:r>
            <a:r>
              <a:rPr lang="de-DE" sz="1800" dirty="0">
                <a:solidFill>
                  <a:srgbClr val="000000"/>
                </a:solidFill>
              </a:rPr>
              <a:t> </a:t>
            </a:r>
            <a:r>
              <a:rPr lang="de-DE" sz="1800" dirty="0" err="1">
                <a:solidFill>
                  <a:srgbClr val="000000"/>
                </a:solidFill>
              </a:rPr>
              <a:t>you</a:t>
            </a:r>
            <a:r>
              <a:rPr lang="de-DE" sz="1800" dirty="0">
                <a:solidFill>
                  <a:srgbClr val="000000"/>
                </a:solidFill>
              </a:rPr>
              <a:t> </a:t>
            </a:r>
            <a:r>
              <a:rPr lang="de-DE" sz="1800" dirty="0" err="1">
                <a:solidFill>
                  <a:srgbClr val="000000"/>
                </a:solidFill>
              </a:rPr>
              <a:t>are</a:t>
            </a:r>
            <a:r>
              <a:rPr lang="de-DE" sz="1800" dirty="0">
                <a:solidFill>
                  <a:srgbClr val="000000"/>
                </a:solidFill>
              </a:rPr>
              <a:t> </a:t>
            </a:r>
            <a:r>
              <a:rPr lang="de-DE" sz="1800" dirty="0" err="1">
                <a:solidFill>
                  <a:srgbClr val="000000"/>
                </a:solidFill>
              </a:rPr>
              <a:t>expelling</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air</a:t>
            </a:r>
            <a:r>
              <a:rPr lang="de-DE" sz="1800" dirty="0">
                <a:solidFill>
                  <a:srgbClr val="000000"/>
                </a:solidFill>
              </a:rPr>
              <a:t> </a:t>
            </a:r>
            <a:r>
              <a:rPr lang="de-DE" sz="1800" dirty="0" err="1">
                <a:solidFill>
                  <a:srgbClr val="000000"/>
                </a:solidFill>
              </a:rPr>
              <a:t>from</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pipetter</a:t>
            </a:r>
            <a:r>
              <a:rPr lang="de-DE" sz="1800" dirty="0">
                <a:solidFill>
                  <a:srgbClr val="000000"/>
                </a:solidFill>
              </a:rPr>
              <a:t> in </a:t>
            </a:r>
            <a:r>
              <a:rPr lang="de-DE" sz="1800" dirty="0" err="1">
                <a:solidFill>
                  <a:srgbClr val="000000"/>
                </a:solidFill>
              </a:rPr>
              <a:t>preparation</a:t>
            </a:r>
            <a:r>
              <a:rPr lang="de-DE" sz="1800" dirty="0">
                <a:solidFill>
                  <a:srgbClr val="000000"/>
                </a:solidFill>
              </a:rPr>
              <a:t> </a:t>
            </a:r>
            <a:r>
              <a:rPr lang="de-DE" sz="1800" dirty="0" err="1">
                <a:solidFill>
                  <a:srgbClr val="000000"/>
                </a:solidFill>
              </a:rPr>
              <a:t>for</a:t>
            </a:r>
            <a:r>
              <a:rPr lang="de-DE" sz="1800" dirty="0">
                <a:solidFill>
                  <a:srgbClr val="000000"/>
                </a:solidFill>
              </a:rPr>
              <a:t> </a:t>
            </a:r>
            <a:r>
              <a:rPr lang="de-DE" sz="1800" dirty="0" err="1">
                <a:solidFill>
                  <a:srgbClr val="000000"/>
                </a:solidFill>
              </a:rPr>
              <a:t>drawing</a:t>
            </a:r>
            <a:r>
              <a:rPr lang="de-DE" sz="1800" dirty="0">
                <a:solidFill>
                  <a:srgbClr val="000000"/>
                </a:solidFill>
              </a:rPr>
              <a:t> </a:t>
            </a:r>
            <a:r>
              <a:rPr lang="de-DE" sz="1800" dirty="0" err="1">
                <a:solidFill>
                  <a:srgbClr val="000000"/>
                </a:solidFill>
              </a:rPr>
              <a:t>up</a:t>
            </a:r>
            <a:r>
              <a:rPr lang="de-DE" sz="1800" dirty="0">
                <a:solidFill>
                  <a:srgbClr val="000000"/>
                </a:solidFill>
              </a:rPr>
              <a:t> liquid</a:t>
            </a:r>
            <a:r>
              <a:rPr lang="en-US" sz="1800" dirty="0">
                <a:solidFill>
                  <a:srgbClr val="000000"/>
                </a:solidFill>
              </a:rPr>
              <a:t>!</a:t>
            </a:r>
          </a:p>
          <a:p>
            <a:pPr marL="342900" indent="-342900" algn="l">
              <a:lnSpc>
                <a:spcPct val="120000"/>
              </a:lnSpc>
              <a:buFont typeface="Arial"/>
              <a:buChar char="•"/>
            </a:pPr>
            <a:r>
              <a:rPr lang="de-DE" sz="1800" dirty="0">
                <a:solidFill>
                  <a:srgbClr val="000000"/>
                </a:solidFill>
              </a:rPr>
              <a:t>Press </a:t>
            </a:r>
            <a:r>
              <a:rPr lang="de-DE" sz="1800" dirty="0" err="1">
                <a:solidFill>
                  <a:srgbClr val="000000"/>
                </a:solidFill>
              </a:rPr>
              <a:t>to</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b="1" dirty="0" err="1">
                <a:solidFill>
                  <a:srgbClr val="000000"/>
                </a:solidFill>
              </a:rPr>
              <a:t>second</a:t>
            </a:r>
            <a:r>
              <a:rPr lang="de-DE" sz="1800" b="1" dirty="0">
                <a:solidFill>
                  <a:srgbClr val="000000"/>
                </a:solidFill>
              </a:rPr>
              <a:t> </a:t>
            </a:r>
            <a:r>
              <a:rPr lang="de-DE" sz="1800" b="1" dirty="0" err="1">
                <a:solidFill>
                  <a:srgbClr val="000000"/>
                </a:solidFill>
              </a:rPr>
              <a:t>stop</a:t>
            </a:r>
            <a:r>
              <a:rPr lang="de-DE" sz="1800" b="1" dirty="0">
                <a:solidFill>
                  <a:srgbClr val="000000"/>
                </a:solidFill>
              </a:rPr>
              <a:t> </a:t>
            </a:r>
            <a:r>
              <a:rPr lang="de-DE" sz="1800" dirty="0" err="1">
                <a:solidFill>
                  <a:srgbClr val="000000"/>
                </a:solidFill>
              </a:rPr>
              <a:t>only</a:t>
            </a:r>
            <a:r>
              <a:rPr lang="de-DE" sz="1800" dirty="0">
                <a:solidFill>
                  <a:srgbClr val="000000"/>
                </a:solidFill>
              </a:rPr>
              <a:t> </a:t>
            </a:r>
            <a:r>
              <a:rPr lang="de-DE" sz="1800" dirty="0" err="1">
                <a:solidFill>
                  <a:srgbClr val="000000"/>
                </a:solidFill>
              </a:rPr>
              <a:t>when</a:t>
            </a:r>
            <a:r>
              <a:rPr lang="de-DE" sz="1800" dirty="0">
                <a:solidFill>
                  <a:srgbClr val="000000"/>
                </a:solidFill>
              </a:rPr>
              <a:t> </a:t>
            </a:r>
            <a:r>
              <a:rPr lang="de-DE" sz="1800" dirty="0" err="1">
                <a:solidFill>
                  <a:srgbClr val="000000"/>
                </a:solidFill>
              </a:rPr>
              <a:t>you</a:t>
            </a:r>
            <a:r>
              <a:rPr lang="de-DE" sz="1800" dirty="0">
                <a:solidFill>
                  <a:srgbClr val="000000"/>
                </a:solidFill>
              </a:rPr>
              <a:t> </a:t>
            </a:r>
            <a:r>
              <a:rPr lang="de-DE" sz="1800" dirty="0" err="1">
                <a:solidFill>
                  <a:srgbClr val="000000"/>
                </a:solidFill>
              </a:rPr>
              <a:t>are</a:t>
            </a:r>
            <a:r>
              <a:rPr lang="de-DE" sz="1800" dirty="0">
                <a:solidFill>
                  <a:srgbClr val="000000"/>
                </a:solidFill>
              </a:rPr>
              <a:t> </a:t>
            </a:r>
            <a:r>
              <a:rPr lang="de-DE" sz="1800" dirty="0" err="1">
                <a:solidFill>
                  <a:srgbClr val="000000"/>
                </a:solidFill>
              </a:rPr>
              <a:t>expelling</a:t>
            </a:r>
            <a:r>
              <a:rPr lang="de-DE" sz="1800" dirty="0">
                <a:solidFill>
                  <a:srgbClr val="000000"/>
                </a:solidFill>
              </a:rPr>
              <a:t> liquid </a:t>
            </a:r>
            <a:r>
              <a:rPr lang="de-DE" sz="1800" dirty="0" err="1">
                <a:solidFill>
                  <a:srgbClr val="000000"/>
                </a:solidFill>
              </a:rPr>
              <a:t>from</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pipetter</a:t>
            </a:r>
            <a:r>
              <a:rPr lang="de-DE" sz="1800" dirty="0">
                <a:solidFill>
                  <a:srgbClr val="000000"/>
                </a:solidFill>
              </a:rPr>
              <a:t>.</a:t>
            </a:r>
            <a:r>
              <a:rPr lang="en-US" sz="1800" dirty="0">
                <a:solidFill>
                  <a:srgbClr val="000000"/>
                </a:solidFill>
              </a:rPr>
              <a:t>!</a:t>
            </a:r>
            <a:endParaRPr lang="de-DE" sz="1800" dirty="0">
              <a:solidFill>
                <a:srgbClr val="000000"/>
              </a:solidFill>
            </a:endParaRPr>
          </a:p>
          <a:p>
            <a:pPr marL="342900" indent="-342900" algn="l">
              <a:lnSpc>
                <a:spcPct val="120000"/>
              </a:lnSpc>
              <a:buFont typeface="Arial"/>
              <a:buChar char="•"/>
            </a:pPr>
            <a:r>
              <a:rPr lang="de-DE" sz="1800" dirty="0">
                <a:solidFill>
                  <a:srgbClr val="000000"/>
                </a:solidFill>
              </a:rPr>
              <a:t>Place </a:t>
            </a:r>
            <a:r>
              <a:rPr lang="de-DE" sz="1800" dirty="0" err="1">
                <a:solidFill>
                  <a:srgbClr val="000000"/>
                </a:solidFill>
              </a:rPr>
              <a:t>only</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plastic</a:t>
            </a:r>
            <a:r>
              <a:rPr lang="de-DE" sz="1800" dirty="0">
                <a:solidFill>
                  <a:srgbClr val="000000"/>
                </a:solidFill>
              </a:rPr>
              <a:t> </a:t>
            </a:r>
            <a:r>
              <a:rPr lang="de-DE" sz="1800" dirty="0" err="1">
                <a:solidFill>
                  <a:srgbClr val="000000"/>
                </a:solidFill>
              </a:rPr>
              <a:t>tip</a:t>
            </a:r>
            <a:r>
              <a:rPr lang="de-DE" sz="1800" dirty="0">
                <a:solidFill>
                  <a:srgbClr val="000000"/>
                </a:solidFill>
              </a:rPr>
              <a:t> </a:t>
            </a:r>
            <a:r>
              <a:rPr lang="de-DE" sz="1800" dirty="0" err="1">
                <a:solidFill>
                  <a:srgbClr val="000000"/>
                </a:solidFill>
              </a:rPr>
              <a:t>into</a:t>
            </a:r>
            <a:r>
              <a:rPr lang="de-DE" sz="1800" dirty="0">
                <a:solidFill>
                  <a:srgbClr val="000000"/>
                </a:solidFill>
              </a:rPr>
              <a:t> </a:t>
            </a:r>
            <a:r>
              <a:rPr lang="de-DE" sz="1800" dirty="0" err="1">
                <a:solidFill>
                  <a:srgbClr val="000000"/>
                </a:solidFill>
              </a:rPr>
              <a:t>the</a:t>
            </a:r>
            <a:r>
              <a:rPr lang="de-DE" sz="1800" dirty="0">
                <a:solidFill>
                  <a:srgbClr val="000000"/>
                </a:solidFill>
              </a:rPr>
              <a:t> liquid. Do not </a:t>
            </a:r>
            <a:r>
              <a:rPr lang="de-DE" sz="1800" dirty="0" err="1">
                <a:solidFill>
                  <a:srgbClr val="000000"/>
                </a:solidFill>
              </a:rPr>
              <a:t>allow</a:t>
            </a:r>
            <a:r>
              <a:rPr lang="de-DE" sz="1800" dirty="0">
                <a:solidFill>
                  <a:srgbClr val="000000"/>
                </a:solidFill>
              </a:rPr>
              <a:t> </a:t>
            </a:r>
            <a:r>
              <a:rPr lang="de-DE" sz="1800" dirty="0" err="1">
                <a:solidFill>
                  <a:srgbClr val="000000"/>
                </a:solidFill>
              </a:rPr>
              <a:t>any</a:t>
            </a:r>
            <a:r>
              <a:rPr lang="de-DE" sz="1800" dirty="0">
                <a:solidFill>
                  <a:srgbClr val="000000"/>
                </a:solidFill>
              </a:rPr>
              <a:t> </a:t>
            </a:r>
            <a:r>
              <a:rPr lang="de-DE" sz="1800" dirty="0" err="1">
                <a:solidFill>
                  <a:srgbClr val="000000"/>
                </a:solidFill>
              </a:rPr>
              <a:t>other</a:t>
            </a:r>
            <a:r>
              <a:rPr lang="de-DE" sz="1800" dirty="0">
                <a:solidFill>
                  <a:srgbClr val="000000"/>
                </a:solidFill>
              </a:rPr>
              <a:t> </a:t>
            </a:r>
            <a:r>
              <a:rPr lang="de-DE" sz="1800" dirty="0" err="1">
                <a:solidFill>
                  <a:srgbClr val="000000"/>
                </a:solidFill>
              </a:rPr>
              <a:t>part</a:t>
            </a:r>
            <a:r>
              <a:rPr lang="de-DE" sz="1800" dirty="0">
                <a:solidFill>
                  <a:srgbClr val="000000"/>
                </a:solidFill>
              </a:rPr>
              <a:t> </a:t>
            </a:r>
            <a:r>
              <a:rPr lang="de-DE" sz="1800" dirty="0" err="1">
                <a:solidFill>
                  <a:srgbClr val="000000"/>
                </a:solidFill>
              </a:rPr>
              <a:t>of</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pipette</a:t>
            </a:r>
            <a:r>
              <a:rPr lang="de-DE" sz="1800" dirty="0">
                <a:solidFill>
                  <a:srgbClr val="000000"/>
                </a:solidFill>
              </a:rPr>
              <a:t> </a:t>
            </a:r>
            <a:r>
              <a:rPr lang="de-DE" sz="1800" dirty="0" err="1">
                <a:solidFill>
                  <a:srgbClr val="000000"/>
                </a:solidFill>
              </a:rPr>
              <a:t>to</a:t>
            </a:r>
            <a:r>
              <a:rPr lang="de-DE" sz="1800" dirty="0">
                <a:solidFill>
                  <a:srgbClr val="000000"/>
                </a:solidFill>
              </a:rPr>
              <a:t> </a:t>
            </a:r>
            <a:r>
              <a:rPr lang="de-DE" sz="1800" dirty="0" err="1">
                <a:solidFill>
                  <a:srgbClr val="000000"/>
                </a:solidFill>
              </a:rPr>
              <a:t>touch</a:t>
            </a:r>
            <a:r>
              <a:rPr lang="de-DE" sz="1800" dirty="0">
                <a:solidFill>
                  <a:srgbClr val="000000"/>
                </a:solidFill>
              </a:rPr>
              <a:t> </a:t>
            </a:r>
            <a:r>
              <a:rPr lang="de-DE" sz="1800" dirty="0" err="1">
                <a:solidFill>
                  <a:srgbClr val="000000"/>
                </a:solidFill>
              </a:rPr>
              <a:t>the</a:t>
            </a:r>
            <a:r>
              <a:rPr lang="de-DE" sz="1800" dirty="0">
                <a:solidFill>
                  <a:srgbClr val="000000"/>
                </a:solidFill>
              </a:rPr>
              <a:t> </a:t>
            </a:r>
            <a:r>
              <a:rPr lang="de-DE" sz="1800" dirty="0" err="1">
                <a:solidFill>
                  <a:srgbClr val="000000"/>
                </a:solidFill>
              </a:rPr>
              <a:t>solution</a:t>
            </a:r>
            <a:r>
              <a:rPr lang="de-DE" sz="1800" dirty="0">
                <a:solidFill>
                  <a:srgbClr val="000000"/>
                </a:solidFill>
              </a:rPr>
              <a:t>.</a:t>
            </a:r>
            <a:endParaRPr lang="en-US" sz="1800" dirty="0">
              <a:solidFill>
                <a:srgbClr val="000000"/>
              </a:solidFill>
            </a:endParaRPr>
          </a:p>
          <a:p>
            <a:pPr marL="342900" indent="-342900" algn="l">
              <a:lnSpc>
                <a:spcPct val="120000"/>
              </a:lnSpc>
              <a:buFont typeface="Arial"/>
              <a:buChar char="•"/>
            </a:pPr>
            <a:r>
              <a:rPr lang="de-DE" sz="1800" dirty="0">
                <a:solidFill>
                  <a:srgbClr val="000000"/>
                </a:solidFill>
              </a:rPr>
              <a:t>Keep </a:t>
            </a:r>
            <a:r>
              <a:rPr lang="de-DE" sz="1800" dirty="0" err="1">
                <a:solidFill>
                  <a:srgbClr val="000000"/>
                </a:solidFill>
              </a:rPr>
              <a:t>the</a:t>
            </a:r>
            <a:r>
              <a:rPr lang="de-DE" sz="1800" dirty="0">
                <a:solidFill>
                  <a:srgbClr val="000000"/>
                </a:solidFill>
              </a:rPr>
              <a:t> </a:t>
            </a:r>
            <a:r>
              <a:rPr lang="de-DE" sz="1800" dirty="0" err="1">
                <a:solidFill>
                  <a:srgbClr val="000000"/>
                </a:solidFill>
              </a:rPr>
              <a:t>pipette</a:t>
            </a:r>
            <a:r>
              <a:rPr lang="de-DE" sz="1800" dirty="0">
                <a:solidFill>
                  <a:srgbClr val="000000"/>
                </a:solidFill>
              </a:rPr>
              <a:t> </a:t>
            </a:r>
            <a:r>
              <a:rPr lang="de-DE" sz="1800" b="1" dirty="0" err="1">
                <a:solidFill>
                  <a:srgbClr val="000000"/>
                </a:solidFill>
              </a:rPr>
              <a:t>upright</a:t>
            </a:r>
            <a:r>
              <a:rPr lang="de-DE" sz="1800" dirty="0">
                <a:solidFill>
                  <a:srgbClr val="000000"/>
                </a:solidFill>
              </a:rPr>
              <a:t> </a:t>
            </a:r>
            <a:r>
              <a:rPr lang="de-DE" sz="1800" dirty="0" err="1">
                <a:solidFill>
                  <a:srgbClr val="000000"/>
                </a:solidFill>
              </a:rPr>
              <a:t>at</a:t>
            </a:r>
            <a:r>
              <a:rPr lang="de-DE" sz="1800" dirty="0">
                <a:solidFill>
                  <a:srgbClr val="000000"/>
                </a:solidFill>
              </a:rPr>
              <a:t> all </a:t>
            </a:r>
            <a:r>
              <a:rPr lang="de-DE" sz="1800" dirty="0" err="1">
                <a:solidFill>
                  <a:srgbClr val="000000"/>
                </a:solidFill>
              </a:rPr>
              <a:t>times</a:t>
            </a:r>
            <a:r>
              <a:rPr lang="de-DE" sz="1800" dirty="0">
                <a:solidFill>
                  <a:srgbClr val="000000"/>
                </a:solidFill>
              </a:rPr>
              <a:t> </a:t>
            </a:r>
            <a:r>
              <a:rPr lang="de-DE" sz="1800" dirty="0" err="1">
                <a:solidFill>
                  <a:srgbClr val="000000"/>
                </a:solidFill>
              </a:rPr>
              <a:t>when</a:t>
            </a:r>
            <a:r>
              <a:rPr lang="de-DE" sz="1800" dirty="0">
                <a:solidFill>
                  <a:srgbClr val="000000"/>
                </a:solidFill>
              </a:rPr>
              <a:t> a </a:t>
            </a:r>
            <a:r>
              <a:rPr lang="de-DE" sz="1800" dirty="0" err="1">
                <a:solidFill>
                  <a:srgbClr val="000000"/>
                </a:solidFill>
              </a:rPr>
              <a:t>tip</a:t>
            </a:r>
            <a:r>
              <a:rPr lang="de-DE" sz="1800" dirty="0">
                <a:solidFill>
                  <a:srgbClr val="000000"/>
                </a:solidFill>
              </a:rPr>
              <a:t> </a:t>
            </a:r>
            <a:r>
              <a:rPr lang="de-DE" sz="1800" dirty="0" err="1">
                <a:solidFill>
                  <a:srgbClr val="000000"/>
                </a:solidFill>
              </a:rPr>
              <a:t>is</a:t>
            </a:r>
            <a:r>
              <a:rPr lang="de-DE" sz="1800" dirty="0">
                <a:solidFill>
                  <a:srgbClr val="000000"/>
                </a:solidFill>
              </a:rPr>
              <a:t> </a:t>
            </a:r>
            <a:r>
              <a:rPr lang="de-DE" sz="1800" dirty="0" err="1">
                <a:solidFill>
                  <a:srgbClr val="000000"/>
                </a:solidFill>
              </a:rPr>
              <a:t>attached</a:t>
            </a:r>
            <a:r>
              <a:rPr lang="de-DE" sz="1800" dirty="0">
                <a:solidFill>
                  <a:srgbClr val="000000"/>
                </a:solidFill>
              </a:rPr>
              <a:t> !</a:t>
            </a:r>
            <a:endParaRPr lang="en-US" sz="1800" dirty="0">
              <a:solidFill>
                <a:srgbClr val="000000"/>
              </a:solidFill>
            </a:endParaRPr>
          </a:p>
          <a:p>
            <a:pPr marL="342900" indent="-342900" algn="l">
              <a:lnSpc>
                <a:spcPct val="120000"/>
              </a:lnSpc>
              <a:buFont typeface="Arial"/>
              <a:buChar char="•"/>
            </a:pPr>
            <a:r>
              <a:rPr lang="en-US" sz="1800" b="1" dirty="0">
                <a:solidFill>
                  <a:srgbClr val="000000"/>
                </a:solidFill>
              </a:rPr>
              <a:t>Change tip </a:t>
            </a:r>
            <a:r>
              <a:rPr lang="en-US" sz="1800" dirty="0">
                <a:solidFill>
                  <a:srgbClr val="000000"/>
                </a:solidFill>
              </a:rPr>
              <a:t>after every pipetting step !</a:t>
            </a:r>
          </a:p>
        </p:txBody>
      </p:sp>
    </p:spTree>
    <p:extLst>
      <p:ext uri="{BB962C8B-B14F-4D97-AF65-F5344CB8AC3E}">
        <p14:creationId xmlns:p14="http://schemas.microsoft.com/office/powerpoint/2010/main" val="1617912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32">
            <a:extLst>
              <a:ext uri="{FF2B5EF4-FFF2-40B4-BE49-F238E27FC236}">
                <a16:creationId xmlns:a16="http://schemas.microsoft.com/office/drawing/2014/main" id="{70758C54-5A9D-9C41-8965-3F5F958A2286}"/>
              </a:ext>
            </a:extLst>
          </p:cNvPr>
          <p:cNvSpPr>
            <a:spLocks noChangeArrowheads="1"/>
          </p:cNvSpPr>
          <p:nvPr/>
        </p:nvSpPr>
        <p:spPr bwMode="auto">
          <a:xfrm>
            <a:off x="685800" y="877097"/>
            <a:ext cx="7772400" cy="868680"/>
          </a:xfrm>
          <a:prstGeom prst="rect">
            <a:avLst/>
          </a:prstGeom>
          <a:noFill/>
          <a:ln w="9525">
            <a:noFill/>
            <a:miter lim="800000"/>
            <a:headEnd/>
            <a:tailEnd/>
          </a:ln>
          <a:effectLst/>
        </p:spPr>
        <p:txBody>
          <a:bodyPr anchor="ctr"/>
          <a:lstStyle/>
          <a:p>
            <a:pPr algn="ctr">
              <a:defRPr/>
            </a:pPr>
            <a:r>
              <a:rPr lang="en-US" sz="2400" dirty="0">
                <a:effectLst>
                  <a:outerShdw blurRad="38100" dist="38100" dir="2700000" algn="tl">
                    <a:srgbClr val="DDDDDD"/>
                  </a:outerShdw>
                </a:effectLst>
                <a:latin typeface="Calibri" panose="020F0502020204030204" pitchFamily="34" charset="0"/>
              </a:rPr>
              <a:t>Using a Pipette</a:t>
            </a:r>
            <a:endParaRPr lang="en-US" sz="2400" dirty="0">
              <a:latin typeface="Calibri" panose="020F0502020204030204" pitchFamily="34" charset="0"/>
            </a:endParaRPr>
          </a:p>
        </p:txBody>
      </p:sp>
      <p:pic>
        <p:nvPicPr>
          <p:cNvPr id="3" name="Picture 4" descr="upside down.jpg">
            <a:extLst>
              <a:ext uri="{FF2B5EF4-FFF2-40B4-BE49-F238E27FC236}">
                <a16:creationId xmlns:a16="http://schemas.microsoft.com/office/drawing/2014/main" id="{10A0959B-BB78-A948-9D3D-38832766DE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4788" y="2054833"/>
            <a:ext cx="4641177" cy="3073685"/>
          </a:xfrm>
          <a:prstGeom prst="rect">
            <a:avLst/>
          </a:prstGeom>
        </p:spPr>
      </p:pic>
      <p:grpSp>
        <p:nvGrpSpPr>
          <p:cNvPr id="4" name="Group 1">
            <a:extLst>
              <a:ext uri="{FF2B5EF4-FFF2-40B4-BE49-F238E27FC236}">
                <a16:creationId xmlns:a16="http://schemas.microsoft.com/office/drawing/2014/main" id="{1DB50C6E-16A8-2648-BACE-2245CC177A68}"/>
              </a:ext>
            </a:extLst>
          </p:cNvPr>
          <p:cNvGrpSpPr/>
          <p:nvPr/>
        </p:nvGrpSpPr>
        <p:grpSpPr>
          <a:xfrm>
            <a:off x="1441357" y="1648473"/>
            <a:ext cx="7599125" cy="4395486"/>
            <a:chOff x="1441350" y="1373727"/>
            <a:chExt cx="7599125" cy="3662905"/>
          </a:xfrm>
        </p:grpSpPr>
        <p:grpSp>
          <p:nvGrpSpPr>
            <p:cNvPr id="5" name="Group 26">
              <a:extLst>
                <a:ext uri="{FF2B5EF4-FFF2-40B4-BE49-F238E27FC236}">
                  <a16:creationId xmlns:a16="http://schemas.microsoft.com/office/drawing/2014/main" id="{48C73646-18F7-3D48-A128-59F69986994C}"/>
                </a:ext>
              </a:extLst>
            </p:cNvPr>
            <p:cNvGrpSpPr/>
            <p:nvPr/>
          </p:nvGrpSpPr>
          <p:grpSpPr>
            <a:xfrm>
              <a:off x="4937689" y="1373727"/>
              <a:ext cx="4102786" cy="1366048"/>
              <a:chOff x="4937689" y="1373727"/>
              <a:chExt cx="4102786" cy="1366048"/>
            </a:xfrm>
          </p:grpSpPr>
          <p:cxnSp>
            <p:nvCxnSpPr>
              <p:cNvPr id="7" name="Straight Arrow Connector 16">
                <a:extLst>
                  <a:ext uri="{FF2B5EF4-FFF2-40B4-BE49-F238E27FC236}">
                    <a16:creationId xmlns:a16="http://schemas.microsoft.com/office/drawing/2014/main" id="{EE4E611F-E12C-5942-B7EB-CF2AF8675A37}"/>
                  </a:ext>
                </a:extLst>
              </p:cNvPr>
              <p:cNvCxnSpPr/>
              <p:nvPr/>
            </p:nvCxnSpPr>
            <p:spPr>
              <a:xfrm flipH="1">
                <a:off x="4937689" y="1840787"/>
                <a:ext cx="2112075" cy="8989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 name="TextBox 23">
                <a:extLst>
                  <a:ext uri="{FF2B5EF4-FFF2-40B4-BE49-F238E27FC236}">
                    <a16:creationId xmlns:a16="http://schemas.microsoft.com/office/drawing/2014/main" id="{2049B8EB-FA04-8C4B-9A11-38426005C2B0}"/>
                  </a:ext>
                </a:extLst>
              </p:cNvPr>
              <p:cNvSpPr txBox="1"/>
              <p:nvPr/>
            </p:nvSpPr>
            <p:spPr>
              <a:xfrm>
                <a:off x="7154523" y="1373727"/>
                <a:ext cx="1885952" cy="1308050"/>
              </a:xfrm>
              <a:prstGeom prst="rect">
                <a:avLst/>
              </a:prstGeom>
              <a:noFill/>
            </p:spPr>
            <p:txBody>
              <a:bodyPr wrap="square" rtlCol="0">
                <a:spAutoFit/>
              </a:bodyPr>
              <a:lstStyle/>
              <a:p>
                <a:r>
                  <a:rPr lang="de-DE" dirty="0">
                    <a:solidFill>
                      <a:srgbClr val="000000"/>
                    </a:solidFill>
                    <a:latin typeface="Calibri" panose="020F0502020204030204" pitchFamily="34" charset="0"/>
                  </a:rPr>
                  <a:t>Keep </a:t>
                </a:r>
                <a:r>
                  <a:rPr lang="de-DE" dirty="0" err="1">
                    <a:solidFill>
                      <a:srgbClr val="000000"/>
                    </a:solidFill>
                    <a:latin typeface="Calibri" panose="020F0502020204030204" pitchFamily="34" charset="0"/>
                  </a:rPr>
                  <a:t>the</a:t>
                </a:r>
                <a:r>
                  <a:rPr lang="de-DE" dirty="0">
                    <a:solidFill>
                      <a:srgbClr val="000000"/>
                    </a:solidFill>
                    <a:latin typeface="Calibri" panose="020F0502020204030204" pitchFamily="34" charset="0"/>
                  </a:rPr>
                  <a:t> </a:t>
                </a:r>
                <a:r>
                  <a:rPr lang="de-DE" dirty="0" err="1">
                    <a:solidFill>
                      <a:srgbClr val="000000"/>
                    </a:solidFill>
                    <a:latin typeface="Calibri" panose="020F0502020204030204" pitchFamily="34" charset="0"/>
                  </a:rPr>
                  <a:t>pipette</a:t>
                </a:r>
                <a:r>
                  <a:rPr lang="de-DE" dirty="0">
                    <a:solidFill>
                      <a:srgbClr val="000000"/>
                    </a:solidFill>
                    <a:latin typeface="Calibri" panose="020F0502020204030204" pitchFamily="34" charset="0"/>
                  </a:rPr>
                  <a:t> </a:t>
                </a:r>
                <a:r>
                  <a:rPr lang="de-DE" dirty="0" err="1">
                    <a:solidFill>
                      <a:srgbClr val="000000"/>
                    </a:solidFill>
                    <a:latin typeface="Calibri" panose="020F0502020204030204" pitchFamily="34" charset="0"/>
                  </a:rPr>
                  <a:t>upright</a:t>
                </a:r>
                <a:r>
                  <a:rPr lang="de-DE" dirty="0">
                    <a:solidFill>
                      <a:srgbClr val="000000"/>
                    </a:solidFill>
                    <a:latin typeface="Calibri" panose="020F0502020204030204" pitchFamily="34" charset="0"/>
                  </a:rPr>
                  <a:t> </a:t>
                </a:r>
                <a:r>
                  <a:rPr lang="de-DE" dirty="0" err="1">
                    <a:solidFill>
                      <a:srgbClr val="000000"/>
                    </a:solidFill>
                    <a:latin typeface="Calibri" panose="020F0502020204030204" pitchFamily="34" charset="0"/>
                  </a:rPr>
                  <a:t>at</a:t>
                </a:r>
                <a:r>
                  <a:rPr lang="de-DE" dirty="0">
                    <a:solidFill>
                      <a:srgbClr val="000000"/>
                    </a:solidFill>
                    <a:latin typeface="Calibri" panose="020F0502020204030204" pitchFamily="34" charset="0"/>
                  </a:rPr>
                  <a:t> all </a:t>
                </a:r>
                <a:r>
                  <a:rPr lang="de-DE" dirty="0" err="1">
                    <a:solidFill>
                      <a:srgbClr val="000000"/>
                    </a:solidFill>
                    <a:latin typeface="Calibri" panose="020F0502020204030204" pitchFamily="34" charset="0"/>
                  </a:rPr>
                  <a:t>times</a:t>
                </a:r>
                <a:r>
                  <a:rPr lang="de-DE" dirty="0">
                    <a:solidFill>
                      <a:srgbClr val="000000"/>
                    </a:solidFill>
                    <a:latin typeface="Calibri" panose="020F0502020204030204" pitchFamily="34" charset="0"/>
                  </a:rPr>
                  <a:t> !</a:t>
                </a:r>
                <a:endParaRPr lang="en-US" dirty="0">
                  <a:latin typeface="Calibri" panose="020F0502020204030204" pitchFamily="34" charset="0"/>
                </a:endParaRPr>
              </a:p>
            </p:txBody>
          </p:sp>
        </p:grpSp>
        <p:sp>
          <p:nvSpPr>
            <p:cNvPr id="6" name="TextBox 27">
              <a:extLst>
                <a:ext uri="{FF2B5EF4-FFF2-40B4-BE49-F238E27FC236}">
                  <a16:creationId xmlns:a16="http://schemas.microsoft.com/office/drawing/2014/main" id="{BCEAB66A-D443-594C-96F5-9C748616A444}"/>
                </a:ext>
              </a:extLst>
            </p:cNvPr>
            <p:cNvSpPr txBox="1"/>
            <p:nvPr/>
          </p:nvSpPr>
          <p:spPr>
            <a:xfrm>
              <a:off x="1441350" y="4651911"/>
              <a:ext cx="6264871" cy="384721"/>
            </a:xfrm>
            <a:prstGeom prst="rect">
              <a:avLst/>
            </a:prstGeom>
            <a:noFill/>
          </p:spPr>
          <p:txBody>
            <a:bodyPr wrap="square" rtlCol="0">
              <a:spAutoFit/>
            </a:bodyPr>
            <a:lstStyle/>
            <a:p>
              <a:pPr algn="ctr"/>
              <a:r>
                <a:rPr lang="en-US" sz="2400" dirty="0">
                  <a:latin typeface="Calibri" panose="020F0502020204030204" pitchFamily="34" charset="0"/>
                </a:rPr>
                <a:t>Wrong !</a:t>
              </a:r>
            </a:p>
          </p:txBody>
        </p:sp>
      </p:grpSp>
    </p:spTree>
    <p:extLst>
      <p:ext uri="{BB962C8B-B14F-4D97-AF65-F5344CB8AC3E}">
        <p14:creationId xmlns:p14="http://schemas.microsoft.com/office/powerpoint/2010/main" val="119694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6" descr="61nKB7rt3iL.jpg">
            <a:extLst>
              <a:ext uri="{FF2B5EF4-FFF2-40B4-BE49-F238E27FC236}">
                <a16:creationId xmlns:a16="http://schemas.microsoft.com/office/drawing/2014/main" id="{9C35BF26-DBB7-4D44-AACF-5979890039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8466" y="3381024"/>
            <a:ext cx="1931340" cy="2317608"/>
          </a:xfrm>
          <a:prstGeom prst="rect">
            <a:avLst/>
          </a:prstGeom>
        </p:spPr>
      </p:pic>
      <p:pic>
        <p:nvPicPr>
          <p:cNvPr id="3" name="Bild 7" descr="LC-430-PB.jpg">
            <a:extLst>
              <a:ext uri="{FF2B5EF4-FFF2-40B4-BE49-F238E27FC236}">
                <a16:creationId xmlns:a16="http://schemas.microsoft.com/office/drawing/2014/main" id="{D12AD27C-B87B-DA49-93B2-EC5FB8437A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156" y="4317439"/>
            <a:ext cx="955800" cy="1257581"/>
          </a:xfrm>
          <a:prstGeom prst="rect">
            <a:avLst/>
          </a:prstGeom>
        </p:spPr>
      </p:pic>
      <p:pic>
        <p:nvPicPr>
          <p:cNvPr id="4" name="Bild 8" descr="502px-Falcon_tubes.jpg">
            <a:extLst>
              <a:ext uri="{FF2B5EF4-FFF2-40B4-BE49-F238E27FC236}">
                <a16:creationId xmlns:a16="http://schemas.microsoft.com/office/drawing/2014/main" id="{21505F63-9C4E-354D-B2BC-908A551C7E04}"/>
              </a:ext>
            </a:extLst>
          </p:cNvPr>
          <p:cNvPicPr>
            <a:picLocks noChangeAspect="1"/>
          </p:cNvPicPr>
          <p:nvPr/>
        </p:nvPicPr>
        <p:blipFill rotWithShape="1">
          <a:blip r:embed="rId4">
            <a:extLst>
              <a:ext uri="{28A0092B-C50C-407E-A947-70E740481C1C}">
                <a14:useLocalDpi xmlns:a14="http://schemas.microsoft.com/office/drawing/2010/main" val="0"/>
              </a:ext>
            </a:extLst>
          </a:blip>
          <a:srcRect l="6087" r="44389" b="4238"/>
          <a:stretch/>
        </p:blipFill>
        <p:spPr>
          <a:xfrm>
            <a:off x="710385" y="1647316"/>
            <a:ext cx="1418602" cy="3927704"/>
          </a:xfrm>
          <a:prstGeom prst="rect">
            <a:avLst/>
          </a:prstGeom>
        </p:spPr>
      </p:pic>
      <p:pic>
        <p:nvPicPr>
          <p:cNvPr id="5" name="Bild 9" descr="502px-Falcon_tubes.jpg">
            <a:extLst>
              <a:ext uri="{FF2B5EF4-FFF2-40B4-BE49-F238E27FC236}">
                <a16:creationId xmlns:a16="http://schemas.microsoft.com/office/drawing/2014/main" id="{3FEDFDFE-D8BF-D84D-8D91-C3D5CEE1C37B}"/>
              </a:ext>
            </a:extLst>
          </p:cNvPr>
          <p:cNvPicPr>
            <a:picLocks noChangeAspect="1"/>
          </p:cNvPicPr>
          <p:nvPr/>
        </p:nvPicPr>
        <p:blipFill rotWithShape="1">
          <a:blip r:embed="rId4">
            <a:extLst>
              <a:ext uri="{28A0092B-C50C-407E-A947-70E740481C1C}">
                <a14:useLocalDpi xmlns:a14="http://schemas.microsoft.com/office/drawing/2010/main" val="0"/>
              </a:ext>
            </a:extLst>
          </a:blip>
          <a:srcRect l="53259" b="4238"/>
          <a:stretch/>
        </p:blipFill>
        <p:spPr>
          <a:xfrm>
            <a:off x="2899540" y="1629070"/>
            <a:ext cx="1345096" cy="3945954"/>
          </a:xfrm>
          <a:prstGeom prst="rect">
            <a:avLst/>
          </a:prstGeom>
        </p:spPr>
      </p:pic>
      <p:sp>
        <p:nvSpPr>
          <p:cNvPr id="6" name="Rechteck 12">
            <a:extLst>
              <a:ext uri="{FF2B5EF4-FFF2-40B4-BE49-F238E27FC236}">
                <a16:creationId xmlns:a16="http://schemas.microsoft.com/office/drawing/2014/main" id="{4261136C-ECF8-6143-8327-FFFA7A54E65E}"/>
              </a:ext>
            </a:extLst>
          </p:cNvPr>
          <p:cNvSpPr/>
          <p:nvPr/>
        </p:nvSpPr>
        <p:spPr>
          <a:xfrm>
            <a:off x="482600" y="940288"/>
            <a:ext cx="7886700" cy="461665"/>
          </a:xfrm>
          <a:prstGeom prst="rect">
            <a:avLst/>
          </a:prstGeom>
        </p:spPr>
        <p:txBody>
          <a:bodyPr wrap="square">
            <a:spAutoFit/>
          </a:bodyPr>
          <a:lstStyle/>
          <a:p>
            <a:pPr algn="ctr"/>
            <a:r>
              <a:rPr lang="en-US" sz="2400" dirty="0">
                <a:solidFill>
                  <a:srgbClr val="000000"/>
                </a:solidFill>
                <a:latin typeface="Calibri" panose="020F0502020204030204" pitchFamily="34" charset="0"/>
              </a:rPr>
              <a:t>Reaction Tubes</a:t>
            </a:r>
          </a:p>
        </p:txBody>
      </p:sp>
      <p:sp>
        <p:nvSpPr>
          <p:cNvPr id="7" name="Textfeld 13">
            <a:extLst>
              <a:ext uri="{FF2B5EF4-FFF2-40B4-BE49-F238E27FC236}">
                <a16:creationId xmlns:a16="http://schemas.microsoft.com/office/drawing/2014/main" id="{79D0AC7A-5D28-9846-96E6-99CC1D253C3F}"/>
              </a:ext>
            </a:extLst>
          </p:cNvPr>
          <p:cNvSpPr txBox="1"/>
          <p:nvPr/>
        </p:nvSpPr>
        <p:spPr>
          <a:xfrm>
            <a:off x="410981" y="5775960"/>
            <a:ext cx="1816100" cy="338554"/>
          </a:xfrm>
          <a:prstGeom prst="rect">
            <a:avLst/>
          </a:prstGeom>
          <a:noFill/>
        </p:spPr>
        <p:txBody>
          <a:bodyPr wrap="square" rtlCol="0">
            <a:spAutoFit/>
          </a:bodyPr>
          <a:lstStyle/>
          <a:p>
            <a:pPr algn="ctr"/>
            <a:r>
              <a:rPr lang="de-DE" sz="1600" dirty="0" err="1">
                <a:latin typeface="Calibri" panose="020F0502020204030204" pitchFamily="34" charset="0"/>
              </a:rPr>
              <a:t>Falkon</a:t>
            </a:r>
            <a:r>
              <a:rPr lang="de-DE" sz="1600" dirty="0">
                <a:latin typeface="Calibri" panose="020F0502020204030204" pitchFamily="34" charset="0"/>
              </a:rPr>
              <a:t> 50ml</a:t>
            </a:r>
          </a:p>
        </p:txBody>
      </p:sp>
      <p:sp>
        <p:nvSpPr>
          <p:cNvPr id="8" name="Textfeld 14">
            <a:extLst>
              <a:ext uri="{FF2B5EF4-FFF2-40B4-BE49-F238E27FC236}">
                <a16:creationId xmlns:a16="http://schemas.microsoft.com/office/drawing/2014/main" id="{00D0C628-248C-F548-B7EF-87BF3E8516E6}"/>
              </a:ext>
            </a:extLst>
          </p:cNvPr>
          <p:cNvSpPr txBox="1"/>
          <p:nvPr/>
        </p:nvSpPr>
        <p:spPr>
          <a:xfrm>
            <a:off x="2571246" y="5775960"/>
            <a:ext cx="1816100" cy="338554"/>
          </a:xfrm>
          <a:prstGeom prst="rect">
            <a:avLst/>
          </a:prstGeom>
          <a:noFill/>
        </p:spPr>
        <p:txBody>
          <a:bodyPr wrap="square" rtlCol="0">
            <a:spAutoFit/>
          </a:bodyPr>
          <a:lstStyle/>
          <a:p>
            <a:pPr algn="ctr"/>
            <a:r>
              <a:rPr lang="de-DE" sz="1600" dirty="0" err="1">
                <a:latin typeface="Calibri" panose="020F0502020204030204" pitchFamily="34" charset="0"/>
              </a:rPr>
              <a:t>Falkon</a:t>
            </a:r>
            <a:r>
              <a:rPr lang="de-DE" sz="1600" dirty="0">
                <a:latin typeface="Calibri" panose="020F0502020204030204" pitchFamily="34" charset="0"/>
              </a:rPr>
              <a:t> 15ml</a:t>
            </a:r>
          </a:p>
        </p:txBody>
      </p:sp>
      <p:sp>
        <p:nvSpPr>
          <p:cNvPr id="9" name="Textfeld 15">
            <a:extLst>
              <a:ext uri="{FF2B5EF4-FFF2-40B4-BE49-F238E27FC236}">
                <a16:creationId xmlns:a16="http://schemas.microsoft.com/office/drawing/2014/main" id="{753D0B10-7F80-CB4A-8269-D7CA1BC8B2DA}"/>
              </a:ext>
            </a:extLst>
          </p:cNvPr>
          <p:cNvSpPr txBox="1"/>
          <p:nvPr/>
        </p:nvSpPr>
        <p:spPr>
          <a:xfrm>
            <a:off x="5111156" y="5775960"/>
            <a:ext cx="1816100" cy="584776"/>
          </a:xfrm>
          <a:prstGeom prst="rect">
            <a:avLst/>
          </a:prstGeom>
          <a:noFill/>
        </p:spPr>
        <p:txBody>
          <a:bodyPr wrap="square" rtlCol="0">
            <a:spAutoFit/>
          </a:bodyPr>
          <a:lstStyle/>
          <a:p>
            <a:pPr algn="ctr"/>
            <a:r>
              <a:rPr lang="de-DE" sz="1600" dirty="0">
                <a:latin typeface="Calibri" panose="020F0502020204030204" pitchFamily="34" charset="0"/>
              </a:rPr>
              <a:t>Eppendorf Tube</a:t>
            </a:r>
          </a:p>
          <a:p>
            <a:pPr algn="ctr"/>
            <a:r>
              <a:rPr lang="de-DE" sz="1600" dirty="0">
                <a:latin typeface="Calibri" panose="020F0502020204030204" pitchFamily="34" charset="0"/>
              </a:rPr>
              <a:t>1,5ml</a:t>
            </a:r>
          </a:p>
        </p:txBody>
      </p:sp>
      <p:sp>
        <p:nvSpPr>
          <p:cNvPr id="10" name="Textfeld 16">
            <a:extLst>
              <a:ext uri="{FF2B5EF4-FFF2-40B4-BE49-F238E27FC236}">
                <a16:creationId xmlns:a16="http://schemas.microsoft.com/office/drawing/2014/main" id="{156054F8-C518-0C40-B423-B94C8C406298}"/>
              </a:ext>
            </a:extLst>
          </p:cNvPr>
          <p:cNvSpPr txBox="1"/>
          <p:nvPr/>
        </p:nvSpPr>
        <p:spPr>
          <a:xfrm>
            <a:off x="6851056" y="5775960"/>
            <a:ext cx="1816100" cy="584776"/>
          </a:xfrm>
          <a:prstGeom prst="rect">
            <a:avLst/>
          </a:prstGeom>
          <a:noFill/>
        </p:spPr>
        <p:txBody>
          <a:bodyPr wrap="square" rtlCol="0">
            <a:spAutoFit/>
          </a:bodyPr>
          <a:lstStyle/>
          <a:p>
            <a:pPr algn="ctr"/>
            <a:r>
              <a:rPr lang="de-DE" sz="1600" dirty="0">
                <a:latin typeface="Calibri" panose="020F0502020204030204" pitchFamily="34" charset="0"/>
              </a:rPr>
              <a:t>PCR Tube</a:t>
            </a:r>
          </a:p>
          <a:p>
            <a:pPr algn="ctr"/>
            <a:r>
              <a:rPr lang="de-DE" sz="1600" dirty="0">
                <a:latin typeface="Calibri" panose="020F0502020204030204" pitchFamily="34" charset="0"/>
              </a:rPr>
              <a:t>0,2 ml</a:t>
            </a:r>
          </a:p>
        </p:txBody>
      </p:sp>
    </p:spTree>
    <p:extLst>
      <p:ext uri="{BB962C8B-B14F-4D97-AF65-F5344CB8AC3E}">
        <p14:creationId xmlns:p14="http://schemas.microsoft.com/office/powerpoint/2010/main" val="2357730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85800" y="6858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How does a cell copy its DNA ?</a:t>
            </a:r>
            <a:endParaRPr lang="en-US" sz="3200" dirty="0">
              <a:solidFill>
                <a:schemeClr val="tx2"/>
              </a:solidFill>
              <a:latin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85800" y="6858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How does a cell copy its DNA ?</a:t>
            </a:r>
            <a:endParaRPr lang="en-US" sz="3200" dirty="0">
              <a:solidFill>
                <a:schemeClr val="tx2"/>
              </a:solidFill>
              <a:latin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17527">
            <a:off x="1675606" y="2210594"/>
            <a:ext cx="2043113" cy="371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2"/>
          <p:cNvSpPr>
            <a:spLocks noChangeArrowheads="1"/>
          </p:cNvSpPr>
          <p:nvPr/>
        </p:nvSpPr>
        <p:spPr bwMode="auto">
          <a:xfrm>
            <a:off x="685800" y="6858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How does a cell copy its DNA?</a:t>
            </a:r>
          </a:p>
          <a:p>
            <a:pPr algn="ctr" eaLnBrk="1" hangingPunct="1"/>
            <a:r>
              <a:rPr lang="en-US" sz="2800" dirty="0">
                <a:solidFill>
                  <a:schemeClr val="accent2"/>
                </a:solidFill>
                <a:effectLst>
                  <a:outerShdw blurRad="38100" dist="38100" dir="2700000" algn="tl">
                    <a:srgbClr val="DDDDDD"/>
                  </a:outerShdw>
                </a:effectLst>
                <a:latin typeface="Calibri" panose="020F0502020204030204" pitchFamily="34" charset="0"/>
              </a:rPr>
              <a:t>Replication</a:t>
            </a:r>
            <a:endParaRPr lang="en-US" sz="2800" dirty="0">
              <a:solidFill>
                <a:schemeClr val="tx2"/>
              </a:solidFill>
              <a:latin typeface="Calibri" panose="020F050202020403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182473">
            <a:off x="1675606" y="2210594"/>
            <a:ext cx="2043113" cy="3717925"/>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981200"/>
            <a:ext cx="4724400" cy="3349625"/>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Rectangle 11"/>
          <p:cNvSpPr>
            <a:spLocks noChangeArrowheads="1"/>
          </p:cNvSpPr>
          <p:nvPr/>
        </p:nvSpPr>
        <p:spPr bwMode="auto">
          <a:xfrm>
            <a:off x="685800" y="6858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How does a cell copy its DNA ?</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Replication</a:t>
            </a:r>
            <a:endParaRPr lang="en-US" sz="3200" dirty="0">
              <a:solidFill>
                <a:schemeClr val="tx2"/>
              </a:solidFill>
              <a:latin typeface="Calibri" panose="020F0502020204030204" pitchFamily="34" charset="0"/>
            </a:endParaRPr>
          </a:p>
        </p:txBody>
      </p:sp>
      <p:sp>
        <p:nvSpPr>
          <p:cNvPr id="12" name="Text Box 12"/>
          <p:cNvSpPr txBox="1">
            <a:spLocks noChangeArrowheads="1"/>
          </p:cNvSpPr>
          <p:nvPr/>
        </p:nvSpPr>
        <p:spPr bwMode="auto">
          <a:xfrm>
            <a:off x="1765300" y="2255838"/>
            <a:ext cx="2402966" cy="40011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ja-JP" altLang="en-US" sz="2000">
                <a:latin typeface="Arial"/>
              </a:rPr>
              <a:t>“</a:t>
            </a:r>
            <a:r>
              <a:rPr lang="en-US" sz="2000" dirty="0">
                <a:latin typeface="Calibri" panose="020F0502020204030204" pitchFamily="34" charset="0"/>
              </a:rPr>
              <a:t>separating enzyme</a:t>
            </a:r>
            <a:r>
              <a:rPr lang="ja-JP" altLang="en-US" sz="2000">
                <a:latin typeface="Arial"/>
              </a:rPr>
              <a:t>”</a:t>
            </a:r>
            <a:endParaRPr lang="en-US" sz="2000" dirty="0">
              <a:latin typeface="Calibri" panose="020F050202020403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182473">
            <a:off x="1675606" y="2210594"/>
            <a:ext cx="2043113" cy="3717925"/>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169132">
            <a:off x="4558506" y="2451894"/>
            <a:ext cx="3051175" cy="3024188"/>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AutoShape 10"/>
          <p:cNvSpPr>
            <a:spLocks noChangeArrowheads="1"/>
          </p:cNvSpPr>
          <p:nvPr/>
        </p:nvSpPr>
        <p:spPr bwMode="auto">
          <a:xfrm>
            <a:off x="5257800" y="2971800"/>
            <a:ext cx="381000" cy="228600"/>
          </a:xfrm>
          <a:prstGeom prst="octagon">
            <a:avLst>
              <a:gd name="adj" fmla="val 29287"/>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29" name="Oval 11"/>
          <p:cNvSpPr>
            <a:spLocks noChangeArrowheads="1"/>
          </p:cNvSpPr>
          <p:nvPr/>
        </p:nvSpPr>
        <p:spPr bwMode="auto">
          <a:xfrm>
            <a:off x="4572000" y="3429000"/>
            <a:ext cx="381000" cy="533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0" name="AutoShape 12"/>
          <p:cNvSpPr>
            <a:spLocks noChangeArrowheads="1"/>
          </p:cNvSpPr>
          <p:nvPr/>
        </p:nvSpPr>
        <p:spPr bwMode="auto">
          <a:xfrm rot="15297452">
            <a:off x="7086600" y="5105400"/>
            <a:ext cx="381000" cy="228600"/>
          </a:xfrm>
          <a:prstGeom prst="octagon">
            <a:avLst>
              <a:gd name="adj" fmla="val 29287"/>
            </a:avLst>
          </a:prstGeom>
          <a:solidFill>
            <a:srgbClr val="CCFFCC"/>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1" name="Line 13"/>
          <p:cNvSpPr>
            <a:spLocks noChangeShapeType="1"/>
          </p:cNvSpPr>
          <p:nvPr/>
        </p:nvSpPr>
        <p:spPr bwMode="auto">
          <a:xfrm flipH="1" flipV="1">
            <a:off x="3657600" y="2743200"/>
            <a:ext cx="914400" cy="7620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2" name="Line 15"/>
          <p:cNvSpPr>
            <a:spLocks noChangeShapeType="1"/>
          </p:cNvSpPr>
          <p:nvPr/>
        </p:nvSpPr>
        <p:spPr bwMode="auto">
          <a:xfrm flipH="1">
            <a:off x="4648200" y="5105400"/>
            <a:ext cx="2514600" cy="5334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3" name="Line 16"/>
          <p:cNvSpPr>
            <a:spLocks noChangeShapeType="1"/>
          </p:cNvSpPr>
          <p:nvPr/>
        </p:nvSpPr>
        <p:spPr bwMode="auto">
          <a:xfrm flipH="1">
            <a:off x="4648200" y="3124200"/>
            <a:ext cx="609600" cy="25146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4" name="Text Box 17"/>
          <p:cNvSpPr txBox="1">
            <a:spLocks noChangeArrowheads="1"/>
          </p:cNvSpPr>
          <p:nvPr/>
        </p:nvSpPr>
        <p:spPr bwMode="auto">
          <a:xfrm>
            <a:off x="3962400" y="5638800"/>
            <a:ext cx="35814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DNA polymerase</a:t>
            </a:r>
          </a:p>
        </p:txBody>
      </p:sp>
      <p:sp>
        <p:nvSpPr>
          <p:cNvPr id="35" name="Text Box 18"/>
          <p:cNvSpPr txBox="1">
            <a:spLocks noChangeArrowheads="1"/>
          </p:cNvSpPr>
          <p:nvPr/>
        </p:nvSpPr>
        <p:spPr bwMode="auto">
          <a:xfrm>
            <a:off x="1600200" y="2286000"/>
            <a:ext cx="32004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ja-JP" altLang="en-US" sz="2000">
                <a:latin typeface="Arial"/>
              </a:rPr>
              <a:t>“</a:t>
            </a:r>
            <a:r>
              <a:rPr lang="en-US" sz="2000" dirty="0" err="1">
                <a:latin typeface="Calibri" panose="020F0502020204030204" pitchFamily="34" charset="0"/>
              </a:rPr>
              <a:t>Auftrennungsenzym</a:t>
            </a:r>
            <a:r>
              <a:rPr lang="ja-JP" altLang="en-US" sz="2000">
                <a:latin typeface="Arial"/>
              </a:rPr>
              <a:t>”</a:t>
            </a:r>
            <a:endParaRPr lang="en-US" sz="2000" dirty="0">
              <a:latin typeface="Calibri" panose="020F0502020204030204" pitchFamily="34" charset="0"/>
            </a:endParaRPr>
          </a:p>
        </p:txBody>
      </p:sp>
      <p:sp>
        <p:nvSpPr>
          <p:cNvPr id="36" name="Line 19"/>
          <p:cNvSpPr>
            <a:spLocks noChangeShapeType="1"/>
          </p:cNvSpPr>
          <p:nvPr/>
        </p:nvSpPr>
        <p:spPr bwMode="auto">
          <a:xfrm>
            <a:off x="6096000" y="3962400"/>
            <a:ext cx="8382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7" name="Line 20"/>
          <p:cNvSpPr>
            <a:spLocks noChangeShapeType="1"/>
          </p:cNvSpPr>
          <p:nvPr/>
        </p:nvSpPr>
        <p:spPr bwMode="auto">
          <a:xfrm flipV="1">
            <a:off x="6019800" y="3962400"/>
            <a:ext cx="914400" cy="3048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8" name="Text Box 21"/>
          <p:cNvSpPr txBox="1">
            <a:spLocks noChangeArrowheads="1"/>
          </p:cNvSpPr>
          <p:nvPr/>
        </p:nvSpPr>
        <p:spPr bwMode="auto">
          <a:xfrm>
            <a:off x="6934200" y="3657600"/>
            <a:ext cx="20574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nucleotides</a:t>
            </a:r>
          </a:p>
        </p:txBody>
      </p:sp>
      <p:sp>
        <p:nvSpPr>
          <p:cNvPr id="39" name="Rectangle 22"/>
          <p:cNvSpPr>
            <a:spLocks noChangeArrowheads="1"/>
          </p:cNvSpPr>
          <p:nvPr/>
        </p:nvSpPr>
        <p:spPr bwMode="auto">
          <a:xfrm rot="18037415">
            <a:off x="7277100" y="3086100"/>
            <a:ext cx="304800" cy="76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0" name="Rectangle 23"/>
          <p:cNvSpPr>
            <a:spLocks noChangeArrowheads="1"/>
          </p:cNvSpPr>
          <p:nvPr/>
        </p:nvSpPr>
        <p:spPr bwMode="auto">
          <a:xfrm rot="14312155">
            <a:off x="5215731" y="4231482"/>
            <a:ext cx="325437" cy="8255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1" name="Rectangle 24"/>
          <p:cNvSpPr>
            <a:spLocks noChangeArrowheads="1"/>
          </p:cNvSpPr>
          <p:nvPr/>
        </p:nvSpPr>
        <p:spPr bwMode="auto">
          <a:xfrm rot="14529073">
            <a:off x="6972300" y="4914900"/>
            <a:ext cx="304800" cy="76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2" name="Rectangle 25"/>
          <p:cNvSpPr>
            <a:spLocks noChangeArrowheads="1"/>
          </p:cNvSpPr>
          <p:nvPr/>
        </p:nvSpPr>
        <p:spPr bwMode="auto">
          <a:xfrm rot="18037415">
            <a:off x="6210300" y="5143500"/>
            <a:ext cx="304800" cy="76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3" name="Line 28"/>
          <p:cNvSpPr>
            <a:spLocks noChangeShapeType="1"/>
          </p:cNvSpPr>
          <p:nvPr/>
        </p:nvSpPr>
        <p:spPr bwMode="auto">
          <a:xfrm>
            <a:off x="7467600" y="2514600"/>
            <a:ext cx="0" cy="457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4" name="Text Box 29"/>
          <p:cNvSpPr txBox="1">
            <a:spLocks noChangeArrowheads="1"/>
          </p:cNvSpPr>
          <p:nvPr/>
        </p:nvSpPr>
        <p:spPr bwMode="auto">
          <a:xfrm>
            <a:off x="7162800" y="2193925"/>
            <a:ext cx="18288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primer</a:t>
            </a:r>
          </a:p>
        </p:txBody>
      </p:sp>
      <p:sp>
        <p:nvSpPr>
          <p:cNvPr id="45" name="Text Box 31"/>
          <p:cNvSpPr txBox="1">
            <a:spLocks noChangeArrowheads="1"/>
          </p:cNvSpPr>
          <p:nvPr/>
        </p:nvSpPr>
        <p:spPr bwMode="auto">
          <a:xfrm>
            <a:off x="1676400" y="2255838"/>
            <a:ext cx="2402966" cy="40011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ja-JP" altLang="en-US" sz="2000">
                <a:latin typeface="Arial"/>
              </a:rPr>
              <a:t>“</a:t>
            </a:r>
            <a:r>
              <a:rPr lang="en-US" sz="2000" dirty="0">
                <a:latin typeface="Calibri" panose="020F0502020204030204" pitchFamily="34" charset="0"/>
              </a:rPr>
              <a:t>separating enzyme</a:t>
            </a:r>
            <a:r>
              <a:rPr lang="ja-JP" altLang="en-US" sz="2000">
                <a:latin typeface="Arial"/>
              </a:rPr>
              <a:t>”</a:t>
            </a:r>
            <a:endParaRPr lang="en-US" sz="2000" dirty="0">
              <a:latin typeface="Calibri" panose="020F0502020204030204" pitchFamily="34" charset="0"/>
            </a:endParaRPr>
          </a:p>
        </p:txBody>
      </p:sp>
      <p:sp>
        <p:nvSpPr>
          <p:cNvPr id="46" name="Rectangle 32"/>
          <p:cNvSpPr>
            <a:spLocks noChangeArrowheads="1"/>
          </p:cNvSpPr>
          <p:nvPr/>
        </p:nvSpPr>
        <p:spPr bwMode="auto">
          <a:xfrm>
            <a:off x="685800" y="6858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How does a cell copy its DNA ?</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Replication</a:t>
            </a:r>
            <a:endParaRPr lang="en-US" sz="3200" dirty="0">
              <a:solidFill>
                <a:schemeClr val="tx2"/>
              </a:solidFill>
              <a:latin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609600" y="685800"/>
            <a:ext cx="80010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2800" dirty="0">
                <a:solidFill>
                  <a:schemeClr val="tx2"/>
                </a:solidFill>
                <a:effectLst>
                  <a:outerShdw blurRad="38100" dist="38100" dir="2700000" algn="tl">
                    <a:srgbClr val="DDDDDD"/>
                  </a:outerShdw>
                </a:effectLst>
                <a:latin typeface="Calibri" panose="020F0502020204030204" pitchFamily="34" charset="0"/>
              </a:rPr>
            </a:br>
            <a:r>
              <a:rPr lang="en-US" sz="2800" dirty="0">
                <a:solidFill>
                  <a:schemeClr val="accent2"/>
                </a:solidFill>
                <a:effectLst>
                  <a:outerShdw blurRad="38100" dist="38100" dir="2700000" algn="tl">
                    <a:srgbClr val="DDDDDD"/>
                  </a:outerShdw>
                </a:effectLst>
                <a:latin typeface="Calibri" panose="020F0502020204030204" pitchFamily="34" charset="0"/>
              </a:rPr>
              <a:t>How do we copy DNA in vitro (outside a cell ?)</a:t>
            </a:r>
            <a:endParaRPr lang="en-US" sz="2800" dirty="0">
              <a:solidFill>
                <a:schemeClr val="tx2"/>
              </a:solidFill>
              <a:latin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5" name="Picture 4" descr="IMGP590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143000"/>
            <a:ext cx="6096000"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3720" name="Picture 8" descr="csi_barri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71800"/>
            <a:ext cx="9144000"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hteck 4">
            <a:extLst>
              <a:ext uri="{FF2B5EF4-FFF2-40B4-BE49-F238E27FC236}">
                <a16:creationId xmlns:a16="http://schemas.microsoft.com/office/drawing/2014/main" id="{19883E31-7360-694C-9397-CC99132066AA}"/>
              </a:ext>
            </a:extLst>
          </p:cNvPr>
          <p:cNvSpPr/>
          <p:nvPr/>
        </p:nvSpPr>
        <p:spPr bwMode="auto">
          <a:xfrm>
            <a:off x="0" y="0"/>
            <a:ext cx="9144000" cy="1004888"/>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u="none" strike="noStrike" cap="none" normalizeH="0" baseline="0" dirty="0">
              <a:ln>
                <a:noFill/>
              </a:ln>
              <a:solidFill>
                <a:schemeClr val="tx1"/>
              </a:solidFill>
              <a:effectLst/>
              <a:latin typeface="Calibri" panose="020F0502020204030204" pitchFamily="34" charset="0"/>
            </a:endParaRPr>
          </a:p>
        </p:txBody>
      </p:sp>
      <p:pic>
        <p:nvPicPr>
          <p:cNvPr id="1843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97" y="0"/>
            <a:ext cx="1625600"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feld 1">
            <a:extLst>
              <a:ext uri="{FF2B5EF4-FFF2-40B4-BE49-F238E27FC236}">
                <a16:creationId xmlns:a16="http://schemas.microsoft.com/office/drawing/2014/main" id="{583F2B9F-28ED-FF49-A01C-C0D9A95A3723}"/>
              </a:ext>
            </a:extLst>
          </p:cNvPr>
          <p:cNvSpPr txBox="1"/>
          <p:nvPr/>
        </p:nvSpPr>
        <p:spPr>
          <a:xfrm>
            <a:off x="1582408" y="1595735"/>
            <a:ext cx="7848872" cy="461665"/>
          </a:xfrm>
          <a:prstGeom prst="rect">
            <a:avLst/>
          </a:prstGeom>
          <a:noFill/>
        </p:spPr>
        <p:txBody>
          <a:bodyPr wrap="square" rtlCol="0">
            <a:spAutoFit/>
          </a:bodyPr>
          <a:lstStyle/>
          <a:p>
            <a:r>
              <a:rPr lang="de-DE" dirty="0" err="1">
                <a:solidFill>
                  <a:schemeClr val="bg1"/>
                </a:solidFill>
                <a:latin typeface="Calibri" panose="020F0502020204030204" pitchFamily="34" charset="0"/>
              </a:rPr>
              <a:t>Example</a:t>
            </a:r>
            <a:r>
              <a:rPr lang="de-DE" dirty="0">
                <a:solidFill>
                  <a:schemeClr val="bg1"/>
                </a:solidFill>
                <a:latin typeface="Calibri" panose="020F0502020204030204" pitchFamily="34" charset="0"/>
              </a:rPr>
              <a:t> ! Insert </a:t>
            </a:r>
            <a:r>
              <a:rPr lang="de-DE" dirty="0" err="1">
                <a:solidFill>
                  <a:schemeClr val="bg1"/>
                </a:solidFill>
                <a:latin typeface="Calibri" panose="020F0502020204030204" pitchFamily="34" charset="0"/>
              </a:rPr>
              <a:t>photos</a:t>
            </a:r>
            <a:r>
              <a:rPr lang="de-DE" dirty="0">
                <a:solidFill>
                  <a:schemeClr val="bg1"/>
                </a:solidFill>
                <a:latin typeface="Calibri" panose="020F0502020204030204" pitchFamily="34" charset="0"/>
              </a:rPr>
              <a:t> </a:t>
            </a:r>
            <a:r>
              <a:rPr lang="de-DE" dirty="0" err="1">
                <a:solidFill>
                  <a:schemeClr val="bg1"/>
                </a:solidFill>
                <a:latin typeface="Calibri" panose="020F0502020204030204" pitchFamily="34" charset="0"/>
              </a:rPr>
              <a:t>of</a:t>
            </a:r>
            <a:r>
              <a:rPr lang="de-DE" dirty="0">
                <a:solidFill>
                  <a:schemeClr val="bg1"/>
                </a:solidFill>
                <a:latin typeface="Calibri" panose="020F0502020204030204" pitchFamily="34" charset="0"/>
              </a:rPr>
              <a:t> </a:t>
            </a:r>
            <a:r>
              <a:rPr lang="de-DE" dirty="0" err="1">
                <a:solidFill>
                  <a:schemeClr val="bg1"/>
                </a:solidFill>
                <a:latin typeface="Calibri" panose="020F0502020204030204" pitchFamily="34" charset="0"/>
              </a:rPr>
              <a:t>your</a:t>
            </a:r>
            <a:r>
              <a:rPr lang="de-DE" dirty="0">
                <a:solidFill>
                  <a:schemeClr val="bg1"/>
                </a:solidFill>
                <a:latin typeface="Calibri" panose="020F0502020204030204" pitchFamily="34" charset="0"/>
              </a:rPr>
              <a:t> Crime Scene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3720"/>
                                        </p:tgtEl>
                                        <p:attrNameLst>
                                          <p:attrName>style.visibility</p:attrName>
                                        </p:attrNameLst>
                                      </p:cBhvr>
                                      <p:to>
                                        <p:strVal val="visible"/>
                                      </p:to>
                                    </p:set>
                                    <p:animEffect transition="in" filter="dissolve">
                                      <p:cBhvr>
                                        <p:cTn id="7" dur="500"/>
                                        <p:tgtEl>
                                          <p:spTgt spid="2437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2"/>
          <p:cNvGrpSpPr>
            <a:grpSpLocks/>
          </p:cNvGrpSpPr>
          <p:nvPr/>
        </p:nvGrpSpPr>
        <p:grpSpPr bwMode="auto">
          <a:xfrm>
            <a:off x="990600" y="2514600"/>
            <a:ext cx="6599238" cy="2706688"/>
            <a:chOff x="624" y="1584"/>
            <a:chExt cx="4157" cy="1705"/>
          </a:xfrm>
        </p:grpSpPr>
        <p:pic>
          <p:nvPicPr>
            <p:cNvPr id="1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1584"/>
              <a:ext cx="1728" cy="1705"/>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 Box 10"/>
            <p:cNvSpPr txBox="1">
              <a:spLocks noChangeArrowheads="1"/>
            </p:cNvSpPr>
            <p:nvPr/>
          </p:nvSpPr>
          <p:spPr bwMode="auto">
            <a:xfrm>
              <a:off x="960" y="1632"/>
              <a:ext cx="897" cy="2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latin typeface="Calibri" panose="020F0502020204030204" pitchFamily="34" charset="0"/>
                </a:rPr>
                <a:t>Karry Mullis</a:t>
              </a:r>
            </a:p>
          </p:txBody>
        </p:sp>
        <p:sp>
          <p:nvSpPr>
            <p:cNvPr id="14" name="Text Box 11"/>
            <p:cNvSpPr txBox="1">
              <a:spLocks noChangeArrowheads="1"/>
            </p:cNvSpPr>
            <p:nvPr/>
          </p:nvSpPr>
          <p:spPr bwMode="auto">
            <a:xfrm>
              <a:off x="2461" y="1670"/>
              <a:ext cx="2320" cy="8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buFontTx/>
                <a:buChar char="•"/>
              </a:pPr>
              <a:r>
                <a:rPr lang="en-US" sz="2000" dirty="0">
                  <a:latin typeface="Calibri" panose="020F0502020204030204" pitchFamily="34" charset="0"/>
                </a:rPr>
                <a:t> biochemist</a:t>
              </a:r>
            </a:p>
            <a:p>
              <a:pPr>
                <a:buFontTx/>
                <a:buChar char="•"/>
              </a:pPr>
              <a:r>
                <a:rPr lang="en-US" sz="2000" dirty="0">
                  <a:latin typeface="Calibri" panose="020F0502020204030204" pitchFamily="34" charset="0"/>
                </a:rPr>
                <a:t> 1983: PCR</a:t>
              </a:r>
            </a:p>
            <a:p>
              <a:pPr>
                <a:buFontTx/>
                <a:buChar char="•"/>
              </a:pPr>
              <a:r>
                <a:rPr lang="en-US" sz="2000" dirty="0">
                  <a:latin typeface="Calibri" panose="020F0502020204030204" pitchFamily="34" charset="0"/>
                </a:rPr>
                <a:t> 1993: </a:t>
              </a:r>
              <a:r>
                <a:rPr lang="en-US" sz="2000" dirty="0" err="1">
                  <a:latin typeface="Calibri" panose="020F0502020204030204" pitchFamily="34" charset="0"/>
                </a:rPr>
                <a:t>nobel</a:t>
              </a:r>
              <a:r>
                <a:rPr lang="en-US" sz="2000" dirty="0">
                  <a:latin typeface="Calibri" panose="020F0502020204030204" pitchFamily="34" charset="0"/>
                </a:rPr>
                <a:t> prize in chemistry   </a:t>
              </a:r>
            </a:p>
            <a:p>
              <a:endParaRPr lang="en-US" sz="2000" dirty="0">
                <a:latin typeface="Calibri" panose="020F0502020204030204" pitchFamily="34" charset="0"/>
              </a:endParaRPr>
            </a:p>
          </p:txBody>
        </p:sp>
      </p:grpSp>
      <p:sp>
        <p:nvSpPr>
          <p:cNvPr id="15" name="Rectangle 14"/>
          <p:cNvSpPr>
            <a:spLocks noChangeArrowheads="1"/>
          </p:cNvSpPr>
          <p:nvPr/>
        </p:nvSpPr>
        <p:spPr bwMode="auto">
          <a:xfrm>
            <a:off x="609600" y="533400"/>
            <a:ext cx="80010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2800" dirty="0">
                <a:solidFill>
                  <a:schemeClr val="tx2"/>
                </a:solidFill>
                <a:effectLst>
                  <a:outerShdw blurRad="38100" dist="38100" dir="2700000" algn="tl">
                    <a:srgbClr val="DDDDDD"/>
                  </a:outerShdw>
                </a:effectLst>
                <a:latin typeface="Calibri" panose="020F0502020204030204" pitchFamily="34" charset="0"/>
              </a:rPr>
            </a:br>
            <a:r>
              <a:rPr lang="en-US" sz="2800" dirty="0">
                <a:solidFill>
                  <a:schemeClr val="accent2"/>
                </a:solidFill>
                <a:effectLst>
                  <a:outerShdw blurRad="38100" dist="38100" dir="2700000" algn="tl">
                    <a:srgbClr val="DDDDDD"/>
                  </a:outerShdw>
                </a:effectLst>
                <a:latin typeface="Calibri" panose="020F0502020204030204" pitchFamily="34" charset="0"/>
              </a:rPr>
              <a:t>How do we copy DNA in vitro (outside a cell ?)</a:t>
            </a:r>
            <a:br>
              <a:rPr lang="en-US" sz="28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Polymerase Chain Reaction (PCR)</a:t>
            </a:r>
            <a:endParaRPr lang="en-US" sz="2800" dirty="0">
              <a:solidFill>
                <a:schemeClr val="tx2"/>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2"/>
          <p:cNvSpPr>
            <a:spLocks noChangeArrowheads="1"/>
          </p:cNvSpPr>
          <p:nvPr/>
        </p:nvSpPr>
        <p:spPr bwMode="auto">
          <a:xfrm>
            <a:off x="1691680" y="1268760"/>
            <a:ext cx="6934200" cy="536064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5" name="Picture 10">
            <a:extLst>
              <a:ext uri="{FF2B5EF4-FFF2-40B4-BE49-F238E27FC236}">
                <a16:creationId xmlns:a16="http://schemas.microsoft.com/office/drawing/2014/main" id="{A2D94A9E-2F9E-3743-B19E-43B15FF2809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72179" y="1032220"/>
            <a:ext cx="4736621" cy="5579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12">
            <a:extLst>
              <a:ext uri="{FF2B5EF4-FFF2-40B4-BE49-F238E27FC236}">
                <a16:creationId xmlns:a16="http://schemas.microsoft.com/office/drawing/2014/main" id="{3EDBB0AB-B2B5-4D44-8F6B-EC1BEF943776}"/>
              </a:ext>
            </a:extLst>
          </p:cNvPr>
          <p:cNvSpPr>
            <a:spLocks noChangeArrowheads="1"/>
          </p:cNvSpPr>
          <p:nvPr/>
        </p:nvSpPr>
        <p:spPr bwMode="auto">
          <a:xfrm>
            <a:off x="2205587" y="1448636"/>
            <a:ext cx="5456988" cy="516288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ChangeArrowheads="1"/>
          </p:cNvSpPr>
          <p:nvPr/>
        </p:nvSpPr>
        <p:spPr bwMode="auto">
          <a:xfrm>
            <a:off x="1524000" y="1295400"/>
            <a:ext cx="838200"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7109" name="Rectangle 5"/>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 name="Rectangle 12">
            <a:extLst>
              <a:ext uri="{FF2B5EF4-FFF2-40B4-BE49-F238E27FC236}">
                <a16:creationId xmlns:a16="http://schemas.microsoft.com/office/drawing/2014/main" id="{22E13923-309E-C841-A68F-D8944C20408B}"/>
              </a:ext>
            </a:extLst>
          </p:cNvPr>
          <p:cNvSpPr>
            <a:spLocks noChangeArrowheads="1"/>
          </p:cNvSpPr>
          <p:nvPr/>
        </p:nvSpPr>
        <p:spPr bwMode="auto">
          <a:xfrm>
            <a:off x="1376752" y="2562026"/>
            <a:ext cx="6934200" cy="4254699"/>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47114" name="Rectangle 10"/>
          <p:cNvSpPr>
            <a:spLocks noChangeArrowheads="1"/>
          </p:cNvSpPr>
          <p:nvPr/>
        </p:nvSpPr>
        <p:spPr bwMode="auto">
          <a:xfrm>
            <a:off x="4460276" y="1412776"/>
            <a:ext cx="3505200" cy="685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sz="1400" dirty="0">
              <a:latin typeface="Calibri" panose="020F0502020204030204" pitchFamily="34" charset="0"/>
            </a:endParaRPr>
          </a:p>
        </p:txBody>
      </p:sp>
      <p:pic>
        <p:nvPicPr>
          <p:cNvPr id="14" name="Picture 10">
            <a:extLst>
              <a:ext uri="{FF2B5EF4-FFF2-40B4-BE49-F238E27FC236}">
                <a16:creationId xmlns:a16="http://schemas.microsoft.com/office/drawing/2014/main" id="{4058027C-3B2C-8748-8655-9A0F583957A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72179" y="1098078"/>
            <a:ext cx="4659951" cy="54889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12">
            <a:extLst>
              <a:ext uri="{FF2B5EF4-FFF2-40B4-BE49-F238E27FC236}">
                <a16:creationId xmlns:a16="http://schemas.microsoft.com/office/drawing/2014/main" id="{9AD387F1-9005-4249-90F3-14C86B2CE31A}"/>
              </a:ext>
            </a:extLst>
          </p:cNvPr>
          <p:cNvSpPr>
            <a:spLocks noChangeArrowheads="1"/>
          </p:cNvSpPr>
          <p:nvPr/>
        </p:nvSpPr>
        <p:spPr bwMode="auto">
          <a:xfrm>
            <a:off x="2205587" y="2638023"/>
            <a:ext cx="4869877" cy="406652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 name="Rectangle 10">
            <a:extLst>
              <a:ext uri="{FF2B5EF4-FFF2-40B4-BE49-F238E27FC236}">
                <a16:creationId xmlns:a16="http://schemas.microsoft.com/office/drawing/2014/main" id="{B089816B-1E6B-1046-84A0-60D673E31945}"/>
              </a:ext>
            </a:extLst>
          </p:cNvPr>
          <p:cNvSpPr>
            <a:spLocks noChangeArrowheads="1"/>
          </p:cNvSpPr>
          <p:nvPr/>
        </p:nvSpPr>
        <p:spPr bwMode="auto">
          <a:xfrm>
            <a:off x="4411135" y="1498587"/>
            <a:ext cx="3505200" cy="685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sz="1400" dirty="0">
              <a:latin typeface="Calibri" panose="020F0502020204030204" pitchFamily="34" charset="0"/>
            </a:endParaRPr>
          </a:p>
        </p:txBody>
      </p:sp>
      <p:sp>
        <p:nvSpPr>
          <p:cNvPr id="17" name="Text Box 15">
            <a:extLst>
              <a:ext uri="{FF2B5EF4-FFF2-40B4-BE49-F238E27FC236}">
                <a16:creationId xmlns:a16="http://schemas.microsoft.com/office/drawing/2014/main" id="{8A242B18-63D8-704E-A599-4839A250FC50}"/>
              </a:ext>
            </a:extLst>
          </p:cNvPr>
          <p:cNvSpPr txBox="1">
            <a:spLocks noChangeArrowheads="1"/>
          </p:cNvSpPr>
          <p:nvPr/>
        </p:nvSpPr>
        <p:spPr bwMode="auto">
          <a:xfrm>
            <a:off x="4428068" y="1661036"/>
            <a:ext cx="1696298" cy="307777"/>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400" dirty="0">
                <a:latin typeface="Calibri" panose="020F0502020204030204" pitchFamily="34" charset="0"/>
              </a:rPr>
              <a:t>94°C: Denaturation</a:t>
            </a:r>
          </a:p>
        </p:txBody>
      </p:sp>
    </p:spTree>
    <p:extLst>
      <p:ext uri="{BB962C8B-B14F-4D97-AF65-F5344CB8AC3E}">
        <p14:creationId xmlns:p14="http://schemas.microsoft.com/office/powerpoint/2010/main" val="3389145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AC8E1213-2674-1640-AFA5-A2418C0260A4}"/>
              </a:ext>
            </a:extLst>
          </p:cNvPr>
          <p:cNvSpPr>
            <a:spLocks noChangeArrowheads="1"/>
          </p:cNvSpPr>
          <p:nvPr/>
        </p:nvSpPr>
        <p:spPr bwMode="auto">
          <a:xfrm>
            <a:off x="2205587" y="1484784"/>
            <a:ext cx="5456988" cy="4556784"/>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3" name="Picture 12">
            <a:extLst>
              <a:ext uri="{FF2B5EF4-FFF2-40B4-BE49-F238E27FC236}">
                <a16:creationId xmlns:a16="http://schemas.microsoft.com/office/drawing/2014/main" id="{CFA0E63F-2AC8-444C-9916-F5B4957107AC}"/>
              </a:ext>
            </a:extLst>
          </p:cNvPr>
          <p:cNvPicPr>
            <a:picLocks noChangeAspect="1"/>
          </p:cNvPicPr>
          <p:nvPr/>
        </p:nvPicPr>
        <p:blipFill>
          <a:blip r:embed="rId2"/>
          <a:stretch>
            <a:fillRect/>
          </a:stretch>
        </p:blipFill>
        <p:spPr>
          <a:xfrm>
            <a:off x="894282" y="1546313"/>
            <a:ext cx="7557025" cy="3560902"/>
          </a:xfrm>
          <a:prstGeom prst="rect">
            <a:avLst/>
          </a:prstGeom>
        </p:spPr>
      </p:pic>
    </p:spTree>
    <p:extLst>
      <p:ext uri="{BB962C8B-B14F-4D97-AF65-F5344CB8AC3E}">
        <p14:creationId xmlns:p14="http://schemas.microsoft.com/office/powerpoint/2010/main" val="10560110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ChangeArrowheads="1"/>
          </p:cNvSpPr>
          <p:nvPr/>
        </p:nvSpPr>
        <p:spPr bwMode="auto">
          <a:xfrm>
            <a:off x="1219200" y="3657600"/>
            <a:ext cx="6934200" cy="2971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9156" name="Rectangle 4"/>
          <p:cNvSpPr>
            <a:spLocks noChangeArrowheads="1"/>
          </p:cNvSpPr>
          <p:nvPr/>
        </p:nvSpPr>
        <p:spPr bwMode="auto">
          <a:xfrm>
            <a:off x="1524000" y="1295400"/>
            <a:ext cx="838200"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9157" name="Rectangle 5"/>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9158" name="Line 6"/>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9161" name="Rectangle 9"/>
          <p:cNvSpPr>
            <a:spLocks noChangeArrowheads="1"/>
          </p:cNvSpPr>
          <p:nvPr/>
        </p:nvSpPr>
        <p:spPr bwMode="auto">
          <a:xfrm>
            <a:off x="4495800" y="838200"/>
            <a:ext cx="3505200" cy="685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sp>
        <p:nvSpPr>
          <p:cNvPr id="49163" name="Rectangle 11"/>
          <p:cNvSpPr>
            <a:spLocks noChangeArrowheads="1"/>
          </p:cNvSpPr>
          <p:nvPr/>
        </p:nvSpPr>
        <p:spPr bwMode="auto">
          <a:xfrm>
            <a:off x="4572000" y="2057400"/>
            <a:ext cx="34290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pic>
        <p:nvPicPr>
          <p:cNvPr id="11" name="Picture 10">
            <a:extLst>
              <a:ext uri="{FF2B5EF4-FFF2-40B4-BE49-F238E27FC236}">
                <a16:creationId xmlns:a16="http://schemas.microsoft.com/office/drawing/2014/main" id="{FEEA0233-7F23-624E-87DA-F0D4D404058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72179" y="808662"/>
            <a:ext cx="5456987" cy="64278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Rectangle 12">
            <a:extLst>
              <a:ext uri="{FF2B5EF4-FFF2-40B4-BE49-F238E27FC236}">
                <a16:creationId xmlns:a16="http://schemas.microsoft.com/office/drawing/2014/main" id="{F3996F77-D4D7-1343-8157-3BA1A9E81D6C}"/>
              </a:ext>
            </a:extLst>
          </p:cNvPr>
          <p:cNvSpPr>
            <a:spLocks noChangeArrowheads="1"/>
          </p:cNvSpPr>
          <p:nvPr/>
        </p:nvSpPr>
        <p:spPr bwMode="auto">
          <a:xfrm>
            <a:off x="2205587" y="4284711"/>
            <a:ext cx="5456988" cy="2952571"/>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 name="Rectangle 11">
            <a:extLst>
              <a:ext uri="{FF2B5EF4-FFF2-40B4-BE49-F238E27FC236}">
                <a16:creationId xmlns:a16="http://schemas.microsoft.com/office/drawing/2014/main" id="{3D2A0D80-0F78-864D-B46A-1D6F59C5BE62}"/>
              </a:ext>
            </a:extLst>
          </p:cNvPr>
          <p:cNvSpPr>
            <a:spLocks noChangeArrowheads="1"/>
          </p:cNvSpPr>
          <p:nvPr/>
        </p:nvSpPr>
        <p:spPr bwMode="auto">
          <a:xfrm>
            <a:off x="4690531" y="2631567"/>
            <a:ext cx="3429000" cy="8382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sp>
        <p:nvSpPr>
          <p:cNvPr id="17" name="Text Box 12">
            <a:extLst>
              <a:ext uri="{FF2B5EF4-FFF2-40B4-BE49-F238E27FC236}">
                <a16:creationId xmlns:a16="http://schemas.microsoft.com/office/drawing/2014/main" id="{2C64B0E9-29FA-4542-9EA3-16F8016354B8}"/>
              </a:ext>
            </a:extLst>
          </p:cNvPr>
          <p:cNvSpPr txBox="1">
            <a:spLocks noChangeArrowheads="1"/>
          </p:cNvSpPr>
          <p:nvPr/>
        </p:nvSpPr>
        <p:spPr bwMode="auto">
          <a:xfrm>
            <a:off x="4754030" y="2841117"/>
            <a:ext cx="1769652" cy="276999"/>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200" dirty="0">
                <a:latin typeface="Calibri" panose="020F0502020204030204" pitchFamily="34" charset="0"/>
              </a:rPr>
              <a:t>52°C: Primer Annealing</a:t>
            </a:r>
          </a:p>
        </p:txBody>
      </p:sp>
      <p:sp>
        <p:nvSpPr>
          <p:cNvPr id="18" name="Rectangle 9">
            <a:extLst>
              <a:ext uri="{FF2B5EF4-FFF2-40B4-BE49-F238E27FC236}">
                <a16:creationId xmlns:a16="http://schemas.microsoft.com/office/drawing/2014/main" id="{50FFA01F-A315-F643-A024-A6A22F4897E3}"/>
              </a:ext>
            </a:extLst>
          </p:cNvPr>
          <p:cNvSpPr>
            <a:spLocks noChangeArrowheads="1"/>
          </p:cNvSpPr>
          <p:nvPr/>
        </p:nvSpPr>
        <p:spPr bwMode="auto">
          <a:xfrm>
            <a:off x="4665130" y="1412367"/>
            <a:ext cx="3505200" cy="685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sp>
        <p:nvSpPr>
          <p:cNvPr id="19" name="Text Box 10">
            <a:extLst>
              <a:ext uri="{FF2B5EF4-FFF2-40B4-BE49-F238E27FC236}">
                <a16:creationId xmlns:a16="http://schemas.microsoft.com/office/drawing/2014/main" id="{90FED4D3-8FA8-E746-A753-81137B4FE57C}"/>
              </a:ext>
            </a:extLst>
          </p:cNvPr>
          <p:cNvSpPr txBox="1">
            <a:spLocks noChangeArrowheads="1"/>
          </p:cNvSpPr>
          <p:nvPr/>
        </p:nvSpPr>
        <p:spPr bwMode="auto">
          <a:xfrm>
            <a:off x="4741330" y="1534605"/>
            <a:ext cx="1483098" cy="276999"/>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200" dirty="0">
                <a:latin typeface="Calibri" panose="020F0502020204030204" pitchFamily="34" charset="0"/>
              </a:rPr>
              <a:t>94°C: Denaturation</a:t>
            </a:r>
          </a:p>
        </p:txBody>
      </p:sp>
    </p:spTree>
    <p:extLst>
      <p:ext uri="{BB962C8B-B14F-4D97-AF65-F5344CB8AC3E}">
        <p14:creationId xmlns:p14="http://schemas.microsoft.com/office/powerpoint/2010/main" val="2144030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0292B46B-7DC3-234A-9B9E-3EA9B6C26247}"/>
              </a:ext>
            </a:extLst>
          </p:cNvPr>
          <p:cNvSpPr/>
          <p:nvPr/>
        </p:nvSpPr>
        <p:spPr bwMode="auto">
          <a:xfrm>
            <a:off x="-108520" y="-1"/>
            <a:ext cx="9433048" cy="9727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51203" name="Rectangle 3"/>
          <p:cNvSpPr>
            <a:spLocks noChangeArrowheads="1"/>
          </p:cNvSpPr>
          <p:nvPr/>
        </p:nvSpPr>
        <p:spPr bwMode="auto">
          <a:xfrm>
            <a:off x="1219200" y="5867400"/>
            <a:ext cx="6934200" cy="762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04" name="Rectangle 4"/>
          <p:cNvSpPr>
            <a:spLocks noChangeArrowheads="1"/>
          </p:cNvSpPr>
          <p:nvPr/>
        </p:nvSpPr>
        <p:spPr bwMode="auto">
          <a:xfrm>
            <a:off x="1524000" y="1295400"/>
            <a:ext cx="838200"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05" name="Rectangle 5"/>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06" name="Line 6"/>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09" name="Rectangle 9"/>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10" name="Line 10"/>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51211" name="Rectangle 11"/>
          <p:cNvSpPr>
            <a:spLocks noChangeArrowheads="1"/>
          </p:cNvSpPr>
          <p:nvPr/>
        </p:nvSpPr>
        <p:spPr bwMode="auto">
          <a:xfrm>
            <a:off x="4495800" y="838200"/>
            <a:ext cx="3505200" cy="685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a:latin typeface="Calibri" panose="020F0502020204030204" pitchFamily="34" charset="0"/>
              <a:cs typeface="Calibri" panose="020F0502020204030204" pitchFamily="34" charset="0"/>
            </a:endParaRPr>
          </a:p>
        </p:txBody>
      </p:sp>
      <p:sp>
        <p:nvSpPr>
          <p:cNvPr id="51213" name="Rectangle 13"/>
          <p:cNvSpPr>
            <a:spLocks noChangeArrowheads="1"/>
          </p:cNvSpPr>
          <p:nvPr/>
        </p:nvSpPr>
        <p:spPr bwMode="auto">
          <a:xfrm>
            <a:off x="4572000" y="2057400"/>
            <a:ext cx="34290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a:latin typeface="Calibri" panose="020F0502020204030204" pitchFamily="34" charset="0"/>
              <a:cs typeface="Calibri" panose="020F0502020204030204" pitchFamily="34" charset="0"/>
            </a:endParaRPr>
          </a:p>
        </p:txBody>
      </p:sp>
      <p:pic>
        <p:nvPicPr>
          <p:cNvPr id="21" name="Picture 10">
            <a:extLst>
              <a:ext uri="{FF2B5EF4-FFF2-40B4-BE49-F238E27FC236}">
                <a16:creationId xmlns:a16="http://schemas.microsoft.com/office/drawing/2014/main" id="{BFDF80DB-A78D-9D49-A015-BF77B7FE1BE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72179" y="457561"/>
            <a:ext cx="5456987" cy="64278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Rectangle 12">
            <a:extLst>
              <a:ext uri="{FF2B5EF4-FFF2-40B4-BE49-F238E27FC236}">
                <a16:creationId xmlns:a16="http://schemas.microsoft.com/office/drawing/2014/main" id="{53A8BA92-13FA-9A47-B3C8-B055F1BFC01A}"/>
              </a:ext>
            </a:extLst>
          </p:cNvPr>
          <p:cNvSpPr>
            <a:spLocks noChangeArrowheads="1"/>
          </p:cNvSpPr>
          <p:nvPr/>
        </p:nvSpPr>
        <p:spPr bwMode="auto">
          <a:xfrm>
            <a:off x="2205587" y="6018276"/>
            <a:ext cx="5456988" cy="80694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de-DE">
              <a:latin typeface="Calibri" panose="020F0502020204030204" pitchFamily="34" charset="0"/>
              <a:cs typeface="Calibri" panose="020F0502020204030204" pitchFamily="34" charset="0"/>
            </a:endParaRPr>
          </a:p>
        </p:txBody>
      </p:sp>
      <p:sp>
        <p:nvSpPr>
          <p:cNvPr id="23" name="Rectangle 11">
            <a:extLst>
              <a:ext uri="{FF2B5EF4-FFF2-40B4-BE49-F238E27FC236}">
                <a16:creationId xmlns:a16="http://schemas.microsoft.com/office/drawing/2014/main" id="{95725E34-F237-EF4A-9184-0A6416E1D18E}"/>
              </a:ext>
            </a:extLst>
          </p:cNvPr>
          <p:cNvSpPr>
            <a:spLocks noChangeArrowheads="1"/>
          </p:cNvSpPr>
          <p:nvPr/>
        </p:nvSpPr>
        <p:spPr bwMode="auto">
          <a:xfrm>
            <a:off x="4665130" y="1061266"/>
            <a:ext cx="3505200" cy="685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latin typeface="Calibri" panose="020F0502020204030204" pitchFamily="34" charset="0"/>
              <a:cs typeface="Calibri" panose="020F0502020204030204" pitchFamily="34" charset="0"/>
            </a:endParaRPr>
          </a:p>
        </p:txBody>
      </p:sp>
      <p:sp>
        <p:nvSpPr>
          <p:cNvPr id="24" name="Text Box 12">
            <a:extLst>
              <a:ext uri="{FF2B5EF4-FFF2-40B4-BE49-F238E27FC236}">
                <a16:creationId xmlns:a16="http://schemas.microsoft.com/office/drawing/2014/main" id="{78CC08D5-62BB-9B44-BF1C-71BD4ED10C35}"/>
              </a:ext>
            </a:extLst>
          </p:cNvPr>
          <p:cNvSpPr txBox="1">
            <a:spLocks noChangeArrowheads="1"/>
          </p:cNvSpPr>
          <p:nvPr/>
        </p:nvSpPr>
        <p:spPr bwMode="auto">
          <a:xfrm>
            <a:off x="4741330" y="1183504"/>
            <a:ext cx="1582738" cy="52322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1400" dirty="0">
                <a:latin typeface="Calibri" panose="020F0502020204030204" pitchFamily="34" charset="0"/>
                <a:cs typeface="Calibri" panose="020F0502020204030204" pitchFamily="34" charset="0"/>
              </a:rPr>
              <a:t>94°C: Denaturation</a:t>
            </a:r>
            <a:endParaRPr lang="en-US" dirty="0">
              <a:latin typeface="Calibri" panose="020F0502020204030204" pitchFamily="34" charset="0"/>
              <a:cs typeface="Calibri" panose="020F0502020204030204" pitchFamily="34" charset="0"/>
            </a:endParaRPr>
          </a:p>
        </p:txBody>
      </p:sp>
      <p:sp>
        <p:nvSpPr>
          <p:cNvPr id="25" name="Rectangle 13">
            <a:extLst>
              <a:ext uri="{FF2B5EF4-FFF2-40B4-BE49-F238E27FC236}">
                <a16:creationId xmlns:a16="http://schemas.microsoft.com/office/drawing/2014/main" id="{B26E65DC-1BC0-004E-AF50-D596DBFCC638}"/>
              </a:ext>
            </a:extLst>
          </p:cNvPr>
          <p:cNvSpPr>
            <a:spLocks noChangeArrowheads="1"/>
          </p:cNvSpPr>
          <p:nvPr/>
        </p:nvSpPr>
        <p:spPr bwMode="auto">
          <a:xfrm>
            <a:off x="4741330" y="2263533"/>
            <a:ext cx="3429000" cy="8382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latin typeface="Calibri" panose="020F0502020204030204" pitchFamily="34" charset="0"/>
              <a:cs typeface="Calibri" panose="020F0502020204030204" pitchFamily="34" charset="0"/>
            </a:endParaRPr>
          </a:p>
        </p:txBody>
      </p:sp>
      <p:sp>
        <p:nvSpPr>
          <p:cNvPr id="26" name="Text Box 14">
            <a:extLst>
              <a:ext uri="{FF2B5EF4-FFF2-40B4-BE49-F238E27FC236}">
                <a16:creationId xmlns:a16="http://schemas.microsoft.com/office/drawing/2014/main" id="{F952E39F-172A-4544-B7D6-07D3DB7F3727}"/>
              </a:ext>
            </a:extLst>
          </p:cNvPr>
          <p:cNvSpPr txBox="1">
            <a:spLocks noChangeArrowheads="1"/>
          </p:cNvSpPr>
          <p:nvPr/>
        </p:nvSpPr>
        <p:spPr bwMode="auto">
          <a:xfrm>
            <a:off x="4754030" y="2490016"/>
            <a:ext cx="1924050" cy="52322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1400">
                <a:latin typeface="Calibri" panose="020F0502020204030204" pitchFamily="34" charset="0"/>
                <a:cs typeface="Calibri" panose="020F0502020204030204" pitchFamily="34" charset="0"/>
              </a:rPr>
              <a:t>52°C: Primer Annealing</a:t>
            </a:r>
            <a:endParaRPr lang="en-US">
              <a:latin typeface="Calibri" panose="020F0502020204030204" pitchFamily="34" charset="0"/>
              <a:cs typeface="Calibri" panose="020F0502020204030204" pitchFamily="34" charset="0"/>
            </a:endParaRPr>
          </a:p>
        </p:txBody>
      </p:sp>
      <p:sp>
        <p:nvSpPr>
          <p:cNvPr id="27" name="Rectangle 15">
            <a:extLst>
              <a:ext uri="{FF2B5EF4-FFF2-40B4-BE49-F238E27FC236}">
                <a16:creationId xmlns:a16="http://schemas.microsoft.com/office/drawing/2014/main" id="{2BBD9E26-30E0-514F-BF93-C11497590E00}"/>
              </a:ext>
            </a:extLst>
          </p:cNvPr>
          <p:cNvSpPr>
            <a:spLocks noChangeArrowheads="1"/>
          </p:cNvSpPr>
          <p:nvPr/>
        </p:nvSpPr>
        <p:spPr bwMode="auto">
          <a:xfrm>
            <a:off x="4741330" y="3880666"/>
            <a:ext cx="3962400" cy="1066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latin typeface="Calibri" panose="020F0502020204030204" pitchFamily="34" charset="0"/>
              <a:cs typeface="Calibri" panose="020F0502020204030204" pitchFamily="34" charset="0"/>
            </a:endParaRPr>
          </a:p>
        </p:txBody>
      </p:sp>
      <p:sp>
        <p:nvSpPr>
          <p:cNvPr id="28" name="Text Box 16">
            <a:extLst>
              <a:ext uri="{FF2B5EF4-FFF2-40B4-BE49-F238E27FC236}">
                <a16:creationId xmlns:a16="http://schemas.microsoft.com/office/drawing/2014/main" id="{36978034-BB81-FF41-B0A6-B50E88F9D2D7}"/>
              </a:ext>
            </a:extLst>
          </p:cNvPr>
          <p:cNvSpPr txBox="1">
            <a:spLocks noChangeArrowheads="1"/>
          </p:cNvSpPr>
          <p:nvPr/>
        </p:nvSpPr>
        <p:spPr bwMode="auto">
          <a:xfrm>
            <a:off x="4741330" y="4175941"/>
            <a:ext cx="2593065" cy="523220"/>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1400" dirty="0">
                <a:latin typeface="Calibri" panose="020F0502020204030204" pitchFamily="34" charset="0"/>
                <a:cs typeface="Calibri" panose="020F0502020204030204" pitchFamily="34" charset="0"/>
              </a:rPr>
              <a:t>72°C: DNA Synthesis (Elongation) </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7136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a:extLst>
              <a:ext uri="{FF2B5EF4-FFF2-40B4-BE49-F238E27FC236}">
                <a16:creationId xmlns:a16="http://schemas.microsoft.com/office/drawing/2014/main" id="{5F90970D-6C34-194A-8F6C-2EAF011364C6}"/>
              </a:ext>
            </a:extLst>
          </p:cNvPr>
          <p:cNvSpPr/>
          <p:nvPr/>
        </p:nvSpPr>
        <p:spPr bwMode="auto">
          <a:xfrm>
            <a:off x="-108520" y="-1"/>
            <a:ext cx="9433048" cy="9727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u="none" strike="noStrike" cap="none" normalizeH="0" baseline="0" dirty="0">
              <a:ln>
                <a:noFill/>
              </a:ln>
              <a:solidFill>
                <a:schemeClr val="tx1"/>
              </a:solidFill>
              <a:effectLst/>
              <a:latin typeface="Calibri" panose="020F0502020204030204" pitchFamily="34" charset="0"/>
            </a:endParaRPr>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33363"/>
            <a:ext cx="6553200" cy="6432550"/>
          </a:xfrm>
          <a:prstGeom prst="rect">
            <a:avLst/>
          </a:prstGeom>
          <a:noFill/>
          <a:extLst>
            <a:ext uri="{909E8E84-426E-40dd-AFC4-6F175D3DCCD1}">
              <a14:hiddenFill xmlns:a14="http://schemas.microsoft.com/office/drawing/2010/main" xmlns="">
                <a:solidFill>
                  <a:srgbClr val="FFFFFF"/>
                </a:solidFill>
              </a14:hiddenFill>
            </a:ext>
          </a:extLst>
        </p:spPr>
      </p:pic>
      <p:sp>
        <p:nvSpPr>
          <p:cNvPr id="53252" name="Rectangle 4"/>
          <p:cNvSpPr>
            <a:spLocks noChangeArrowheads="1"/>
          </p:cNvSpPr>
          <p:nvPr/>
        </p:nvSpPr>
        <p:spPr bwMode="auto">
          <a:xfrm>
            <a:off x="1524000" y="1295400"/>
            <a:ext cx="838200" cy="4572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54" name="Line 6"/>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64" name="Rectangle 16"/>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65" name="Line 17"/>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66" name="Rectangle 18"/>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67" name="Line 19"/>
          <p:cNvSpPr>
            <a:spLocks noChangeShapeType="1"/>
          </p:cNvSpPr>
          <p:nvPr/>
        </p:nvSpPr>
        <p:spPr bwMode="auto">
          <a:xfrm>
            <a:off x="6705600" y="1447800"/>
            <a:ext cx="609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68" name="Rectangle 20"/>
          <p:cNvSpPr>
            <a:spLocks noChangeArrowheads="1"/>
          </p:cNvSpPr>
          <p:nvPr/>
        </p:nvSpPr>
        <p:spPr bwMode="auto">
          <a:xfrm>
            <a:off x="4495800" y="838200"/>
            <a:ext cx="3505200" cy="685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sp>
        <p:nvSpPr>
          <p:cNvPr id="53269" name="Text Box 21"/>
          <p:cNvSpPr txBox="1">
            <a:spLocks noChangeArrowheads="1"/>
          </p:cNvSpPr>
          <p:nvPr/>
        </p:nvSpPr>
        <p:spPr bwMode="auto">
          <a:xfrm>
            <a:off x="4572000" y="960438"/>
            <a:ext cx="1702133" cy="30777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dirty="0">
                <a:latin typeface="Calibri" panose="020F0502020204030204" pitchFamily="34" charset="0"/>
              </a:rPr>
              <a:t>94°C: Denaturation</a:t>
            </a:r>
            <a:endParaRPr lang="en-US" dirty="0">
              <a:latin typeface="Calibri" panose="020F0502020204030204" pitchFamily="34" charset="0"/>
            </a:endParaRPr>
          </a:p>
        </p:txBody>
      </p:sp>
      <p:sp>
        <p:nvSpPr>
          <p:cNvPr id="53270" name="Rectangle 22"/>
          <p:cNvSpPr>
            <a:spLocks noChangeArrowheads="1"/>
          </p:cNvSpPr>
          <p:nvPr/>
        </p:nvSpPr>
        <p:spPr bwMode="auto">
          <a:xfrm>
            <a:off x="4572000" y="2057400"/>
            <a:ext cx="34290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en-US" dirty="0">
              <a:latin typeface="Calibri" panose="020F0502020204030204" pitchFamily="34" charset="0"/>
            </a:endParaRPr>
          </a:p>
        </p:txBody>
      </p:sp>
      <p:sp>
        <p:nvSpPr>
          <p:cNvPr id="53271" name="Text Box 23"/>
          <p:cNvSpPr txBox="1">
            <a:spLocks noChangeArrowheads="1"/>
          </p:cNvSpPr>
          <p:nvPr/>
        </p:nvSpPr>
        <p:spPr bwMode="auto">
          <a:xfrm>
            <a:off x="4584700" y="2266950"/>
            <a:ext cx="1996059" cy="30777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dirty="0">
                <a:latin typeface="Calibri" panose="020F0502020204030204" pitchFamily="34" charset="0"/>
              </a:rPr>
              <a:t>52°C: Primer Annealing</a:t>
            </a:r>
            <a:endParaRPr lang="en-US" dirty="0">
              <a:latin typeface="Calibri" panose="020F0502020204030204" pitchFamily="34" charset="0"/>
            </a:endParaRPr>
          </a:p>
        </p:txBody>
      </p:sp>
      <p:sp>
        <p:nvSpPr>
          <p:cNvPr id="53272" name="Rectangle 24"/>
          <p:cNvSpPr>
            <a:spLocks noChangeArrowheads="1"/>
          </p:cNvSpPr>
          <p:nvPr/>
        </p:nvSpPr>
        <p:spPr bwMode="auto">
          <a:xfrm>
            <a:off x="4572000" y="3657600"/>
            <a:ext cx="3962400" cy="1066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73" name="Text Box 25"/>
          <p:cNvSpPr txBox="1">
            <a:spLocks noChangeArrowheads="1"/>
          </p:cNvSpPr>
          <p:nvPr/>
        </p:nvSpPr>
        <p:spPr bwMode="auto">
          <a:xfrm>
            <a:off x="4572000" y="4105275"/>
            <a:ext cx="2754313" cy="314325"/>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dirty="0">
                <a:latin typeface="Calibri" panose="020F0502020204030204" pitchFamily="34" charset="0"/>
              </a:rPr>
              <a:t>72°C: DNA Synthesis (Elongation) </a:t>
            </a:r>
            <a:endParaRPr lang="en-US" dirty="0">
              <a:latin typeface="Calibri" panose="020F0502020204030204" pitchFamily="34" charset="0"/>
            </a:endParaRPr>
          </a:p>
        </p:txBody>
      </p:sp>
      <p:sp>
        <p:nvSpPr>
          <p:cNvPr id="53253" name="Rectangle 5"/>
          <p:cNvSpPr>
            <a:spLocks noChangeArrowheads="1"/>
          </p:cNvSpPr>
          <p:nvPr/>
        </p:nvSpPr>
        <p:spPr bwMode="auto">
          <a:xfrm>
            <a:off x="6705600" y="1447800"/>
            <a:ext cx="533400" cy="30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74" name="Rectangle 26"/>
          <p:cNvSpPr>
            <a:spLocks noChangeArrowheads="1"/>
          </p:cNvSpPr>
          <p:nvPr/>
        </p:nvSpPr>
        <p:spPr bwMode="auto">
          <a:xfrm>
            <a:off x="4572000" y="5867400"/>
            <a:ext cx="3962400" cy="9906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275" name="Text Box 27"/>
          <p:cNvSpPr txBox="1">
            <a:spLocks noChangeArrowheads="1"/>
          </p:cNvSpPr>
          <p:nvPr/>
        </p:nvSpPr>
        <p:spPr bwMode="auto">
          <a:xfrm>
            <a:off x="4637088" y="6096000"/>
            <a:ext cx="1185862" cy="314325"/>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1400" dirty="0">
                <a:latin typeface="Calibri" panose="020F0502020204030204" pitchFamily="34" charset="0"/>
              </a:rPr>
              <a:t>25 - 30 cycles</a:t>
            </a:r>
            <a:endParaRPr lang="en-US" dirty="0">
              <a:latin typeface="Calibri" panose="020F0502020204030204" pitchFamily="34" charset="0"/>
            </a:endParaRPr>
          </a:p>
        </p:txBody>
      </p:sp>
    </p:spTree>
    <p:extLst>
      <p:ext uri="{BB962C8B-B14F-4D97-AF65-F5344CB8AC3E}">
        <p14:creationId xmlns:p14="http://schemas.microsoft.com/office/powerpoint/2010/main" val="4133013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ACDC8453-71C7-0647-A57F-401438ECD54E}"/>
              </a:ext>
            </a:extLst>
          </p:cNvPr>
          <p:cNvSpPr txBox="1">
            <a:spLocks/>
          </p:cNvSpPr>
          <p:nvPr/>
        </p:nvSpPr>
        <p:spPr>
          <a:xfrm>
            <a:off x="694871" y="2741274"/>
            <a:ext cx="7772400" cy="163449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What happens to human enzymes at high temperatures?</a:t>
            </a:r>
          </a:p>
        </p:txBody>
      </p:sp>
      <p:sp>
        <p:nvSpPr>
          <p:cNvPr id="3" name="Text Placeholder 7">
            <a:extLst>
              <a:ext uri="{FF2B5EF4-FFF2-40B4-BE49-F238E27FC236}">
                <a16:creationId xmlns:a16="http://schemas.microsoft.com/office/drawing/2014/main" id="{12C39923-673F-BD4E-8357-C73E4FB817D5}"/>
              </a:ext>
            </a:extLst>
          </p:cNvPr>
          <p:cNvSpPr txBox="1">
            <a:spLocks/>
          </p:cNvSpPr>
          <p:nvPr/>
        </p:nvSpPr>
        <p:spPr>
          <a:xfrm>
            <a:off x="694871" y="1431867"/>
            <a:ext cx="7772400" cy="1800224"/>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4000" b="1" dirty="0">
                <a:solidFill>
                  <a:srgbClr val="000000"/>
                </a:solidFill>
              </a:rPr>
              <a:t>Question</a:t>
            </a:r>
            <a:r>
              <a:rPr lang="en-US" sz="2800" b="1" dirty="0">
                <a:solidFill>
                  <a:srgbClr val="000000"/>
                </a:solidFill>
              </a:rPr>
              <a:t>:</a:t>
            </a:r>
          </a:p>
        </p:txBody>
      </p:sp>
    </p:spTree>
    <p:extLst>
      <p:ext uri="{BB962C8B-B14F-4D97-AF65-F5344CB8AC3E}">
        <p14:creationId xmlns:p14="http://schemas.microsoft.com/office/powerpoint/2010/main" val="12011673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6">
            <a:extLst>
              <a:ext uri="{FF2B5EF4-FFF2-40B4-BE49-F238E27FC236}">
                <a16:creationId xmlns:a16="http://schemas.microsoft.com/office/drawing/2014/main" id="{4FC4B975-08F2-CB43-8A6B-C916F5E3C26A}"/>
              </a:ext>
            </a:extLst>
          </p:cNvPr>
          <p:cNvPicPr>
            <a:picLocks noChangeAspect="1"/>
          </p:cNvPicPr>
          <p:nvPr/>
        </p:nvPicPr>
        <p:blipFill>
          <a:blip r:embed="rId2"/>
          <a:stretch>
            <a:fillRect/>
          </a:stretch>
        </p:blipFill>
        <p:spPr>
          <a:xfrm>
            <a:off x="2696880" y="2652395"/>
            <a:ext cx="3613216" cy="3251894"/>
          </a:xfrm>
          <a:prstGeom prst="rect">
            <a:avLst/>
          </a:prstGeom>
        </p:spPr>
      </p:pic>
      <p:sp>
        <p:nvSpPr>
          <p:cNvPr id="3" name="Title 6">
            <a:extLst>
              <a:ext uri="{FF2B5EF4-FFF2-40B4-BE49-F238E27FC236}">
                <a16:creationId xmlns:a16="http://schemas.microsoft.com/office/drawing/2014/main" id="{3EC4CA8D-31A8-B841-B1F7-4B190D43F9CD}"/>
              </a:ext>
            </a:extLst>
          </p:cNvPr>
          <p:cNvSpPr txBox="1">
            <a:spLocks/>
          </p:cNvSpPr>
          <p:nvPr/>
        </p:nvSpPr>
        <p:spPr>
          <a:xfrm>
            <a:off x="694871" y="962445"/>
            <a:ext cx="7772400" cy="163449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What happens to human enzymes at high temperatures?</a:t>
            </a:r>
          </a:p>
        </p:txBody>
      </p:sp>
    </p:spTree>
    <p:extLst>
      <p:ext uri="{BB962C8B-B14F-4D97-AF65-F5344CB8AC3E}">
        <p14:creationId xmlns:p14="http://schemas.microsoft.com/office/powerpoint/2010/main" val="192526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276600"/>
            <a:ext cx="3810000" cy="2862263"/>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Rectangle 11"/>
          <p:cNvSpPr>
            <a:spLocks noChangeArrowheads="1"/>
          </p:cNvSpPr>
          <p:nvPr/>
        </p:nvSpPr>
        <p:spPr bwMode="auto">
          <a:xfrm>
            <a:off x="762000" y="3505200"/>
            <a:ext cx="28194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2000" dirty="0">
                <a:solidFill>
                  <a:schemeClr val="accent2"/>
                </a:solidFill>
                <a:effectLst>
                  <a:outerShdw blurRad="38100" dist="38100" dir="2700000" algn="tl">
                    <a:srgbClr val="DDDDDD"/>
                  </a:outerShdw>
                </a:effectLst>
                <a:latin typeface="Calibri" panose="020F0502020204030204" pitchFamily="34" charset="0"/>
              </a:rPr>
              <a:t>Hot Springs</a:t>
            </a:r>
            <a:endParaRPr lang="en-US" sz="2000" dirty="0">
              <a:solidFill>
                <a:schemeClr val="tx2"/>
              </a:solidFill>
              <a:latin typeface="Calibri" panose="020F0502020204030204" pitchFamily="34" charset="0"/>
            </a:endParaRPr>
          </a:p>
        </p:txBody>
      </p:sp>
      <p:grpSp>
        <p:nvGrpSpPr>
          <p:cNvPr id="18" name="Group 15"/>
          <p:cNvGrpSpPr>
            <a:grpSpLocks/>
          </p:cNvGrpSpPr>
          <p:nvPr/>
        </p:nvGrpSpPr>
        <p:grpSpPr bwMode="auto">
          <a:xfrm>
            <a:off x="3352800" y="2819400"/>
            <a:ext cx="2819400" cy="1803400"/>
            <a:chOff x="2064" y="1440"/>
            <a:chExt cx="1776" cy="1136"/>
          </a:xfrm>
        </p:grpSpPr>
        <p:pic>
          <p:nvPicPr>
            <p:cNvPr id="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0" y="1440"/>
              <a:ext cx="1600" cy="1136"/>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2"/>
            <p:cNvSpPr>
              <a:spLocks noChangeArrowheads="1"/>
            </p:cNvSpPr>
            <p:nvPr/>
          </p:nvSpPr>
          <p:spPr bwMode="auto">
            <a:xfrm>
              <a:off x="2064" y="1440"/>
              <a:ext cx="1776"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2000" dirty="0">
                  <a:solidFill>
                    <a:schemeClr val="bg1"/>
                  </a:solidFill>
                  <a:latin typeface="Calibri" panose="020F0502020204030204" pitchFamily="34" charset="0"/>
                </a:rPr>
                <a:t>Thermophilus aquaticus</a:t>
              </a:r>
            </a:p>
          </p:txBody>
        </p:sp>
      </p:grpSp>
      <p:sp>
        <p:nvSpPr>
          <p:cNvPr id="24" name="Rectangle 19"/>
          <p:cNvSpPr>
            <a:spLocks noChangeArrowheads="1"/>
          </p:cNvSpPr>
          <p:nvPr/>
        </p:nvSpPr>
        <p:spPr bwMode="auto">
          <a:xfrm>
            <a:off x="1028700" y="762000"/>
            <a:ext cx="645689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err="1">
                <a:solidFill>
                  <a:schemeClr val="accent2"/>
                </a:solidFill>
                <a:effectLst>
                  <a:outerShdw blurRad="38100" dist="38100" dir="2700000" algn="tl">
                    <a:srgbClr val="DDDDDD"/>
                  </a:outerShdw>
                </a:effectLst>
                <a:latin typeface="Calibri" panose="020F0502020204030204" pitchFamily="34" charset="0"/>
              </a:rPr>
              <a:t>Taq</a:t>
            </a:r>
            <a:r>
              <a:rPr lang="en-US" dirty="0">
                <a:solidFill>
                  <a:schemeClr val="accent2"/>
                </a:solidFill>
                <a:effectLst>
                  <a:outerShdw blurRad="38100" dist="38100" dir="2700000" algn="tl">
                    <a:srgbClr val="DDDDDD"/>
                  </a:outerShdw>
                </a:effectLst>
                <a:latin typeface="Calibri" panose="020F0502020204030204" pitchFamily="34" charset="0"/>
              </a:rPr>
              <a:t> Polymerase - A thermostable DNA polymerase</a:t>
            </a:r>
          </a:p>
        </p:txBody>
      </p:sp>
      <p:pic>
        <p:nvPicPr>
          <p:cNvPr id="15" name="Picture 22">
            <a:extLst>
              <a:ext uri="{FF2B5EF4-FFF2-40B4-BE49-F238E27FC236}">
                <a16:creationId xmlns:a16="http://schemas.microsoft.com/office/drawing/2014/main" id="{66A5A46F-EEB0-0E40-BE65-A51A8827C9CE}"/>
              </a:ext>
            </a:extLst>
          </p:cNvPr>
          <p:cNvPicPr>
            <a:picLocks noChangeAspect="1"/>
          </p:cNvPicPr>
          <p:nvPr/>
        </p:nvPicPr>
        <p:blipFill>
          <a:blip r:embed="rId5"/>
          <a:stretch>
            <a:fillRect/>
          </a:stretch>
        </p:blipFill>
        <p:spPr>
          <a:xfrm>
            <a:off x="6732240" y="1577421"/>
            <a:ext cx="1404714" cy="33983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053"/>
          <p:cNvSpPr txBox="1">
            <a:spLocks noChangeArrowheads="1"/>
          </p:cNvSpPr>
          <p:nvPr/>
        </p:nvSpPr>
        <p:spPr bwMode="auto">
          <a:xfrm>
            <a:off x="2387600" y="3293592"/>
            <a:ext cx="162230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err="1">
                <a:solidFill>
                  <a:schemeClr val="bg1"/>
                </a:solidFill>
                <a:latin typeface="Calibri" panose="020F0502020204030204" pitchFamily="34" charset="0"/>
              </a:rPr>
              <a:t>Verdächtigter</a:t>
            </a:r>
            <a:r>
              <a:rPr lang="en-US" sz="1800" dirty="0">
                <a:solidFill>
                  <a:schemeClr val="bg1"/>
                </a:solidFill>
                <a:latin typeface="Calibri" panose="020F0502020204030204" pitchFamily="34" charset="0"/>
              </a:rPr>
              <a:t> 2</a:t>
            </a:r>
          </a:p>
        </p:txBody>
      </p:sp>
      <p:sp>
        <p:nvSpPr>
          <p:cNvPr id="20483" name="Text Box 1054"/>
          <p:cNvSpPr txBox="1">
            <a:spLocks noChangeArrowheads="1"/>
          </p:cNvSpPr>
          <p:nvPr/>
        </p:nvSpPr>
        <p:spPr bwMode="auto">
          <a:xfrm>
            <a:off x="4876800" y="5489104"/>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solidFill>
                  <a:schemeClr val="bg1"/>
                </a:solidFill>
                <a:latin typeface="Calibri" panose="020F0502020204030204" pitchFamily="34" charset="0"/>
              </a:rPr>
              <a:t>Suspect 3</a:t>
            </a:r>
          </a:p>
        </p:txBody>
      </p:sp>
      <p:sp>
        <p:nvSpPr>
          <p:cNvPr id="20484" name="Text Box 1055"/>
          <p:cNvSpPr txBox="1">
            <a:spLocks noChangeArrowheads="1"/>
          </p:cNvSpPr>
          <p:nvPr/>
        </p:nvSpPr>
        <p:spPr bwMode="auto">
          <a:xfrm>
            <a:off x="7162800" y="5489104"/>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solidFill>
                  <a:schemeClr val="bg1"/>
                </a:solidFill>
                <a:latin typeface="Calibri" panose="020F0502020204030204" pitchFamily="34" charset="0"/>
              </a:rPr>
              <a:t>Suspect 4</a:t>
            </a:r>
          </a:p>
        </p:txBody>
      </p:sp>
      <p:sp>
        <p:nvSpPr>
          <p:cNvPr id="20486" name="Text Box 1028"/>
          <p:cNvSpPr txBox="1">
            <a:spLocks noChangeArrowheads="1"/>
          </p:cNvSpPr>
          <p:nvPr/>
        </p:nvSpPr>
        <p:spPr bwMode="auto">
          <a:xfrm>
            <a:off x="3876938" y="1277149"/>
            <a:ext cx="1390124"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600" b="1" dirty="0">
                <a:latin typeface="Chicago" charset="0"/>
              </a:rPr>
              <a:t>Suspects</a:t>
            </a:r>
          </a:p>
        </p:txBody>
      </p:sp>
      <p:sp>
        <p:nvSpPr>
          <p:cNvPr id="20487" name="Text Box 1029"/>
          <p:cNvSpPr txBox="1">
            <a:spLocks noChangeArrowheads="1"/>
          </p:cNvSpPr>
          <p:nvPr/>
        </p:nvSpPr>
        <p:spPr bwMode="auto">
          <a:xfrm>
            <a:off x="636535" y="5457354"/>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dirty="0">
                <a:solidFill>
                  <a:schemeClr val="bg1"/>
                </a:solidFill>
                <a:latin typeface="Calibri" panose="020F0502020204030204" pitchFamily="34" charset="0"/>
              </a:rPr>
              <a:t>Suspect 1</a:t>
            </a:r>
          </a:p>
        </p:txBody>
      </p:sp>
      <p:sp>
        <p:nvSpPr>
          <p:cNvPr id="20488" name="Text Box 1029"/>
          <p:cNvSpPr txBox="1">
            <a:spLocks noChangeArrowheads="1"/>
          </p:cNvSpPr>
          <p:nvPr/>
        </p:nvSpPr>
        <p:spPr bwMode="auto">
          <a:xfrm>
            <a:off x="2900310" y="5489104"/>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dirty="0">
                <a:solidFill>
                  <a:schemeClr val="bg1"/>
                </a:solidFill>
                <a:latin typeface="Calibri" panose="020F0502020204030204" pitchFamily="34" charset="0"/>
              </a:rPr>
              <a:t>Suspect 2</a:t>
            </a:r>
          </a:p>
        </p:txBody>
      </p:sp>
      <p:pic>
        <p:nvPicPr>
          <p:cNvPr id="20489"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441104"/>
            <a:ext cx="2011363" cy="251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0" name="Picture 12" descr="101674~1-1.JPG"/>
          <p:cNvPicPr>
            <a:picLocks noChangeAspect="1"/>
          </p:cNvPicPr>
          <p:nvPr/>
        </p:nvPicPr>
        <p:blipFill>
          <a:blip r:embed="rId4">
            <a:extLst>
              <a:ext uri="{28A0092B-C50C-407E-A947-70E740481C1C}">
                <a14:useLocalDpi xmlns:a14="http://schemas.microsoft.com/office/drawing/2010/main" val="0"/>
              </a:ext>
            </a:extLst>
          </a:blip>
          <a:srcRect l="21677" r="30014" b="13329"/>
          <a:stretch>
            <a:fillRect/>
          </a:stretch>
        </p:blipFill>
        <p:spPr bwMode="auto">
          <a:xfrm>
            <a:off x="228600" y="2364904"/>
            <a:ext cx="2005013"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1" name="Picture 13" descr="1016555_Ebersold_Michael_1me.jpg"/>
          <p:cNvPicPr>
            <a:picLocks noChangeAspect="1"/>
          </p:cNvPicPr>
          <p:nvPr/>
        </p:nvPicPr>
        <p:blipFill>
          <a:blip r:embed="rId5">
            <a:extLst>
              <a:ext uri="{28A0092B-C50C-407E-A947-70E740481C1C}">
                <a14:useLocalDpi xmlns:a14="http://schemas.microsoft.com/office/drawing/2010/main" val="0"/>
              </a:ext>
            </a:extLst>
          </a:blip>
          <a:srcRect l="23344" t="4443" r="28346" b="8887"/>
          <a:stretch>
            <a:fillRect/>
          </a:stretch>
        </p:blipFill>
        <p:spPr bwMode="auto">
          <a:xfrm>
            <a:off x="2457450" y="2364904"/>
            <a:ext cx="2005013"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2" name="Picture 15" descr="1013216_Schmidt_Samuel_1ma.jpg"/>
          <p:cNvPicPr>
            <a:picLocks noChangeAspect="1"/>
          </p:cNvPicPr>
          <p:nvPr/>
        </p:nvPicPr>
        <p:blipFill>
          <a:blip r:embed="rId6">
            <a:extLst>
              <a:ext uri="{28A0092B-C50C-407E-A947-70E740481C1C}">
                <a14:useLocalDpi xmlns:a14="http://schemas.microsoft.com/office/drawing/2010/main" val="0"/>
              </a:ext>
            </a:extLst>
          </a:blip>
          <a:srcRect l="21677" t="4443" r="30014" b="8887"/>
          <a:stretch>
            <a:fillRect/>
          </a:stretch>
        </p:blipFill>
        <p:spPr bwMode="auto">
          <a:xfrm>
            <a:off x="6910388" y="2364904"/>
            <a:ext cx="2005012"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3" name="Picture 16" descr="1016567_Kirchmeier_Angela_1me.jpg"/>
          <p:cNvPicPr>
            <a:picLocks noChangeAspect="1"/>
          </p:cNvPicPr>
          <p:nvPr/>
        </p:nvPicPr>
        <p:blipFill>
          <a:blip r:embed="rId7">
            <a:extLst>
              <a:ext uri="{28A0092B-C50C-407E-A947-70E740481C1C}">
                <a14:useLocalDpi xmlns:a14="http://schemas.microsoft.com/office/drawing/2010/main" val="0"/>
              </a:ext>
            </a:extLst>
          </a:blip>
          <a:srcRect l="28346" t="2222" r="28346" b="19994"/>
          <a:stretch>
            <a:fillRect/>
          </a:stretch>
        </p:blipFill>
        <p:spPr bwMode="auto">
          <a:xfrm>
            <a:off x="4648200" y="2364904"/>
            <a:ext cx="2003425"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Textfeld 13">
            <a:extLst>
              <a:ext uri="{FF2B5EF4-FFF2-40B4-BE49-F238E27FC236}">
                <a16:creationId xmlns:a16="http://schemas.microsoft.com/office/drawing/2014/main" id="{DAC4E4A4-B811-AD44-9239-DB240D0CE919}"/>
              </a:ext>
            </a:extLst>
          </p:cNvPr>
          <p:cNvSpPr txBox="1"/>
          <p:nvPr/>
        </p:nvSpPr>
        <p:spPr>
          <a:xfrm>
            <a:off x="1607162" y="5609510"/>
            <a:ext cx="5868652" cy="461665"/>
          </a:xfrm>
          <a:prstGeom prst="rect">
            <a:avLst/>
          </a:prstGeom>
          <a:noFill/>
        </p:spPr>
        <p:txBody>
          <a:bodyPr wrap="square" rtlCol="0">
            <a:spAutoFit/>
          </a:bodyPr>
          <a:lstStyle/>
          <a:p>
            <a:r>
              <a:rPr lang="de-DE" dirty="0" err="1">
                <a:latin typeface="Calibri" panose="020F0502020204030204" pitchFamily="34" charset="0"/>
              </a:rPr>
              <a:t>Example</a:t>
            </a:r>
            <a:r>
              <a:rPr lang="de-DE" dirty="0">
                <a:latin typeface="Calibri" panose="020F0502020204030204" pitchFamily="34" charset="0"/>
              </a:rPr>
              <a:t> ! Insert </a:t>
            </a:r>
            <a:r>
              <a:rPr lang="de-DE" dirty="0" err="1">
                <a:latin typeface="Calibri" panose="020F0502020204030204" pitchFamily="34" charset="0"/>
              </a:rPr>
              <a:t>photos</a:t>
            </a:r>
            <a:r>
              <a:rPr lang="de-DE" dirty="0">
                <a:latin typeface="Calibri" panose="020F0502020204030204" pitchFamily="34" charset="0"/>
              </a:rPr>
              <a:t> </a:t>
            </a:r>
            <a:r>
              <a:rPr lang="de-DE" dirty="0" err="1">
                <a:latin typeface="Calibri" panose="020F0502020204030204" pitchFamily="34" charset="0"/>
              </a:rPr>
              <a:t>of</a:t>
            </a:r>
            <a:r>
              <a:rPr lang="de-DE" dirty="0">
                <a:latin typeface="Calibri" panose="020F0502020204030204" pitchFamily="34" charset="0"/>
              </a:rPr>
              <a:t> </a:t>
            </a:r>
            <a:r>
              <a:rPr lang="de-DE" dirty="0" err="1">
                <a:latin typeface="Calibri" panose="020F0502020204030204" pitchFamily="34" charset="0"/>
              </a:rPr>
              <a:t>your</a:t>
            </a:r>
            <a:r>
              <a:rPr lang="de-DE" dirty="0">
                <a:latin typeface="Calibri" panose="020F0502020204030204" pitchFamily="34" charset="0"/>
              </a:rPr>
              <a:t> </a:t>
            </a:r>
            <a:r>
              <a:rPr lang="de-DE" dirty="0" err="1">
                <a:latin typeface="Calibri" panose="020F0502020204030204" pitchFamily="34" charset="0"/>
              </a:rPr>
              <a:t>suspects</a:t>
            </a:r>
            <a:endParaRPr lang="de-DE" dirty="0">
              <a:latin typeface="Calibri" panose="020F050202020403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8"/>
          <p:cNvSpPr>
            <a:spLocks noChangeArrowheads="1"/>
          </p:cNvSpPr>
          <p:nvPr/>
        </p:nvSpPr>
        <p:spPr bwMode="auto">
          <a:xfrm>
            <a:off x="1828800" y="1485900"/>
            <a:ext cx="9144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dirty="0">
              <a:latin typeface="Calibri" panose="020F0502020204030204" pitchFamily="34" charset="0"/>
            </a:endParaRPr>
          </a:p>
        </p:txBody>
      </p:sp>
      <p:grpSp>
        <p:nvGrpSpPr>
          <p:cNvPr id="72706" name="Group 14"/>
          <p:cNvGrpSpPr>
            <a:grpSpLocks/>
          </p:cNvGrpSpPr>
          <p:nvPr/>
        </p:nvGrpSpPr>
        <p:grpSpPr bwMode="auto">
          <a:xfrm>
            <a:off x="1447800" y="2781300"/>
            <a:ext cx="6477000" cy="3673475"/>
            <a:chOff x="912" y="838"/>
            <a:chExt cx="4080" cy="2546"/>
          </a:xfrm>
        </p:grpSpPr>
        <p:grpSp>
          <p:nvGrpSpPr>
            <p:cNvPr id="72713" name="Group 12"/>
            <p:cNvGrpSpPr>
              <a:grpSpLocks/>
            </p:cNvGrpSpPr>
            <p:nvPr/>
          </p:nvGrpSpPr>
          <p:grpSpPr bwMode="auto">
            <a:xfrm>
              <a:off x="912" y="840"/>
              <a:ext cx="4080" cy="2544"/>
              <a:chOff x="912" y="840"/>
              <a:chExt cx="4080" cy="2544"/>
            </a:xfrm>
          </p:grpSpPr>
          <p:pic>
            <p:nvPicPr>
              <p:cNvPr id="72715" name="Picture 7" descr="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 y="936"/>
                <a:ext cx="3456"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2716" name="Text Box 9"/>
              <p:cNvSpPr txBox="1">
                <a:spLocks noChangeArrowheads="1"/>
              </p:cNvSpPr>
              <p:nvPr/>
            </p:nvSpPr>
            <p:spPr bwMode="auto">
              <a:xfrm>
                <a:off x="912" y="1656"/>
                <a:ext cx="1242" cy="21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200" dirty="0">
                    <a:latin typeface="Arial" charset="0"/>
                  </a:rPr>
                  <a:t>e.g. Crime scene DNA</a:t>
                </a:r>
              </a:p>
            </p:txBody>
          </p:sp>
          <p:sp>
            <p:nvSpPr>
              <p:cNvPr id="72717" name="Line 10"/>
              <p:cNvSpPr>
                <a:spLocks noChangeShapeType="1"/>
              </p:cNvSpPr>
              <p:nvPr/>
            </p:nvSpPr>
            <p:spPr bwMode="auto">
              <a:xfrm rot="10774488">
                <a:off x="1344" y="1152"/>
                <a:ext cx="0" cy="432"/>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dirty="0">
                  <a:latin typeface="Calibri" panose="020F0502020204030204" pitchFamily="34" charset="0"/>
                </a:endParaRPr>
              </a:p>
            </p:txBody>
          </p:sp>
          <p:sp>
            <p:nvSpPr>
              <p:cNvPr id="72718" name="Text Box 11"/>
              <p:cNvSpPr txBox="1">
                <a:spLocks noChangeArrowheads="1"/>
              </p:cNvSpPr>
              <p:nvPr/>
            </p:nvSpPr>
            <p:spPr bwMode="auto">
              <a:xfrm>
                <a:off x="1632" y="840"/>
                <a:ext cx="3360" cy="21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000" b="1" dirty="0">
                    <a:latin typeface="Arial" charset="0"/>
                  </a:rPr>
                  <a:t>Cycle 1          Cycle 2           Cycle 3          Cycle 4         Cycle 5           Cycle 6</a:t>
                </a:r>
              </a:p>
            </p:txBody>
          </p:sp>
        </p:grpSp>
        <p:sp>
          <p:nvSpPr>
            <p:cNvPr id="72714" name="Text Box 13"/>
            <p:cNvSpPr txBox="1">
              <a:spLocks noChangeArrowheads="1"/>
            </p:cNvSpPr>
            <p:nvPr/>
          </p:nvSpPr>
          <p:spPr bwMode="auto">
            <a:xfrm>
              <a:off x="1224" y="838"/>
              <a:ext cx="360" cy="144"/>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200" dirty="0">
                  <a:latin typeface="Calibri" panose="020F0502020204030204" pitchFamily="34" charset="0"/>
                </a:rPr>
                <a:t>Start</a:t>
              </a:r>
            </a:p>
          </p:txBody>
        </p:sp>
      </p:grpSp>
      <p:sp>
        <p:nvSpPr>
          <p:cNvPr id="10" name="Rectangle 2"/>
          <p:cNvSpPr>
            <a:spLocks noChangeArrowheads="1"/>
          </p:cNvSpPr>
          <p:nvPr/>
        </p:nvSpPr>
        <p:spPr bwMode="auto">
          <a:xfrm>
            <a:off x="685800" y="836613"/>
            <a:ext cx="7772400" cy="1143000"/>
          </a:xfrm>
          <a:prstGeom prst="rect">
            <a:avLst/>
          </a:prstGeom>
          <a:noFill/>
          <a:ln w="9525">
            <a:noFill/>
            <a:miter lim="800000"/>
            <a:headEnd/>
            <a:tailEnd/>
          </a:ln>
          <a:effectLst/>
        </p:spPr>
        <p:txBody>
          <a:bodyPr anchor="ctr"/>
          <a:lstStyle/>
          <a:p>
            <a:pPr algn="ctr" eaLnBrk="1" hangingPunct="1">
              <a:defRPr/>
            </a:pPr>
            <a:br>
              <a:rPr lang="en-US" dirty="0">
                <a:solidFill>
                  <a:schemeClr val="tx2"/>
                </a:solidFill>
                <a:effectLst>
                  <a:outerShdw blurRad="38100" dist="38100" dir="2700000" algn="tl">
                    <a:srgbClr val="DDDDDD"/>
                  </a:outerShdw>
                </a:effectLst>
                <a:latin typeface="Calibri" panose="020F0502020204030204" pitchFamily="34" charset="0"/>
              </a:rPr>
            </a:br>
            <a:r>
              <a:rPr lang="en-US" dirty="0">
                <a:solidFill>
                  <a:schemeClr val="accent2"/>
                </a:solidFill>
                <a:effectLst>
                  <a:outerShdw blurRad="38100" dist="38100" dir="2700000" algn="tl">
                    <a:srgbClr val="DDDDDD"/>
                  </a:outerShdw>
                </a:effectLst>
                <a:latin typeface="Calibri" panose="020F0502020204030204" pitchFamily="34" charset="0"/>
              </a:rPr>
              <a:t>How many DNA can be obtained from one DNA piece after 30 PCR cycles?</a:t>
            </a:r>
            <a:endParaRPr lang="en-US" sz="3200" dirty="0">
              <a:solidFill>
                <a:schemeClr val="tx2"/>
              </a:solidFill>
              <a:latin typeface="Calibri" panose="020F0502020204030204" pitchFamily="34" charset="0"/>
            </a:endParaRPr>
          </a:p>
        </p:txBody>
      </p:sp>
      <p:sp>
        <p:nvSpPr>
          <p:cNvPr id="11" name="Rectangle 10"/>
          <p:cNvSpPr>
            <a:spLocks noChangeArrowheads="1"/>
          </p:cNvSpPr>
          <p:nvPr/>
        </p:nvSpPr>
        <p:spPr bwMode="auto">
          <a:xfrm>
            <a:off x="1847850" y="5029200"/>
            <a:ext cx="272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dirty="0">
                <a:solidFill>
                  <a:srgbClr val="FF0000"/>
                </a:solidFill>
                <a:latin typeface="Calibri" panose="020F0502020204030204" pitchFamily="34" charset="0"/>
              </a:rPr>
              <a:t>2</a:t>
            </a:r>
            <a:r>
              <a:rPr lang="en-US" baseline="30000" dirty="0">
                <a:solidFill>
                  <a:srgbClr val="FF0000"/>
                </a:solidFill>
                <a:latin typeface="Calibri" panose="020F0502020204030204" pitchFamily="34" charset="0"/>
              </a:rPr>
              <a:t>30</a:t>
            </a:r>
            <a:r>
              <a:rPr lang="en-US" dirty="0">
                <a:solidFill>
                  <a:srgbClr val="FF0000"/>
                </a:solidFill>
                <a:latin typeface="Calibri" panose="020F0502020204030204" pitchFamily="34" charset="0"/>
              </a:rPr>
              <a:t> = 1.073.741.824</a:t>
            </a:r>
            <a:endParaRPr lang="de-DE" dirty="0">
              <a:solidFill>
                <a:srgbClr val="FF0000"/>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8"/>
          <p:cNvSpPr>
            <a:spLocks noChangeArrowheads="1"/>
          </p:cNvSpPr>
          <p:nvPr/>
        </p:nvSpPr>
        <p:spPr bwMode="auto">
          <a:xfrm>
            <a:off x="1828800" y="1485900"/>
            <a:ext cx="914400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dirty="0">
              <a:latin typeface="Calibri" panose="020F0502020204030204" pitchFamily="34" charset="0"/>
            </a:endParaRPr>
          </a:p>
        </p:txBody>
      </p:sp>
      <p:pic>
        <p:nvPicPr>
          <p:cNvPr id="2" name="Polymerase Chain Reaction (PCR).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187624" y="941123"/>
            <a:ext cx="7253607" cy="5440205"/>
          </a:xfrm>
          <a:prstGeom prst="rect">
            <a:avLst/>
          </a:prstGeom>
        </p:spPr>
      </p:pic>
    </p:spTree>
    <p:extLst>
      <p:ext uri="{BB962C8B-B14F-4D97-AF65-F5344CB8AC3E}">
        <p14:creationId xmlns:p14="http://schemas.microsoft.com/office/powerpoint/2010/main" val="49729555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descr="DNA_CLOSEU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3000"/>
            <a:ext cx="7848600" cy="4879975"/>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6" name="Group 38"/>
          <p:cNvGrpSpPr>
            <a:grpSpLocks/>
          </p:cNvGrpSpPr>
          <p:nvPr/>
        </p:nvGrpSpPr>
        <p:grpSpPr bwMode="auto">
          <a:xfrm>
            <a:off x="304800" y="1447800"/>
            <a:ext cx="8534400" cy="6362700"/>
            <a:chOff x="192" y="912"/>
            <a:chExt cx="5376" cy="4008"/>
          </a:xfrm>
        </p:grpSpPr>
        <p:grpSp>
          <p:nvGrpSpPr>
            <p:cNvPr id="37" name="Group 36"/>
            <p:cNvGrpSpPr>
              <a:grpSpLocks/>
            </p:cNvGrpSpPr>
            <p:nvPr/>
          </p:nvGrpSpPr>
          <p:grpSpPr bwMode="auto">
            <a:xfrm>
              <a:off x="4080" y="912"/>
              <a:ext cx="1488" cy="1164"/>
              <a:chOff x="4080" y="912"/>
              <a:chExt cx="1488" cy="1164"/>
            </a:xfrm>
          </p:grpSpPr>
          <p:pic>
            <p:nvPicPr>
              <p:cNvPr id="6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 y="960"/>
                <a:ext cx="1488" cy="1116"/>
              </a:xfrm>
              <a:prstGeom prst="rect">
                <a:avLst/>
              </a:prstGeom>
              <a:noFill/>
              <a:extLst>
                <a:ext uri="{909E8E84-426E-40dd-AFC4-6F175D3DCCD1}">
                  <a14:hiddenFill xmlns:a14="http://schemas.microsoft.com/office/drawing/2010/main" xmlns="">
                    <a:solidFill>
                      <a:srgbClr val="FFFFFF"/>
                    </a:solidFill>
                  </a14:hiddenFill>
                </a:ext>
              </a:extLst>
            </p:spPr>
          </p:pic>
          <p:sp>
            <p:nvSpPr>
              <p:cNvPr id="61" name="Rectangle 23"/>
              <p:cNvSpPr>
                <a:spLocks noChangeArrowheads="1"/>
              </p:cNvSpPr>
              <p:nvPr/>
            </p:nvSpPr>
            <p:spPr bwMode="auto">
              <a:xfrm>
                <a:off x="4080" y="912"/>
                <a:ext cx="1488" cy="576"/>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grpSp>
        <p:grpSp>
          <p:nvGrpSpPr>
            <p:cNvPr id="38" name="Group 37"/>
            <p:cNvGrpSpPr>
              <a:grpSpLocks/>
            </p:cNvGrpSpPr>
            <p:nvPr/>
          </p:nvGrpSpPr>
          <p:grpSpPr bwMode="auto">
            <a:xfrm>
              <a:off x="192" y="1104"/>
              <a:ext cx="5376" cy="3816"/>
              <a:chOff x="192" y="1104"/>
              <a:chExt cx="5376" cy="3816"/>
            </a:xfrm>
          </p:grpSpPr>
          <p:grpSp>
            <p:nvGrpSpPr>
              <p:cNvPr id="39" name="Group 7"/>
              <p:cNvGrpSpPr>
                <a:grpSpLocks/>
              </p:cNvGrpSpPr>
              <p:nvPr/>
            </p:nvGrpSpPr>
            <p:grpSpPr bwMode="auto">
              <a:xfrm>
                <a:off x="192" y="1104"/>
                <a:ext cx="4032" cy="2814"/>
                <a:chOff x="192" y="1104"/>
                <a:chExt cx="4032" cy="2814"/>
              </a:xfrm>
            </p:grpSpPr>
            <p:sp>
              <p:nvSpPr>
                <p:cNvPr id="56" name="Text Box 8"/>
                <p:cNvSpPr txBox="1">
                  <a:spLocks noChangeArrowheads="1"/>
                </p:cNvSpPr>
                <p:nvPr/>
              </p:nvSpPr>
              <p:spPr bwMode="auto">
                <a:xfrm>
                  <a:off x="1920" y="1104"/>
                  <a:ext cx="1248" cy="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2000">
                      <a:latin typeface="Times New Roman" charset="0"/>
                    </a:rPr>
                    <a:t>chromosome</a:t>
                  </a:r>
                </a:p>
              </p:txBody>
            </p:sp>
            <p:sp>
              <p:nvSpPr>
                <p:cNvPr id="57" name="Text Box 9"/>
                <p:cNvSpPr txBox="1">
                  <a:spLocks noChangeArrowheads="1"/>
                </p:cNvSpPr>
                <p:nvPr/>
              </p:nvSpPr>
              <p:spPr bwMode="auto">
                <a:xfrm>
                  <a:off x="192" y="1632"/>
                  <a:ext cx="1104" cy="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a:latin typeface="Times New Roman" charset="0"/>
                    </a:rPr>
                    <a:t>cell nucleus</a:t>
                  </a:r>
                </a:p>
              </p:txBody>
            </p:sp>
            <p:sp>
              <p:nvSpPr>
                <p:cNvPr id="58" name="Text Box 10"/>
                <p:cNvSpPr txBox="1">
                  <a:spLocks noChangeArrowheads="1"/>
                </p:cNvSpPr>
                <p:nvPr/>
              </p:nvSpPr>
              <p:spPr bwMode="auto">
                <a:xfrm>
                  <a:off x="528" y="2208"/>
                  <a:ext cx="1392" cy="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a:latin typeface="Times New Roman" charset="0"/>
                    </a:rPr>
                    <a:t>Double stranded DNA molecule</a:t>
                  </a:r>
                </a:p>
              </p:txBody>
            </p:sp>
            <p:sp>
              <p:nvSpPr>
                <p:cNvPr id="59" name="Text Box 11"/>
                <p:cNvSpPr txBox="1">
                  <a:spLocks noChangeArrowheads="1"/>
                </p:cNvSpPr>
                <p:nvPr/>
              </p:nvSpPr>
              <p:spPr bwMode="auto">
                <a:xfrm>
                  <a:off x="3264" y="3552"/>
                  <a:ext cx="960"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600">
                      <a:latin typeface="Times New Roman" charset="0"/>
                    </a:rPr>
                    <a:t>Individual nucleotides</a:t>
                  </a:r>
                </a:p>
              </p:txBody>
            </p:sp>
          </p:grpSp>
          <p:grpSp>
            <p:nvGrpSpPr>
              <p:cNvPr id="40" name="Group 12"/>
              <p:cNvGrpSpPr>
                <a:grpSpLocks/>
              </p:cNvGrpSpPr>
              <p:nvPr/>
            </p:nvGrpSpPr>
            <p:grpSpPr bwMode="auto">
              <a:xfrm>
                <a:off x="672" y="1104"/>
                <a:ext cx="3024" cy="2496"/>
                <a:chOff x="672" y="1104"/>
                <a:chExt cx="3024" cy="2496"/>
              </a:xfrm>
            </p:grpSpPr>
            <p:sp>
              <p:nvSpPr>
                <p:cNvPr id="54" name="Line 13"/>
                <p:cNvSpPr>
                  <a:spLocks noChangeShapeType="1"/>
                </p:cNvSpPr>
                <p:nvPr/>
              </p:nvSpPr>
              <p:spPr bwMode="auto">
                <a:xfrm flipV="1">
                  <a:off x="672" y="1104"/>
                  <a:ext cx="0" cy="5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dirty="0">
                    <a:latin typeface="Calibri" panose="020F0502020204030204" pitchFamily="34" charset="0"/>
                  </a:endParaRPr>
                </a:p>
              </p:txBody>
            </p:sp>
            <p:sp>
              <p:nvSpPr>
                <p:cNvPr id="55" name="Line 14"/>
                <p:cNvSpPr>
                  <a:spLocks noChangeShapeType="1"/>
                </p:cNvSpPr>
                <p:nvPr/>
              </p:nvSpPr>
              <p:spPr bwMode="auto">
                <a:xfrm flipH="1" flipV="1">
                  <a:off x="3264" y="3408"/>
                  <a:ext cx="43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dirty="0">
                    <a:latin typeface="Calibri" panose="020F0502020204030204" pitchFamily="34" charset="0"/>
                  </a:endParaRPr>
                </a:p>
              </p:txBody>
            </p:sp>
          </p:grpSp>
          <p:grpSp>
            <p:nvGrpSpPr>
              <p:cNvPr id="41" name="Group 32"/>
              <p:cNvGrpSpPr>
                <a:grpSpLocks/>
              </p:cNvGrpSpPr>
              <p:nvPr/>
            </p:nvGrpSpPr>
            <p:grpSpPr bwMode="auto">
              <a:xfrm>
                <a:off x="240" y="1200"/>
                <a:ext cx="5328" cy="3720"/>
                <a:chOff x="240" y="1200"/>
                <a:chExt cx="5328" cy="3720"/>
              </a:xfrm>
            </p:grpSpPr>
            <p:grpSp>
              <p:nvGrpSpPr>
                <p:cNvPr id="42" name="Group 4"/>
                <p:cNvGrpSpPr>
                  <a:grpSpLocks/>
                </p:cNvGrpSpPr>
                <p:nvPr/>
              </p:nvGrpSpPr>
              <p:grpSpPr bwMode="auto">
                <a:xfrm>
                  <a:off x="2160" y="2352"/>
                  <a:ext cx="2736" cy="1584"/>
                  <a:chOff x="2160" y="2352"/>
                  <a:chExt cx="2256" cy="1584"/>
                </a:xfrm>
              </p:grpSpPr>
              <p:sp>
                <p:nvSpPr>
                  <p:cNvPr id="52" name="Rectangle 5"/>
                  <p:cNvSpPr>
                    <a:spLocks noChangeArrowheads="1"/>
                  </p:cNvSpPr>
                  <p:nvPr/>
                </p:nvSpPr>
                <p:spPr bwMode="auto">
                  <a:xfrm>
                    <a:off x="2208" y="2688"/>
                    <a:ext cx="2208" cy="1248"/>
                  </a:xfrm>
                  <a:prstGeom prst="rect">
                    <a:avLst/>
                  </a:prstGeom>
                  <a:noFill/>
                  <a:ln w="57150">
                    <a:solidFill>
                      <a:srgbClr val="FF0066"/>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53" name="Text Box 6"/>
                  <p:cNvSpPr txBox="1">
                    <a:spLocks noChangeArrowheads="1"/>
                  </p:cNvSpPr>
                  <p:nvPr/>
                </p:nvSpPr>
                <p:spPr bwMode="auto">
                  <a:xfrm>
                    <a:off x="2160" y="2352"/>
                    <a:ext cx="2208" cy="288"/>
                  </a:xfrm>
                  <a:prstGeom prst="rect">
                    <a:avLst/>
                  </a:prstGeom>
                  <a:solidFill>
                    <a:srgbClr val="FFFF00"/>
                  </a:solidFill>
                  <a:ln>
                    <a:noFill/>
                  </a:ln>
                  <a:effectLst>
                    <a:outerShdw blurRad="63500" dist="38099" dir="2700000" algn="ctr" rotWithShape="0">
                      <a:schemeClr val="bg2">
                        <a:alpha val="74998"/>
                      </a:schemeClr>
                    </a:outerShdw>
                  </a:effectLst>
                  <a:extLs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algn="ctr">
                      <a:spcBef>
                        <a:spcPct val="50000"/>
                      </a:spcBef>
                    </a:pPr>
                    <a:r>
                      <a:rPr lang="en-US" i="1">
                        <a:latin typeface="Times New Roman" charset="0"/>
                      </a:rPr>
                      <a:t>PCR target region</a:t>
                    </a:r>
                  </a:p>
                </p:txBody>
              </p:sp>
            </p:grpSp>
            <p:grpSp>
              <p:nvGrpSpPr>
                <p:cNvPr id="43" name="Group 20"/>
                <p:cNvGrpSpPr>
                  <a:grpSpLocks/>
                </p:cNvGrpSpPr>
                <p:nvPr/>
              </p:nvGrpSpPr>
              <p:grpSpPr bwMode="auto">
                <a:xfrm>
                  <a:off x="240" y="3720"/>
                  <a:ext cx="1488" cy="1200"/>
                  <a:chOff x="192" y="3012"/>
                  <a:chExt cx="1488" cy="1164"/>
                </a:xfrm>
              </p:grpSpPr>
              <p:pic>
                <p:nvPicPr>
                  <p:cNvPr id="5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 y="3012"/>
                    <a:ext cx="1488" cy="1116"/>
                  </a:xfrm>
                  <a:prstGeom prst="rect">
                    <a:avLst/>
                  </a:prstGeom>
                  <a:noFill/>
                  <a:extLst>
                    <a:ext uri="{909E8E84-426E-40dd-AFC4-6F175D3DCCD1}">
                      <a14:hiddenFill xmlns:a14="http://schemas.microsoft.com/office/drawing/2010/main" xmlns="">
                        <a:solidFill>
                          <a:srgbClr val="FFFFFF"/>
                        </a:solidFill>
                      </a14:hiddenFill>
                    </a:ext>
                  </a:extLst>
                </p:spPr>
              </p:pic>
              <p:sp>
                <p:nvSpPr>
                  <p:cNvPr id="51" name="Rectangle 19"/>
                  <p:cNvSpPr>
                    <a:spLocks noChangeArrowheads="1"/>
                  </p:cNvSpPr>
                  <p:nvPr/>
                </p:nvSpPr>
                <p:spPr bwMode="auto">
                  <a:xfrm>
                    <a:off x="192" y="3552"/>
                    <a:ext cx="1488" cy="624"/>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grpSp>
            <p:sp>
              <p:nvSpPr>
                <p:cNvPr id="44" name="Line 21"/>
                <p:cNvSpPr>
                  <a:spLocks noChangeShapeType="1"/>
                </p:cNvSpPr>
                <p:nvPr/>
              </p:nvSpPr>
              <p:spPr bwMode="auto">
                <a:xfrm flipH="1">
                  <a:off x="240" y="3168"/>
                  <a:ext cx="2160" cy="528"/>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5" name="Line 22"/>
                <p:cNvSpPr>
                  <a:spLocks noChangeShapeType="1"/>
                </p:cNvSpPr>
                <p:nvPr/>
              </p:nvSpPr>
              <p:spPr bwMode="auto">
                <a:xfrm flipH="1">
                  <a:off x="1728" y="3360"/>
                  <a:ext cx="1152" cy="384"/>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6" name="Line 25"/>
                <p:cNvSpPr>
                  <a:spLocks noChangeShapeType="1"/>
                </p:cNvSpPr>
                <p:nvPr/>
              </p:nvSpPr>
              <p:spPr bwMode="auto">
                <a:xfrm>
                  <a:off x="4080" y="2064"/>
                  <a:ext cx="384" cy="1392"/>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7" name="Line 26"/>
                <p:cNvSpPr>
                  <a:spLocks noChangeShapeType="1"/>
                </p:cNvSpPr>
                <p:nvPr/>
              </p:nvSpPr>
              <p:spPr bwMode="auto">
                <a:xfrm flipH="1">
                  <a:off x="4848" y="2064"/>
                  <a:ext cx="720" cy="1008"/>
                </a:xfrm>
                <a:prstGeom prst="line">
                  <a:avLst/>
                </a:prstGeom>
                <a:noFill/>
                <a:ln w="190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48" name="Text Box 27"/>
                <p:cNvSpPr txBox="1">
                  <a:spLocks noChangeArrowheads="1"/>
                </p:cNvSpPr>
                <p:nvPr/>
              </p:nvSpPr>
              <p:spPr bwMode="auto">
                <a:xfrm>
                  <a:off x="960" y="3456"/>
                  <a:ext cx="78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latin typeface="Calibri" panose="020F0502020204030204" pitchFamily="34" charset="0"/>
                    </a:rPr>
                    <a:t>Primer 1</a:t>
                  </a:r>
                </a:p>
              </p:txBody>
            </p:sp>
            <p:sp>
              <p:nvSpPr>
                <p:cNvPr id="49" name="Text Box 28"/>
                <p:cNvSpPr txBox="1">
                  <a:spLocks noChangeArrowheads="1"/>
                </p:cNvSpPr>
                <p:nvPr/>
              </p:nvSpPr>
              <p:spPr bwMode="auto">
                <a:xfrm>
                  <a:off x="4416" y="1200"/>
                  <a:ext cx="783" cy="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latin typeface="Calibri" panose="020F0502020204030204" pitchFamily="34" charset="0"/>
                    </a:rPr>
                    <a:t>Primer 2</a:t>
                  </a:r>
                </a:p>
              </p:txBody>
            </p:sp>
          </p:grpSp>
        </p:grpSp>
      </p:grpSp>
      <p:sp>
        <p:nvSpPr>
          <p:cNvPr id="75778" name="Text Box 3"/>
          <p:cNvSpPr txBox="1">
            <a:spLocks noChangeArrowheads="1"/>
          </p:cNvSpPr>
          <p:nvPr/>
        </p:nvSpPr>
        <p:spPr bwMode="auto">
          <a:xfrm>
            <a:off x="3419475" y="765175"/>
            <a:ext cx="51054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3200" b="1" dirty="0">
                <a:solidFill>
                  <a:schemeClr val="accent2"/>
                </a:solidFill>
                <a:latin typeface="Times New Roman" charset="0"/>
              </a:rPr>
              <a:t>DNA in the nucleus</a:t>
            </a:r>
            <a:endParaRPr lang="en-US" sz="3200" dirty="0">
              <a:solidFill>
                <a:schemeClr val="accent2"/>
              </a:solidFill>
              <a:latin typeface="Times New Roman"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3"/>
          <p:cNvSpPr>
            <a:spLocks noChangeArrowheads="1"/>
          </p:cNvSpPr>
          <p:nvPr/>
        </p:nvSpPr>
        <p:spPr bwMode="auto">
          <a:xfrm>
            <a:off x="609600" y="838200"/>
            <a:ext cx="80010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lnSpc>
                <a:spcPct val="150000"/>
              </a:lnSpc>
            </a:pPr>
            <a:r>
              <a:rPr lang="en-US" sz="2800" dirty="0">
                <a:solidFill>
                  <a:schemeClr val="accent2"/>
                </a:solidFill>
                <a:effectLst>
                  <a:outerShdw blurRad="38100" dist="38100" dir="2700000" algn="tl">
                    <a:srgbClr val="DDDDDD"/>
                  </a:outerShdw>
                </a:effectLst>
                <a:latin typeface="Calibri" panose="020F0502020204030204" pitchFamily="34" charset="0"/>
              </a:rPr>
              <a:t>How do we copy DNA in vitro (outside a cell ?)</a:t>
            </a:r>
            <a:br>
              <a:rPr lang="en-US" sz="28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Polymerase Chain Reaction (PCR)</a:t>
            </a:r>
            <a:endParaRPr lang="en-US" sz="2800" dirty="0">
              <a:solidFill>
                <a:schemeClr val="tx2"/>
              </a:solidFill>
              <a:latin typeface="Calibri" panose="020F0502020204030204" pitchFamily="34" charset="0"/>
            </a:endParaRPr>
          </a:p>
        </p:txBody>
      </p:sp>
      <p:sp>
        <p:nvSpPr>
          <p:cNvPr id="9" name="Text Box 212"/>
          <p:cNvSpPr txBox="1">
            <a:spLocks noChangeArrowheads="1"/>
          </p:cNvSpPr>
          <p:nvPr/>
        </p:nvSpPr>
        <p:spPr bwMode="auto">
          <a:xfrm>
            <a:off x="441325" y="2689225"/>
            <a:ext cx="8397875" cy="331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lnSpc>
                <a:spcPct val="110000"/>
              </a:lnSpc>
            </a:pPr>
            <a:r>
              <a:rPr lang="en-US" sz="1600" dirty="0">
                <a:latin typeface="Calibri" panose="020F0502020204030204" pitchFamily="34" charset="0"/>
              </a:rPr>
              <a:t>One PCR cycle consists of three reactions</a:t>
            </a:r>
          </a:p>
          <a:p>
            <a:pPr algn="just">
              <a:lnSpc>
                <a:spcPct val="110000"/>
              </a:lnSpc>
            </a:pPr>
            <a:endParaRPr lang="en-US" sz="1600" dirty="0">
              <a:latin typeface="Calibri" panose="020F0502020204030204" pitchFamily="34" charset="0"/>
            </a:endParaRPr>
          </a:p>
          <a:p>
            <a:pPr algn="just">
              <a:lnSpc>
                <a:spcPct val="110000"/>
              </a:lnSpc>
            </a:pPr>
            <a:r>
              <a:rPr lang="en-US" sz="1600" dirty="0">
                <a:latin typeface="Calibri" panose="020F0502020204030204" pitchFamily="34" charset="0"/>
              </a:rPr>
              <a:t>94°C	Denaturation: It causes melting of the DNA template by disrupting the hydrogen 	bonds between complementary bases, yielding single-stranded DNA molecules.</a:t>
            </a:r>
          </a:p>
          <a:p>
            <a:pPr algn="just">
              <a:lnSpc>
                <a:spcPct val="110000"/>
              </a:lnSpc>
            </a:pPr>
            <a:endParaRPr lang="en-US" sz="1600" dirty="0">
              <a:latin typeface="Calibri" panose="020F0502020204030204" pitchFamily="34" charset="0"/>
            </a:endParaRPr>
          </a:p>
          <a:p>
            <a:pPr algn="just">
              <a:lnSpc>
                <a:spcPct val="110000"/>
              </a:lnSpc>
            </a:pPr>
            <a:r>
              <a:rPr lang="en-US" sz="1600" dirty="0">
                <a:latin typeface="Calibri" panose="020F0502020204030204" pitchFamily="34" charset="0"/>
              </a:rPr>
              <a:t>54°C	Annealing: Attachment of the primers to the single-stranded DNA template. The 	polymerase binds to the primer-template hybrid and begins DNA synthesis.</a:t>
            </a:r>
          </a:p>
          <a:p>
            <a:pPr algn="just">
              <a:lnSpc>
                <a:spcPct val="110000"/>
              </a:lnSpc>
            </a:pPr>
            <a:endParaRPr lang="en-US" sz="1600" dirty="0">
              <a:latin typeface="Calibri" panose="020F0502020204030204" pitchFamily="34" charset="0"/>
            </a:endParaRPr>
          </a:p>
          <a:p>
            <a:pPr algn="just">
              <a:lnSpc>
                <a:spcPct val="110000"/>
              </a:lnSpc>
            </a:pPr>
            <a:r>
              <a:rPr lang="en-US" sz="1600" dirty="0">
                <a:latin typeface="Calibri" panose="020F0502020204030204" pitchFamily="34" charset="0"/>
              </a:rPr>
              <a:t>72°C	Elongation: The DNA polymerase synthesizes a new DNA strand complementary to the 	DNA template strand by adding </a:t>
            </a:r>
            <a:r>
              <a:rPr lang="en-US" sz="1600" dirty="0" err="1">
                <a:latin typeface="Calibri" panose="020F0502020204030204" pitchFamily="34" charset="0"/>
              </a:rPr>
              <a:t>dNTPs</a:t>
            </a:r>
            <a:r>
              <a:rPr lang="en-US" sz="1600" dirty="0">
                <a:latin typeface="Calibri" panose="020F0502020204030204" pitchFamily="34" charset="0"/>
              </a:rPr>
              <a:t> that are complementary to the template in 5' to 3' 	direction. The extension time depends both on the DNA polymerase used and on the 	length of the DNA fragment to be amplified.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1</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Setting up the PCR</a:t>
            </a:r>
            <a:endParaRPr lang="en-US" sz="3200" dirty="0">
              <a:solidFill>
                <a:schemeClr val="tx2"/>
              </a:solidFill>
              <a:latin typeface="Calibri" panose="020F0502020204030204" pitchFamily="34" charset="0"/>
            </a:endParaRPr>
          </a:p>
        </p:txBody>
      </p:sp>
      <p:sp>
        <p:nvSpPr>
          <p:cNvPr id="9" name="Text Box 11"/>
          <p:cNvSpPr txBox="1">
            <a:spLocks noChangeArrowheads="1"/>
          </p:cNvSpPr>
          <p:nvPr/>
        </p:nvSpPr>
        <p:spPr bwMode="auto">
          <a:xfrm>
            <a:off x="228600" y="2057400"/>
            <a:ext cx="8686800" cy="47089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In this experiment, we will demonstrate how CSI Zurich uses crime scene traces to identify the offender.</a:t>
            </a:r>
          </a:p>
          <a:p>
            <a:pPr>
              <a:spcBef>
                <a:spcPct val="50000"/>
              </a:spcBef>
            </a:pPr>
            <a:r>
              <a:rPr lang="en-US" dirty="0">
                <a:latin typeface="Calibri" panose="020F0502020204030204" pitchFamily="34" charset="0"/>
              </a:rPr>
              <a:t>In our </a:t>
            </a:r>
            <a:r>
              <a:rPr lang="en-US" dirty="0" err="1">
                <a:latin typeface="Calibri" panose="020F0502020204030204" pitchFamily="34" charset="0"/>
              </a:rPr>
              <a:t>fishnapping</a:t>
            </a:r>
            <a:r>
              <a:rPr lang="en-US" dirty="0">
                <a:latin typeface="Calibri" panose="020F0502020204030204" pitchFamily="34" charset="0"/>
              </a:rPr>
              <a:t> case, 5 DNA samples are </a:t>
            </a:r>
            <a:r>
              <a:rPr lang="en-US" dirty="0" err="1">
                <a:latin typeface="Calibri" panose="020F0502020204030204" pitchFamily="34" charset="0"/>
              </a:rPr>
              <a:t>analysed</a:t>
            </a:r>
            <a:r>
              <a:rPr lang="en-US" dirty="0">
                <a:latin typeface="Calibri" panose="020F0502020204030204" pitchFamily="34" charset="0"/>
              </a:rPr>
              <a:t>:</a:t>
            </a:r>
          </a:p>
          <a:p>
            <a:pPr>
              <a:spcBef>
                <a:spcPct val="50000"/>
              </a:spcBef>
            </a:pPr>
            <a:endParaRPr lang="en-US" dirty="0">
              <a:latin typeface="Calibri" panose="020F0502020204030204" pitchFamily="34" charset="0"/>
            </a:endParaRPr>
          </a:p>
          <a:p>
            <a:pPr>
              <a:spcBef>
                <a:spcPct val="50000"/>
              </a:spcBef>
            </a:pPr>
            <a:r>
              <a:rPr lang="en-US" dirty="0">
                <a:latin typeface="Calibri" panose="020F0502020204030204" pitchFamily="34" charset="0"/>
              </a:rPr>
              <a:t>Sample CS: 		DNA isolated from blood cells found at the 				crime scene</a:t>
            </a:r>
          </a:p>
          <a:p>
            <a:pPr>
              <a:spcBef>
                <a:spcPct val="50000"/>
              </a:spcBef>
            </a:pPr>
            <a:r>
              <a:rPr lang="en-US" dirty="0">
                <a:latin typeface="Calibri" panose="020F0502020204030204" pitchFamily="34" charset="0"/>
              </a:rPr>
              <a:t>Samples S1 - S4:	DNA isolated from saliva samples of suspects 			</a:t>
            </a:r>
          </a:p>
          <a:p>
            <a:pPr>
              <a:spcBef>
                <a:spcPct val="50000"/>
              </a:spcBef>
            </a:pPr>
            <a:r>
              <a:rPr lang="en-US" dirty="0">
                <a:latin typeface="Calibri" panose="020F0502020204030204" pitchFamily="34" charset="0"/>
              </a:rPr>
              <a:t>			The small amounts of DNA in the samples in 			will be amplified via PCR</a:t>
            </a:r>
          </a:p>
        </p:txBody>
      </p:sp>
      <p:sp>
        <p:nvSpPr>
          <p:cNvPr id="10" name="AutoShape 12"/>
          <p:cNvSpPr>
            <a:spLocks noChangeArrowheads="1"/>
          </p:cNvSpPr>
          <p:nvPr/>
        </p:nvSpPr>
        <p:spPr bwMode="auto">
          <a:xfrm>
            <a:off x="457200" y="6019800"/>
            <a:ext cx="609600" cy="152400"/>
          </a:xfrm>
          <a:prstGeom prst="rightArrow">
            <a:avLst>
              <a:gd name="adj1" fmla="val 50000"/>
              <a:gd name="adj2" fmla="val 10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053"/>
          <p:cNvSpPr txBox="1">
            <a:spLocks noChangeArrowheads="1"/>
          </p:cNvSpPr>
          <p:nvPr/>
        </p:nvSpPr>
        <p:spPr bwMode="auto">
          <a:xfrm>
            <a:off x="2387600" y="2528888"/>
            <a:ext cx="162230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err="1">
                <a:solidFill>
                  <a:schemeClr val="bg1"/>
                </a:solidFill>
                <a:latin typeface="Calibri" panose="020F0502020204030204" pitchFamily="34" charset="0"/>
              </a:rPr>
              <a:t>Verdächtigter</a:t>
            </a:r>
            <a:r>
              <a:rPr lang="en-US" sz="1800" dirty="0">
                <a:solidFill>
                  <a:schemeClr val="bg1"/>
                </a:solidFill>
                <a:latin typeface="Calibri" panose="020F0502020204030204" pitchFamily="34" charset="0"/>
              </a:rPr>
              <a:t> 2</a:t>
            </a:r>
          </a:p>
        </p:txBody>
      </p:sp>
      <p:sp>
        <p:nvSpPr>
          <p:cNvPr id="20483" name="Text Box 1054"/>
          <p:cNvSpPr txBox="1">
            <a:spLocks noChangeArrowheads="1"/>
          </p:cNvSpPr>
          <p:nvPr/>
        </p:nvSpPr>
        <p:spPr bwMode="auto">
          <a:xfrm>
            <a:off x="4876800" y="4724400"/>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solidFill>
                  <a:schemeClr val="bg1"/>
                </a:solidFill>
                <a:latin typeface="Calibri" panose="020F0502020204030204" pitchFamily="34" charset="0"/>
              </a:rPr>
              <a:t>Suspect 3</a:t>
            </a:r>
          </a:p>
        </p:txBody>
      </p:sp>
      <p:sp>
        <p:nvSpPr>
          <p:cNvPr id="20484" name="Text Box 1055"/>
          <p:cNvSpPr txBox="1">
            <a:spLocks noChangeArrowheads="1"/>
          </p:cNvSpPr>
          <p:nvPr/>
        </p:nvSpPr>
        <p:spPr bwMode="auto">
          <a:xfrm>
            <a:off x="7162800" y="4724400"/>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solidFill>
                  <a:schemeClr val="bg1"/>
                </a:solidFill>
                <a:latin typeface="Calibri" panose="020F0502020204030204" pitchFamily="34" charset="0"/>
              </a:rPr>
              <a:t>Suspect 4</a:t>
            </a:r>
          </a:p>
        </p:txBody>
      </p:sp>
      <p:sp>
        <p:nvSpPr>
          <p:cNvPr id="20486" name="Text Box 1028"/>
          <p:cNvSpPr txBox="1">
            <a:spLocks noChangeArrowheads="1"/>
          </p:cNvSpPr>
          <p:nvPr/>
        </p:nvSpPr>
        <p:spPr bwMode="auto">
          <a:xfrm>
            <a:off x="3707904" y="332656"/>
            <a:ext cx="1667168"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600" b="1" dirty="0">
                <a:solidFill>
                  <a:srgbClr val="FFFFF7"/>
                </a:solidFill>
                <a:latin typeface="Chicago" charset="0"/>
              </a:rPr>
              <a:t>Suspects</a:t>
            </a:r>
          </a:p>
        </p:txBody>
      </p:sp>
      <p:sp>
        <p:nvSpPr>
          <p:cNvPr id="20487" name="Text Box 1029"/>
          <p:cNvSpPr txBox="1">
            <a:spLocks noChangeArrowheads="1"/>
          </p:cNvSpPr>
          <p:nvPr/>
        </p:nvSpPr>
        <p:spPr bwMode="auto">
          <a:xfrm>
            <a:off x="636535" y="4692650"/>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dirty="0">
                <a:solidFill>
                  <a:schemeClr val="bg1"/>
                </a:solidFill>
                <a:latin typeface="Calibri" panose="020F0502020204030204" pitchFamily="34" charset="0"/>
              </a:rPr>
              <a:t>Suspect 1</a:t>
            </a:r>
          </a:p>
        </p:txBody>
      </p:sp>
      <p:sp>
        <p:nvSpPr>
          <p:cNvPr id="20488" name="Text Box 1029"/>
          <p:cNvSpPr txBox="1">
            <a:spLocks noChangeArrowheads="1"/>
          </p:cNvSpPr>
          <p:nvPr/>
        </p:nvSpPr>
        <p:spPr bwMode="auto">
          <a:xfrm>
            <a:off x="2900310" y="4724400"/>
            <a:ext cx="111453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dirty="0">
                <a:solidFill>
                  <a:schemeClr val="bg1"/>
                </a:solidFill>
                <a:latin typeface="Calibri" panose="020F0502020204030204" pitchFamily="34" charset="0"/>
              </a:rPr>
              <a:t>Suspect 2</a:t>
            </a:r>
          </a:p>
        </p:txBody>
      </p:sp>
      <p:pic>
        <p:nvPicPr>
          <p:cNvPr id="20489" name="Picture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76400"/>
            <a:ext cx="2011363" cy="251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0" name="Picture 12" descr="101674~1-1.JPG"/>
          <p:cNvPicPr>
            <a:picLocks noChangeAspect="1"/>
          </p:cNvPicPr>
          <p:nvPr/>
        </p:nvPicPr>
        <p:blipFill>
          <a:blip r:embed="rId4">
            <a:extLst>
              <a:ext uri="{28A0092B-C50C-407E-A947-70E740481C1C}">
                <a14:useLocalDpi xmlns:a14="http://schemas.microsoft.com/office/drawing/2010/main" val="0"/>
              </a:ext>
            </a:extLst>
          </a:blip>
          <a:srcRect l="21677" r="30014" b="13329"/>
          <a:stretch>
            <a:fillRect/>
          </a:stretch>
        </p:blipFill>
        <p:spPr bwMode="auto">
          <a:xfrm>
            <a:off x="228600" y="1600200"/>
            <a:ext cx="2005013"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1" name="Picture 13" descr="1016555_Ebersold_Michael_1me.jpg"/>
          <p:cNvPicPr>
            <a:picLocks noChangeAspect="1"/>
          </p:cNvPicPr>
          <p:nvPr/>
        </p:nvPicPr>
        <p:blipFill>
          <a:blip r:embed="rId5">
            <a:extLst>
              <a:ext uri="{28A0092B-C50C-407E-A947-70E740481C1C}">
                <a14:useLocalDpi xmlns:a14="http://schemas.microsoft.com/office/drawing/2010/main" val="0"/>
              </a:ext>
            </a:extLst>
          </a:blip>
          <a:srcRect l="23344" t="4443" r="28346" b="8887"/>
          <a:stretch>
            <a:fillRect/>
          </a:stretch>
        </p:blipFill>
        <p:spPr bwMode="auto">
          <a:xfrm>
            <a:off x="2457450" y="1600200"/>
            <a:ext cx="2005013"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2" name="Picture 15" descr="1013216_Schmidt_Samuel_1ma.jpg"/>
          <p:cNvPicPr>
            <a:picLocks noChangeAspect="1"/>
          </p:cNvPicPr>
          <p:nvPr/>
        </p:nvPicPr>
        <p:blipFill>
          <a:blip r:embed="rId6">
            <a:extLst>
              <a:ext uri="{28A0092B-C50C-407E-A947-70E740481C1C}">
                <a14:useLocalDpi xmlns:a14="http://schemas.microsoft.com/office/drawing/2010/main" val="0"/>
              </a:ext>
            </a:extLst>
          </a:blip>
          <a:srcRect l="21677" t="4443" r="30014" b="8887"/>
          <a:stretch>
            <a:fillRect/>
          </a:stretch>
        </p:blipFill>
        <p:spPr bwMode="auto">
          <a:xfrm>
            <a:off x="6910388" y="1600200"/>
            <a:ext cx="2005012"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3" name="Picture 16" descr="1016567_Kirchmeier_Angela_1me.jpg"/>
          <p:cNvPicPr>
            <a:picLocks noChangeAspect="1"/>
          </p:cNvPicPr>
          <p:nvPr/>
        </p:nvPicPr>
        <p:blipFill>
          <a:blip r:embed="rId7">
            <a:extLst>
              <a:ext uri="{28A0092B-C50C-407E-A947-70E740481C1C}">
                <a14:useLocalDpi xmlns:a14="http://schemas.microsoft.com/office/drawing/2010/main" val="0"/>
              </a:ext>
            </a:extLst>
          </a:blip>
          <a:srcRect l="28346" t="2222" r="28346" b="19994"/>
          <a:stretch>
            <a:fillRect/>
          </a:stretch>
        </p:blipFill>
        <p:spPr bwMode="auto">
          <a:xfrm>
            <a:off x="4648200" y="1600200"/>
            <a:ext cx="2003425"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462465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224" y="1340768"/>
            <a:ext cx="4114800" cy="3849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 Box 2"/>
          <p:cNvSpPr txBox="1">
            <a:spLocks noChangeArrowheads="1"/>
          </p:cNvSpPr>
          <p:nvPr/>
        </p:nvSpPr>
        <p:spPr bwMode="auto">
          <a:xfrm>
            <a:off x="2987824" y="5303168"/>
            <a:ext cx="27320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latin typeface="Calibri" panose="020F0502020204030204" pitchFamily="34" charset="0"/>
              </a:rPr>
              <a:t>Lab coat and gloves!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1</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Setting up the PCR</a:t>
            </a:r>
            <a:endParaRPr lang="en-US" sz="3200" dirty="0">
              <a:solidFill>
                <a:schemeClr val="tx2"/>
              </a:solidFill>
              <a:latin typeface="Calibri" panose="020F0502020204030204" pitchFamily="34" charset="0"/>
            </a:endParaRPr>
          </a:p>
        </p:txBody>
      </p:sp>
      <p:sp>
        <p:nvSpPr>
          <p:cNvPr id="86019" name="Rectangle 11"/>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4" name="Bild 3"/>
          <p:cNvPicPr>
            <a:picLocks noChangeAspect="1"/>
          </p:cNvPicPr>
          <p:nvPr/>
        </p:nvPicPr>
        <p:blipFill>
          <a:blip r:embed="rId3"/>
          <a:stretch>
            <a:fillRect/>
          </a:stretch>
        </p:blipFill>
        <p:spPr>
          <a:xfrm>
            <a:off x="364060" y="2285998"/>
            <a:ext cx="8432800" cy="3783801"/>
          </a:xfrm>
          <a:prstGeom prst="rect">
            <a:avLst/>
          </a:prstGeom>
        </p:spPr>
      </p:pic>
      <p:sp>
        <p:nvSpPr>
          <p:cNvPr id="5" name="Rechteck 4"/>
          <p:cNvSpPr/>
          <p:nvPr/>
        </p:nvSpPr>
        <p:spPr>
          <a:xfrm>
            <a:off x="380993" y="2269065"/>
            <a:ext cx="8432800" cy="60960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p:nvPr/>
        </p:nvSpPr>
        <p:spPr>
          <a:xfrm>
            <a:off x="380996" y="3166516"/>
            <a:ext cx="8432800" cy="295408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571203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p:cNvPicPr>
            <a:picLocks noChangeAspect="1"/>
          </p:cNvPicPr>
          <p:nvPr/>
        </p:nvPicPr>
        <p:blipFill>
          <a:blip r:embed="rId3"/>
          <a:stretch>
            <a:fillRect/>
          </a:stretch>
        </p:blipFill>
        <p:spPr>
          <a:xfrm>
            <a:off x="855136" y="1759988"/>
            <a:ext cx="7467600" cy="4629098"/>
          </a:xfrm>
          <a:prstGeom prst="rect">
            <a:avLst/>
          </a:prstGeom>
          <a:ln>
            <a:solidFill>
              <a:schemeClr val="tx1"/>
            </a:solidFill>
          </a:ln>
        </p:spPr>
      </p:pic>
      <p:sp>
        <p:nvSpPr>
          <p:cNvPr id="9" name="Rectangle 2"/>
          <p:cNvSpPr>
            <a:spLocks noChangeArrowheads="1"/>
          </p:cNvSpPr>
          <p:nvPr/>
        </p:nvSpPr>
        <p:spPr bwMode="auto">
          <a:xfrm>
            <a:off x="685800" y="287876"/>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1</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Setting up the PCR – Master Mix</a:t>
            </a:r>
            <a:endParaRPr lang="en-US" sz="32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14733944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11"/>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4" name="Bild 3"/>
          <p:cNvPicPr>
            <a:picLocks noChangeAspect="1"/>
          </p:cNvPicPr>
          <p:nvPr/>
        </p:nvPicPr>
        <p:blipFill>
          <a:blip r:embed="rId3"/>
          <a:stretch>
            <a:fillRect/>
          </a:stretch>
        </p:blipFill>
        <p:spPr>
          <a:xfrm>
            <a:off x="1405769" y="1270102"/>
            <a:ext cx="6344735" cy="4893253"/>
          </a:xfrm>
          <a:prstGeom prst="rect">
            <a:avLst/>
          </a:prstGeom>
        </p:spPr>
      </p:pic>
      <p:sp>
        <p:nvSpPr>
          <p:cNvPr id="5" name="Textfeld 4"/>
          <p:cNvSpPr txBox="1"/>
          <p:nvPr/>
        </p:nvSpPr>
        <p:spPr>
          <a:xfrm>
            <a:off x="2058150" y="6031997"/>
            <a:ext cx="746551" cy="523220"/>
          </a:xfrm>
          <a:prstGeom prst="rect">
            <a:avLst/>
          </a:prstGeom>
          <a:noFill/>
        </p:spPr>
        <p:txBody>
          <a:bodyPr wrap="none" rtlCol="0">
            <a:spAutoFit/>
          </a:bodyPr>
          <a:lstStyle/>
          <a:p>
            <a:r>
              <a:rPr lang="de-DE" sz="1400" dirty="0">
                <a:latin typeface="Calibri" panose="020F0502020204030204" pitchFamily="34" charset="0"/>
              </a:rPr>
              <a:t>+ 1.5μl </a:t>
            </a:r>
          </a:p>
          <a:p>
            <a:r>
              <a:rPr lang="de-DE" sz="1400" dirty="0">
                <a:latin typeface="Calibri" panose="020F0502020204030204" pitchFamily="34" charset="0"/>
              </a:rPr>
              <a:t>CS-DNA</a:t>
            </a:r>
          </a:p>
        </p:txBody>
      </p:sp>
      <p:sp>
        <p:nvSpPr>
          <p:cNvPr id="13" name="Textfeld 12"/>
          <p:cNvSpPr txBox="1"/>
          <p:nvPr/>
        </p:nvSpPr>
        <p:spPr>
          <a:xfrm>
            <a:off x="3152035" y="6031146"/>
            <a:ext cx="742511" cy="523220"/>
          </a:xfrm>
          <a:prstGeom prst="rect">
            <a:avLst/>
          </a:prstGeom>
          <a:noFill/>
        </p:spPr>
        <p:txBody>
          <a:bodyPr wrap="none" rtlCol="0">
            <a:spAutoFit/>
          </a:bodyPr>
          <a:lstStyle/>
          <a:p>
            <a:r>
              <a:rPr lang="de-DE" sz="1400" dirty="0">
                <a:latin typeface="Calibri" panose="020F0502020204030204" pitchFamily="34" charset="0"/>
              </a:rPr>
              <a:t>+ 1.5μl </a:t>
            </a:r>
          </a:p>
          <a:p>
            <a:r>
              <a:rPr lang="de-DE" sz="1400" dirty="0">
                <a:latin typeface="Calibri" panose="020F0502020204030204" pitchFamily="34" charset="0"/>
              </a:rPr>
              <a:t>S1-DNA</a:t>
            </a:r>
          </a:p>
        </p:txBody>
      </p:sp>
      <p:sp>
        <p:nvSpPr>
          <p:cNvPr id="14" name="Textfeld 13"/>
          <p:cNvSpPr txBox="1"/>
          <p:nvPr/>
        </p:nvSpPr>
        <p:spPr>
          <a:xfrm>
            <a:off x="4245920" y="6030295"/>
            <a:ext cx="742511" cy="523220"/>
          </a:xfrm>
          <a:prstGeom prst="rect">
            <a:avLst/>
          </a:prstGeom>
          <a:noFill/>
        </p:spPr>
        <p:txBody>
          <a:bodyPr wrap="none" rtlCol="0">
            <a:spAutoFit/>
          </a:bodyPr>
          <a:lstStyle/>
          <a:p>
            <a:r>
              <a:rPr lang="de-DE" sz="1400" dirty="0">
                <a:latin typeface="Calibri" panose="020F0502020204030204" pitchFamily="34" charset="0"/>
              </a:rPr>
              <a:t>+ 1.5μl </a:t>
            </a:r>
          </a:p>
          <a:p>
            <a:r>
              <a:rPr lang="de-DE" sz="1400" dirty="0">
                <a:latin typeface="Calibri" panose="020F0502020204030204" pitchFamily="34" charset="0"/>
              </a:rPr>
              <a:t>S2-DNA</a:t>
            </a:r>
          </a:p>
        </p:txBody>
      </p:sp>
      <p:sp>
        <p:nvSpPr>
          <p:cNvPr id="15" name="Textfeld 14"/>
          <p:cNvSpPr txBox="1"/>
          <p:nvPr/>
        </p:nvSpPr>
        <p:spPr>
          <a:xfrm>
            <a:off x="5339805" y="6029444"/>
            <a:ext cx="742511" cy="523220"/>
          </a:xfrm>
          <a:prstGeom prst="rect">
            <a:avLst/>
          </a:prstGeom>
          <a:noFill/>
        </p:spPr>
        <p:txBody>
          <a:bodyPr wrap="none" rtlCol="0">
            <a:spAutoFit/>
          </a:bodyPr>
          <a:lstStyle/>
          <a:p>
            <a:r>
              <a:rPr lang="de-DE" sz="1400" dirty="0">
                <a:latin typeface="Calibri" panose="020F0502020204030204" pitchFamily="34" charset="0"/>
              </a:rPr>
              <a:t>+ 1.5μl </a:t>
            </a:r>
          </a:p>
          <a:p>
            <a:r>
              <a:rPr lang="de-DE" sz="1400" dirty="0">
                <a:latin typeface="Calibri" panose="020F0502020204030204" pitchFamily="34" charset="0"/>
              </a:rPr>
              <a:t>S3-DNA</a:t>
            </a:r>
          </a:p>
        </p:txBody>
      </p:sp>
      <p:sp>
        <p:nvSpPr>
          <p:cNvPr id="16" name="Textfeld 15"/>
          <p:cNvSpPr txBox="1"/>
          <p:nvPr/>
        </p:nvSpPr>
        <p:spPr>
          <a:xfrm>
            <a:off x="6433690" y="6028593"/>
            <a:ext cx="742511" cy="523220"/>
          </a:xfrm>
          <a:prstGeom prst="rect">
            <a:avLst/>
          </a:prstGeom>
          <a:noFill/>
        </p:spPr>
        <p:txBody>
          <a:bodyPr wrap="none" rtlCol="0">
            <a:spAutoFit/>
          </a:bodyPr>
          <a:lstStyle/>
          <a:p>
            <a:r>
              <a:rPr lang="de-DE" sz="1400" dirty="0">
                <a:latin typeface="Calibri" panose="020F0502020204030204" pitchFamily="34" charset="0"/>
              </a:rPr>
              <a:t>+ 1.5μl </a:t>
            </a:r>
          </a:p>
          <a:p>
            <a:r>
              <a:rPr lang="de-DE" sz="1400" dirty="0">
                <a:latin typeface="Calibri" panose="020F0502020204030204" pitchFamily="34" charset="0"/>
              </a:rPr>
              <a:t>S4-DNA</a:t>
            </a:r>
          </a:p>
        </p:txBody>
      </p:sp>
      <p:sp>
        <p:nvSpPr>
          <p:cNvPr id="2" name="Rechteck 1"/>
          <p:cNvSpPr/>
          <p:nvPr/>
        </p:nvSpPr>
        <p:spPr>
          <a:xfrm>
            <a:off x="4671445" y="3451990"/>
            <a:ext cx="2972289" cy="307777"/>
          </a:xfrm>
          <a:prstGeom prst="rect">
            <a:avLst/>
          </a:prstGeom>
        </p:spPr>
        <p:txBody>
          <a:bodyPr wrap="none">
            <a:spAutoFit/>
          </a:bodyPr>
          <a:lstStyle/>
          <a:p>
            <a:r>
              <a:rPr lang="de-DE" sz="1400" dirty="0">
                <a:latin typeface="Calibri" panose="020F0502020204030204" pitchFamily="34" charset="0"/>
              </a:rPr>
              <a:t>Mix </a:t>
            </a:r>
            <a:r>
              <a:rPr lang="de-DE" sz="1400" dirty="0" err="1">
                <a:latin typeface="Calibri" panose="020F0502020204030204" pitchFamily="34" charset="0"/>
              </a:rPr>
              <a:t>by</a:t>
            </a:r>
            <a:r>
              <a:rPr lang="de-DE" sz="1400" dirty="0">
                <a:latin typeface="Calibri" panose="020F0502020204030204" pitchFamily="34" charset="0"/>
              </a:rPr>
              <a:t> </a:t>
            </a:r>
            <a:r>
              <a:rPr lang="de-DE" sz="1400" dirty="0" err="1">
                <a:latin typeface="Calibri" panose="020F0502020204030204" pitchFamily="34" charset="0"/>
              </a:rPr>
              <a:t>pipetting</a:t>
            </a:r>
            <a:r>
              <a:rPr lang="de-DE" sz="1400" dirty="0">
                <a:latin typeface="Calibri" panose="020F0502020204030204" pitchFamily="34" charset="0"/>
              </a:rPr>
              <a:t> </a:t>
            </a:r>
            <a:r>
              <a:rPr lang="de-DE" sz="1400" dirty="0" err="1">
                <a:latin typeface="Calibri" panose="020F0502020204030204" pitchFamily="34" charset="0"/>
              </a:rPr>
              <a:t>gently</a:t>
            </a:r>
            <a:r>
              <a:rPr lang="de-DE" sz="1400" dirty="0">
                <a:latin typeface="Calibri" panose="020F0502020204030204" pitchFamily="34" charset="0"/>
              </a:rPr>
              <a:t> </a:t>
            </a:r>
            <a:r>
              <a:rPr lang="de-DE" sz="1400" dirty="0" err="1">
                <a:latin typeface="Calibri" panose="020F0502020204030204" pitchFamily="34" charset="0"/>
              </a:rPr>
              <a:t>up</a:t>
            </a:r>
            <a:r>
              <a:rPr lang="de-DE" sz="1400" dirty="0">
                <a:latin typeface="Calibri" panose="020F0502020204030204" pitchFamily="34" charset="0"/>
              </a:rPr>
              <a:t> </a:t>
            </a:r>
            <a:r>
              <a:rPr lang="de-DE" sz="1400" dirty="0" err="1">
                <a:latin typeface="Calibri" panose="020F0502020204030204" pitchFamily="34" charset="0"/>
              </a:rPr>
              <a:t>and</a:t>
            </a:r>
            <a:r>
              <a:rPr lang="de-DE" sz="1400" dirty="0">
                <a:latin typeface="Calibri" panose="020F0502020204030204" pitchFamily="34" charset="0"/>
              </a:rPr>
              <a:t> down</a:t>
            </a:r>
          </a:p>
        </p:txBody>
      </p:sp>
      <p:sp>
        <p:nvSpPr>
          <p:cNvPr id="17" name="Rechteck 16"/>
          <p:cNvSpPr/>
          <p:nvPr/>
        </p:nvSpPr>
        <p:spPr>
          <a:xfrm>
            <a:off x="5492205" y="3997393"/>
            <a:ext cx="2096921" cy="307777"/>
          </a:xfrm>
          <a:prstGeom prst="rect">
            <a:avLst/>
          </a:prstGeom>
          <a:solidFill>
            <a:schemeClr val="bg1"/>
          </a:solidFill>
        </p:spPr>
        <p:txBody>
          <a:bodyPr wrap="none">
            <a:spAutoFit/>
          </a:bodyPr>
          <a:lstStyle/>
          <a:p>
            <a:r>
              <a:rPr lang="de-DE" sz="1400" dirty="0">
                <a:latin typeface="Calibri" panose="020F0502020204030204" pitchFamily="34" charset="0"/>
              </a:rPr>
              <a:t>18.5μl </a:t>
            </a:r>
            <a:r>
              <a:rPr lang="de-DE" sz="1400" dirty="0" err="1">
                <a:latin typeface="Calibri" panose="020F0502020204030204" pitchFamily="34" charset="0"/>
              </a:rPr>
              <a:t>into</a:t>
            </a:r>
            <a:r>
              <a:rPr lang="de-DE" sz="1400" dirty="0">
                <a:latin typeface="Calibri" panose="020F0502020204030204" pitchFamily="34" charset="0"/>
              </a:rPr>
              <a:t> </a:t>
            </a:r>
            <a:r>
              <a:rPr lang="de-DE" sz="1400" dirty="0" err="1">
                <a:latin typeface="Calibri" panose="020F0502020204030204" pitchFamily="34" charset="0"/>
              </a:rPr>
              <a:t>each</a:t>
            </a:r>
            <a:r>
              <a:rPr lang="de-DE" sz="1400" dirty="0">
                <a:latin typeface="Calibri" panose="020F0502020204030204" pitchFamily="34" charset="0"/>
              </a:rPr>
              <a:t> PCR-Tube</a:t>
            </a:r>
          </a:p>
        </p:txBody>
      </p:sp>
      <p:sp>
        <p:nvSpPr>
          <p:cNvPr id="9" name="Rechteck 8"/>
          <p:cNvSpPr/>
          <p:nvPr/>
        </p:nvSpPr>
        <p:spPr>
          <a:xfrm>
            <a:off x="795851" y="2313704"/>
            <a:ext cx="3293549" cy="15053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7" name="Gruppierung 6"/>
          <p:cNvGrpSpPr/>
          <p:nvPr/>
        </p:nvGrpSpPr>
        <p:grpSpPr>
          <a:xfrm>
            <a:off x="626521" y="2448685"/>
            <a:ext cx="3608988" cy="1257300"/>
            <a:chOff x="626521" y="2228556"/>
            <a:chExt cx="3608988" cy="1257300"/>
          </a:xfrm>
          <a:solidFill>
            <a:srgbClr val="FFFFFF"/>
          </a:solidFill>
        </p:grpSpPr>
        <p:pic>
          <p:nvPicPr>
            <p:cNvPr id="3" name="Bild 2"/>
            <p:cNvPicPr>
              <a:picLocks noChangeAspect="1"/>
            </p:cNvPicPr>
            <p:nvPr/>
          </p:nvPicPr>
          <p:blipFill>
            <a:blip r:embed="rId4"/>
            <a:stretch>
              <a:fillRect/>
            </a:stretch>
          </p:blipFill>
          <p:spPr>
            <a:xfrm>
              <a:off x="1955605" y="2228556"/>
              <a:ext cx="2279904" cy="1257300"/>
            </a:xfrm>
            <a:prstGeom prst="rect">
              <a:avLst/>
            </a:prstGeom>
            <a:grpFill/>
          </p:spPr>
        </p:pic>
        <p:pic>
          <p:nvPicPr>
            <p:cNvPr id="6" name="Bild 5"/>
            <p:cNvPicPr>
              <a:picLocks noChangeAspect="1"/>
            </p:cNvPicPr>
            <p:nvPr/>
          </p:nvPicPr>
          <p:blipFill>
            <a:blip r:embed="rId5"/>
            <a:stretch>
              <a:fillRect/>
            </a:stretch>
          </p:blipFill>
          <p:spPr>
            <a:xfrm>
              <a:off x="626521" y="2395474"/>
              <a:ext cx="1186443" cy="1073449"/>
            </a:xfrm>
            <a:prstGeom prst="rect">
              <a:avLst/>
            </a:prstGeom>
            <a:grpFill/>
          </p:spPr>
        </p:pic>
      </p:grpSp>
      <p:sp>
        <p:nvSpPr>
          <p:cNvPr id="21" name="Rectangle 2"/>
          <p:cNvSpPr>
            <a:spLocks noChangeArrowheads="1"/>
          </p:cNvSpPr>
          <p:nvPr/>
        </p:nvSpPr>
        <p:spPr bwMode="auto">
          <a:xfrm>
            <a:off x="685800" y="328548"/>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1</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Setting up the PCR – Master Mix</a:t>
            </a:r>
            <a:endParaRPr lang="en-US" sz="32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2637560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0" y="0"/>
            <a:ext cx="9144000" cy="1219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6147" name="Picture 3" descr="Screen shot 2011-06-19 at 16"/>
          <p:cNvPicPr>
            <a:picLocks noChangeAspect="1" noChangeArrowheads="1"/>
          </p:cNvPicPr>
          <p:nvPr/>
        </p:nvPicPr>
        <p:blipFill>
          <a:blip r:embed="rId3">
            <a:extLst>
              <a:ext uri="{28A0092B-C50C-407E-A947-70E740481C1C}">
                <a14:useLocalDpi xmlns:a14="http://schemas.microsoft.com/office/drawing/2010/main" val="0"/>
              </a:ext>
            </a:extLst>
          </a:blip>
          <a:srcRect b="37392"/>
          <a:stretch>
            <a:fillRect/>
          </a:stretch>
        </p:blipFill>
        <p:spPr bwMode="auto">
          <a:xfrm>
            <a:off x="0" y="0"/>
            <a:ext cx="8305800" cy="1600200"/>
          </a:xfrm>
          <a:prstGeom prst="rect">
            <a:avLst/>
          </a:prstGeom>
          <a:noFill/>
          <a:extLst>
            <a:ext uri="{909E8E84-426E-40dd-AFC4-6F175D3DCCD1}">
              <a14:hiddenFill xmlns:a14="http://schemas.microsoft.com/office/drawing/2010/main" xmlns="">
                <a:solidFill>
                  <a:srgbClr val="FFFFFF"/>
                </a:solidFill>
              </a14:hiddenFill>
            </a:ext>
          </a:extLst>
        </p:spPr>
      </p:pic>
      <p:sp>
        <p:nvSpPr>
          <p:cNvPr id="6148" name="Text Box 4"/>
          <p:cNvSpPr txBox="1">
            <a:spLocks noChangeArrowheads="1"/>
          </p:cNvSpPr>
          <p:nvPr/>
        </p:nvSpPr>
        <p:spPr bwMode="auto">
          <a:xfrm>
            <a:off x="0" y="1905000"/>
            <a:ext cx="57912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sz="2000" b="1" i="1" dirty="0" err="1">
                <a:latin typeface="Times New Roman Bold" charset="0"/>
              </a:rPr>
              <a:t>Kanti</a:t>
            </a:r>
            <a:r>
              <a:rPr lang="en-US" sz="2000" b="1" i="1" dirty="0">
                <a:latin typeface="Times New Roman Bold" charset="0"/>
              </a:rPr>
              <a:t> Baden - </a:t>
            </a:r>
            <a:r>
              <a:rPr lang="en-US" sz="2000" b="1" i="1" dirty="0" err="1">
                <a:latin typeface="Times New Roman Bold" charset="0"/>
              </a:rPr>
              <a:t>dreister</a:t>
            </a:r>
            <a:r>
              <a:rPr lang="en-US" sz="2000" b="1" i="1" dirty="0">
                <a:latin typeface="Times New Roman Bold" charset="0"/>
              </a:rPr>
              <a:t> </a:t>
            </a:r>
            <a:r>
              <a:rPr lang="en-US" sz="2000" b="1" i="1" dirty="0" err="1">
                <a:latin typeface="Times New Roman Bold" charset="0"/>
              </a:rPr>
              <a:t>Diebstahl</a:t>
            </a:r>
            <a:r>
              <a:rPr lang="en-US" sz="2000" b="1" i="1" dirty="0">
                <a:latin typeface="Times New Roman Bold" charset="0"/>
              </a:rPr>
              <a:t> </a:t>
            </a:r>
            <a:r>
              <a:rPr lang="en-US" sz="2000" b="1" i="1" dirty="0" err="1">
                <a:latin typeface="Times New Roman Bold" charset="0"/>
              </a:rPr>
              <a:t>einer</a:t>
            </a:r>
            <a:r>
              <a:rPr lang="en-US" sz="2000" b="1" i="1" dirty="0">
                <a:latin typeface="Times New Roman Bold" charset="0"/>
              </a:rPr>
              <a:t> </a:t>
            </a:r>
            <a:r>
              <a:rPr lang="en-US" sz="2000" b="1" i="1" dirty="0" err="1">
                <a:latin typeface="Times New Roman Bold" charset="0"/>
              </a:rPr>
              <a:t>wichtigen</a:t>
            </a:r>
            <a:r>
              <a:rPr lang="en-US" sz="2000" b="1" i="1" dirty="0">
                <a:latin typeface="Times New Roman Bold" charset="0"/>
              </a:rPr>
              <a:t> </a:t>
            </a:r>
            <a:r>
              <a:rPr lang="en-US" sz="2000" b="1" i="1" dirty="0" err="1">
                <a:latin typeface="Times New Roman Bold" charset="0"/>
              </a:rPr>
              <a:t>Fernbedienung</a:t>
            </a:r>
            <a:endParaRPr lang="en-US" sz="1200" dirty="0">
              <a:latin typeface="Calibri" panose="020F0502020204030204" pitchFamily="34" charset="0"/>
            </a:endParaRPr>
          </a:p>
        </p:txBody>
      </p:sp>
      <p:sp>
        <p:nvSpPr>
          <p:cNvPr id="6149" name="Rectangle 5"/>
          <p:cNvSpPr>
            <a:spLocks noChangeArrowheads="1"/>
          </p:cNvSpPr>
          <p:nvPr/>
        </p:nvSpPr>
        <p:spPr bwMode="auto">
          <a:xfrm>
            <a:off x="0" y="5410200"/>
            <a:ext cx="5791200" cy="1143000"/>
          </a:xfrm>
          <a:prstGeom prst="rect">
            <a:avLst/>
          </a:prstGeom>
          <a:noFill/>
          <a:ln w="9525">
            <a:solidFill>
              <a:schemeClr val="bg1"/>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just"/>
            <a:r>
              <a:rPr lang="en-US" sz="1100" dirty="0" err="1">
                <a:latin typeface="Calibri" panose="020F0502020204030204" pitchFamily="34" charset="0"/>
              </a:rPr>
              <a:t>Aufruhr</a:t>
            </a:r>
            <a:r>
              <a:rPr lang="en-US" sz="1100" dirty="0">
                <a:latin typeface="Calibri" panose="020F0502020204030204" pitchFamily="34" charset="0"/>
              </a:rPr>
              <a:t> </a:t>
            </a:r>
            <a:r>
              <a:rPr lang="en-US" sz="1100" dirty="0" err="1">
                <a:latin typeface="Calibri" panose="020F0502020204030204" pitchFamily="34" charset="0"/>
              </a:rPr>
              <a:t>im</a:t>
            </a:r>
            <a:r>
              <a:rPr lang="en-US" sz="1100" dirty="0">
                <a:latin typeface="Calibri" panose="020F0502020204030204" pitchFamily="34" charset="0"/>
              </a:rPr>
              <a:t> </a:t>
            </a:r>
            <a:r>
              <a:rPr lang="en-US" sz="1100" dirty="0" err="1">
                <a:latin typeface="Calibri" panose="020F0502020204030204" pitchFamily="34" charset="0"/>
              </a:rPr>
              <a:t>Lehrerzimmer</a:t>
            </a:r>
            <a:r>
              <a:rPr lang="en-US" sz="1100" dirty="0">
                <a:latin typeface="Calibri" panose="020F0502020204030204" pitchFamily="34" charset="0"/>
              </a:rPr>
              <a:t> der </a:t>
            </a:r>
            <a:r>
              <a:rPr lang="en-US" sz="1100" dirty="0" err="1">
                <a:latin typeface="Calibri" panose="020F0502020204030204" pitchFamily="34" charset="0"/>
              </a:rPr>
              <a:t>Kanti</a:t>
            </a:r>
            <a:r>
              <a:rPr lang="en-US" sz="1100" dirty="0">
                <a:latin typeface="Calibri" panose="020F0502020204030204" pitchFamily="34" charset="0"/>
              </a:rPr>
              <a:t> Baden: </a:t>
            </a:r>
            <a:r>
              <a:rPr lang="en-US" sz="1100" dirty="0" err="1">
                <a:latin typeface="Calibri" panose="020F0502020204030204" pitchFamily="34" charset="0"/>
              </a:rPr>
              <a:t>Unbekannte</a:t>
            </a:r>
            <a:r>
              <a:rPr lang="en-US" sz="1100" dirty="0">
                <a:latin typeface="Calibri" panose="020F0502020204030204" pitchFamily="34" charset="0"/>
              </a:rPr>
              <a:t> </a:t>
            </a:r>
            <a:r>
              <a:rPr lang="en-US" sz="1100" dirty="0" err="1">
                <a:latin typeface="Calibri" panose="020F0502020204030204" pitchFamily="34" charset="0"/>
              </a:rPr>
              <a:t>haben</a:t>
            </a:r>
            <a:r>
              <a:rPr lang="en-US" sz="1100" dirty="0">
                <a:latin typeface="Calibri" panose="020F0502020204030204" pitchFamily="34" charset="0"/>
              </a:rPr>
              <a:t> die </a:t>
            </a:r>
            <a:r>
              <a:rPr lang="en-US" sz="1100" dirty="0" err="1">
                <a:latin typeface="Calibri" panose="020F0502020204030204" pitchFamily="34" charset="0"/>
              </a:rPr>
              <a:t>einzige</a:t>
            </a:r>
            <a:r>
              <a:rPr lang="en-US" sz="1100" dirty="0">
                <a:latin typeface="Calibri" panose="020F0502020204030204" pitchFamily="34" charset="0"/>
              </a:rPr>
              <a:t> </a:t>
            </a:r>
            <a:r>
              <a:rPr lang="en-US" sz="1100" dirty="0" err="1">
                <a:latin typeface="Calibri" panose="020F0502020204030204" pitchFamily="34" charset="0"/>
              </a:rPr>
              <a:t>Fernbedienung</a:t>
            </a:r>
            <a:r>
              <a:rPr lang="en-US" sz="1100" dirty="0">
                <a:latin typeface="Calibri" panose="020F0502020204030204" pitchFamily="34" charset="0"/>
              </a:rPr>
              <a:t> des </a:t>
            </a:r>
            <a:r>
              <a:rPr lang="en-US" sz="1100" dirty="0" err="1">
                <a:latin typeface="Calibri" panose="020F0502020204030204" pitchFamily="34" charset="0"/>
              </a:rPr>
              <a:t>kombinierten</a:t>
            </a:r>
            <a:r>
              <a:rPr lang="en-US" sz="1100" dirty="0">
                <a:latin typeface="Calibri" panose="020F0502020204030204" pitchFamily="34" charset="0"/>
              </a:rPr>
              <a:t> DVD und VHS-</a:t>
            </a:r>
            <a:r>
              <a:rPr lang="en-US" sz="1100" dirty="0" err="1">
                <a:latin typeface="Calibri" panose="020F0502020204030204" pitchFamily="34" charset="0"/>
              </a:rPr>
              <a:t>Spielers</a:t>
            </a:r>
            <a:r>
              <a:rPr lang="en-US" sz="1100" dirty="0">
                <a:latin typeface="Calibri" panose="020F0502020204030204" pitchFamily="34" charset="0"/>
              </a:rPr>
              <a:t> </a:t>
            </a:r>
            <a:r>
              <a:rPr lang="en-US" sz="1100" dirty="0" err="1">
                <a:latin typeface="Calibri" panose="020F0502020204030204" pitchFamily="34" charset="0"/>
              </a:rPr>
              <a:t>gestohlen</a:t>
            </a:r>
            <a:r>
              <a:rPr lang="en-US" sz="1100" dirty="0">
                <a:latin typeface="Calibri" panose="020F0502020204030204" pitchFamily="34" charset="0"/>
              </a:rPr>
              <a:t>. Die Lehrer der </a:t>
            </a:r>
            <a:r>
              <a:rPr lang="en-US" sz="1100" dirty="0" err="1">
                <a:latin typeface="Calibri" panose="020F0502020204030204" pitchFamily="34" charset="0"/>
              </a:rPr>
              <a:t>Kanti</a:t>
            </a:r>
            <a:r>
              <a:rPr lang="en-US" sz="1100" dirty="0">
                <a:latin typeface="Calibri" panose="020F0502020204030204" pitchFamily="34" charset="0"/>
              </a:rPr>
              <a:t> Baden </a:t>
            </a:r>
            <a:r>
              <a:rPr lang="en-US" sz="1100" dirty="0" err="1">
                <a:latin typeface="Calibri" panose="020F0502020204030204" pitchFamily="34" charset="0"/>
              </a:rPr>
              <a:t>sind</a:t>
            </a:r>
            <a:r>
              <a:rPr lang="en-US" sz="1100" dirty="0">
                <a:latin typeface="Calibri" panose="020F0502020204030204" pitchFamily="34" charset="0"/>
              </a:rPr>
              <a:t> </a:t>
            </a:r>
            <a:r>
              <a:rPr lang="en-US" sz="1100" dirty="0" err="1">
                <a:latin typeface="Calibri" panose="020F0502020204030204" pitchFamily="34" charset="0"/>
              </a:rPr>
              <a:t>entrüstet</a:t>
            </a:r>
            <a:r>
              <a:rPr lang="en-US" sz="1100" dirty="0">
                <a:latin typeface="Calibri" panose="020F0502020204030204" pitchFamily="34" charset="0"/>
              </a:rPr>
              <a:t>, </a:t>
            </a:r>
            <a:r>
              <a:rPr lang="en-US" sz="1100" dirty="0" err="1">
                <a:latin typeface="Calibri" panose="020F0502020204030204" pitchFamily="34" charset="0"/>
              </a:rPr>
              <a:t>müssen</a:t>
            </a:r>
            <a:r>
              <a:rPr lang="en-US" sz="1100" dirty="0">
                <a:latin typeface="Calibri" panose="020F0502020204030204" pitchFamily="34" charset="0"/>
              </a:rPr>
              <a:t> </a:t>
            </a:r>
            <a:r>
              <a:rPr lang="en-US" sz="1100" dirty="0" err="1">
                <a:latin typeface="Calibri" panose="020F0502020204030204" pitchFamily="34" charset="0"/>
              </a:rPr>
              <a:t>sie</a:t>
            </a:r>
            <a:r>
              <a:rPr lang="en-US" sz="1100" dirty="0">
                <a:latin typeface="Calibri" panose="020F0502020204030204" pitchFamily="34" charset="0"/>
              </a:rPr>
              <a:t> </a:t>
            </a:r>
            <a:r>
              <a:rPr lang="en-US" sz="1100" dirty="0" err="1">
                <a:latin typeface="Calibri" panose="020F0502020204030204" pitchFamily="34" charset="0"/>
              </a:rPr>
              <a:t>doch</a:t>
            </a:r>
            <a:r>
              <a:rPr lang="en-US" sz="1100" dirty="0">
                <a:latin typeface="Calibri" panose="020F0502020204030204" pitchFamily="34" charset="0"/>
              </a:rPr>
              <a:t> nun auf dieses </a:t>
            </a:r>
            <a:r>
              <a:rPr lang="en-US" sz="1100" dirty="0" err="1">
                <a:latin typeface="Calibri" panose="020F0502020204030204" pitchFamily="34" charset="0"/>
              </a:rPr>
              <a:t>zentrale</a:t>
            </a:r>
            <a:r>
              <a:rPr lang="en-US" sz="1100" dirty="0">
                <a:latin typeface="Calibri" panose="020F0502020204030204" pitchFamily="34" charset="0"/>
              </a:rPr>
              <a:t> </a:t>
            </a:r>
            <a:r>
              <a:rPr lang="en-US" sz="1100" dirty="0" err="1">
                <a:latin typeface="Calibri" panose="020F0502020204030204" pitchFamily="34" charset="0"/>
              </a:rPr>
              <a:t>Lehrmittel</a:t>
            </a:r>
            <a:r>
              <a:rPr lang="en-US" sz="1100" dirty="0">
                <a:latin typeface="Calibri" panose="020F0502020204030204" pitchFamily="34" charset="0"/>
              </a:rPr>
              <a:t> </a:t>
            </a:r>
            <a:r>
              <a:rPr lang="en-US" sz="1100" dirty="0" err="1">
                <a:latin typeface="Calibri" panose="020F0502020204030204" pitchFamily="34" charset="0"/>
              </a:rPr>
              <a:t>verzichten</a:t>
            </a:r>
            <a:r>
              <a:rPr lang="en-US" sz="1100" dirty="0">
                <a:latin typeface="Calibri" panose="020F0502020204030204" pitchFamily="34" charset="0"/>
              </a:rPr>
              <a:t>, da </a:t>
            </a:r>
            <a:r>
              <a:rPr lang="en-US" sz="1100" dirty="0" err="1">
                <a:latin typeface="Calibri" panose="020F0502020204030204" pitchFamily="34" charset="0"/>
              </a:rPr>
              <a:t>sie</a:t>
            </a:r>
            <a:r>
              <a:rPr lang="en-US" sz="1100" dirty="0">
                <a:latin typeface="Calibri" panose="020F0502020204030204" pitchFamily="34" charset="0"/>
              </a:rPr>
              <a:t> </a:t>
            </a:r>
            <a:r>
              <a:rPr lang="en-US" sz="1100" dirty="0" err="1">
                <a:latin typeface="Calibri" panose="020F0502020204030204" pitchFamily="34" charset="0"/>
              </a:rPr>
              <a:t>es</a:t>
            </a:r>
            <a:r>
              <a:rPr lang="en-US" sz="1100" dirty="0">
                <a:latin typeface="Calibri" panose="020F0502020204030204" pitchFamily="34" charset="0"/>
              </a:rPr>
              <a:t> </a:t>
            </a:r>
            <a:r>
              <a:rPr lang="en-US" sz="1100" dirty="0" err="1">
                <a:latin typeface="Calibri" panose="020F0502020204030204" pitchFamily="34" charset="0"/>
              </a:rPr>
              <a:t>nicht</a:t>
            </a:r>
            <a:r>
              <a:rPr lang="en-US" sz="1100" dirty="0">
                <a:latin typeface="Calibri" panose="020F0502020204030204" pitchFamily="34" charset="0"/>
              </a:rPr>
              <a:t> </a:t>
            </a:r>
            <a:r>
              <a:rPr lang="en-US" sz="1100" dirty="0" err="1">
                <a:latin typeface="Calibri" panose="020F0502020204030204" pitchFamily="34" charset="0"/>
              </a:rPr>
              <a:t>mehr</a:t>
            </a:r>
            <a:r>
              <a:rPr lang="en-US" sz="1100" dirty="0">
                <a:latin typeface="Calibri" panose="020F0502020204030204" pitchFamily="34" charset="0"/>
              </a:rPr>
              <a:t> </a:t>
            </a:r>
            <a:r>
              <a:rPr lang="en-US" sz="1100" dirty="0" err="1">
                <a:latin typeface="Calibri" panose="020F0502020204030204" pitchFamily="34" charset="0"/>
              </a:rPr>
              <a:t>bedienen</a:t>
            </a:r>
            <a:r>
              <a:rPr lang="en-US" sz="1100" dirty="0">
                <a:latin typeface="Calibri" panose="020F0502020204030204" pitchFamily="34" charset="0"/>
              </a:rPr>
              <a:t> </a:t>
            </a:r>
            <a:r>
              <a:rPr lang="en-US" sz="1100" dirty="0" err="1">
                <a:latin typeface="Calibri" panose="020F0502020204030204" pitchFamily="34" charset="0"/>
              </a:rPr>
              <a:t>können</a:t>
            </a:r>
            <a:r>
              <a:rPr lang="en-US" sz="1100" dirty="0">
                <a:latin typeface="Calibri" panose="020F0502020204030204" pitchFamily="34" charset="0"/>
              </a:rPr>
              <a:t>. </a:t>
            </a:r>
            <a:r>
              <a:rPr lang="en-US" sz="1100" dirty="0" err="1">
                <a:latin typeface="Calibri" panose="020F0502020204030204" pitchFamily="34" charset="0"/>
              </a:rPr>
              <a:t>Umgehend</a:t>
            </a:r>
            <a:r>
              <a:rPr lang="en-US" sz="1100" dirty="0">
                <a:latin typeface="Calibri" panose="020F0502020204030204" pitchFamily="34" charset="0"/>
              </a:rPr>
              <a:t> </a:t>
            </a:r>
            <a:r>
              <a:rPr lang="en-US" sz="1100" dirty="0" err="1">
                <a:latin typeface="Calibri" panose="020F0502020204030204" pitchFamily="34" charset="0"/>
              </a:rPr>
              <a:t>wurde</a:t>
            </a:r>
            <a:r>
              <a:rPr lang="en-US" sz="1100" dirty="0">
                <a:latin typeface="Calibri" panose="020F0502020204030204" pitchFamily="34" charset="0"/>
              </a:rPr>
              <a:t> </a:t>
            </a:r>
            <a:r>
              <a:rPr lang="en-US" sz="1100" dirty="0" err="1">
                <a:latin typeface="Calibri" panose="020F0502020204030204" pitchFamily="34" charset="0"/>
              </a:rPr>
              <a:t>daher</a:t>
            </a:r>
            <a:r>
              <a:rPr lang="en-US" sz="1100" dirty="0">
                <a:latin typeface="Calibri" panose="020F0502020204030204" pitchFamily="34" charset="0"/>
              </a:rPr>
              <a:t> </a:t>
            </a:r>
            <a:r>
              <a:rPr lang="en-US" sz="1100" dirty="0" err="1">
                <a:latin typeface="Calibri" panose="020F0502020204030204" pitchFamily="34" charset="0"/>
              </a:rPr>
              <a:t>Hilfe</a:t>
            </a:r>
            <a:r>
              <a:rPr lang="en-US" sz="1100" dirty="0">
                <a:latin typeface="Calibri" panose="020F0502020204030204" pitchFamily="34" charset="0"/>
              </a:rPr>
              <a:t> </a:t>
            </a:r>
            <a:r>
              <a:rPr lang="en-US" sz="1100" dirty="0" err="1">
                <a:latin typeface="Calibri" panose="020F0502020204030204" pitchFamily="34" charset="0"/>
              </a:rPr>
              <a:t>aus</a:t>
            </a:r>
            <a:r>
              <a:rPr lang="en-US" sz="1100" dirty="0">
                <a:latin typeface="Calibri" panose="020F0502020204030204" pitchFamily="34" charset="0"/>
              </a:rPr>
              <a:t> Zürich </a:t>
            </a:r>
            <a:r>
              <a:rPr lang="en-US" sz="1100" dirty="0" err="1">
                <a:latin typeface="Calibri" panose="020F0502020204030204" pitchFamily="34" charset="0"/>
              </a:rPr>
              <a:t>zur</a:t>
            </a:r>
            <a:r>
              <a:rPr lang="en-US" sz="1100" dirty="0">
                <a:latin typeface="Calibri" panose="020F0502020204030204" pitchFamily="34" charset="0"/>
              </a:rPr>
              <a:t> </a:t>
            </a:r>
            <a:r>
              <a:rPr lang="en-US" sz="1100" dirty="0" err="1">
                <a:latin typeface="Calibri" panose="020F0502020204030204" pitchFamily="34" charset="0"/>
              </a:rPr>
              <a:t>Aufklärung</a:t>
            </a:r>
            <a:r>
              <a:rPr lang="en-US" sz="1100" dirty="0">
                <a:latin typeface="Calibri" panose="020F0502020204030204" pitchFamily="34" charset="0"/>
              </a:rPr>
              <a:t> dieses </a:t>
            </a:r>
            <a:r>
              <a:rPr lang="en-US" sz="1100" dirty="0" err="1">
                <a:latin typeface="Calibri" panose="020F0502020204030204" pitchFamily="34" charset="0"/>
              </a:rPr>
              <a:t>brisanten</a:t>
            </a:r>
            <a:r>
              <a:rPr lang="en-US" sz="1100" dirty="0">
                <a:latin typeface="Calibri" panose="020F0502020204030204" pitchFamily="34" charset="0"/>
              </a:rPr>
              <a:t> </a:t>
            </a:r>
            <a:r>
              <a:rPr lang="en-US" sz="1100" dirty="0" err="1">
                <a:latin typeface="Calibri" panose="020F0502020204030204" pitchFamily="34" charset="0"/>
              </a:rPr>
              <a:t>Zwischenfalls</a:t>
            </a:r>
            <a:r>
              <a:rPr lang="en-US" sz="1100" dirty="0">
                <a:latin typeface="Calibri" panose="020F0502020204030204" pitchFamily="34" charset="0"/>
              </a:rPr>
              <a:t> </a:t>
            </a:r>
            <a:r>
              <a:rPr lang="en-US" sz="1100" dirty="0" err="1">
                <a:latin typeface="Calibri" panose="020F0502020204030204" pitchFamily="34" charset="0"/>
              </a:rPr>
              <a:t>angefordert</a:t>
            </a:r>
            <a:r>
              <a:rPr lang="en-US" sz="1100" dirty="0">
                <a:latin typeface="Calibri" panose="020F0502020204030204" pitchFamily="34" charset="0"/>
              </a:rPr>
              <a:t>. </a:t>
            </a:r>
            <a:r>
              <a:rPr lang="en-US" sz="1100" dirty="0" err="1">
                <a:latin typeface="Calibri" panose="020F0502020204030204" pitchFamily="34" charset="0"/>
              </a:rPr>
              <a:t>Derzeit</a:t>
            </a:r>
            <a:r>
              <a:rPr lang="en-US" sz="1100" dirty="0">
                <a:latin typeface="Calibri" panose="020F0502020204030204" pitchFamily="34" charset="0"/>
              </a:rPr>
              <a:t> </a:t>
            </a:r>
            <a:r>
              <a:rPr lang="en-US" sz="1100" dirty="0" err="1">
                <a:latin typeface="Calibri" panose="020F0502020204030204" pitchFamily="34" charset="0"/>
              </a:rPr>
              <a:t>untersucht</a:t>
            </a:r>
            <a:r>
              <a:rPr lang="en-US" sz="1100" dirty="0">
                <a:latin typeface="Calibri" panose="020F0502020204030204" pitchFamily="34" charset="0"/>
              </a:rPr>
              <a:t> man </a:t>
            </a:r>
            <a:r>
              <a:rPr lang="en-US" sz="1100" dirty="0" err="1">
                <a:latin typeface="Calibri" panose="020F0502020204030204" pitchFamily="34" charset="0"/>
              </a:rPr>
              <a:t>schon</a:t>
            </a:r>
            <a:r>
              <a:rPr lang="en-US" sz="1100" dirty="0">
                <a:latin typeface="Calibri" panose="020F0502020204030204" pitchFamily="34" charset="0"/>
              </a:rPr>
              <a:t> </a:t>
            </a:r>
            <a:r>
              <a:rPr lang="en-US" sz="1100" dirty="0" err="1">
                <a:latin typeface="Calibri" panose="020F0502020204030204" pitchFamily="34" charset="0"/>
              </a:rPr>
              <a:t>mit</a:t>
            </a:r>
            <a:r>
              <a:rPr lang="en-US" sz="1100" dirty="0">
                <a:latin typeface="Calibri" panose="020F0502020204030204" pitchFamily="34" charset="0"/>
              </a:rPr>
              <a:t> </a:t>
            </a:r>
            <a:r>
              <a:rPr lang="en-US" sz="1100" dirty="0" err="1">
                <a:latin typeface="Calibri" panose="020F0502020204030204" pitchFamily="34" charset="0"/>
              </a:rPr>
              <a:t>Hilfe</a:t>
            </a:r>
            <a:r>
              <a:rPr lang="en-US" sz="1100" dirty="0">
                <a:latin typeface="Calibri" panose="020F0502020204030204" pitchFamily="34" charset="0"/>
              </a:rPr>
              <a:t> </a:t>
            </a:r>
            <a:r>
              <a:rPr lang="en-US" sz="1100" dirty="0" err="1">
                <a:latin typeface="Calibri" panose="020F0502020204030204" pitchFamily="34" charset="0"/>
              </a:rPr>
              <a:t>modernster</a:t>
            </a:r>
            <a:r>
              <a:rPr lang="en-US" sz="1100" dirty="0">
                <a:latin typeface="Calibri" panose="020F0502020204030204" pitchFamily="34" charset="0"/>
              </a:rPr>
              <a:t> </a:t>
            </a:r>
            <a:r>
              <a:rPr lang="en-US" sz="1100" dirty="0" err="1">
                <a:latin typeface="Calibri" panose="020F0502020204030204" pitchFamily="34" charset="0"/>
              </a:rPr>
              <a:t>Ermittlungsmehtoden</a:t>
            </a:r>
            <a:r>
              <a:rPr lang="en-US" sz="1100" dirty="0">
                <a:latin typeface="Calibri" panose="020F0502020204030204" pitchFamily="34" charset="0"/>
              </a:rPr>
              <a:t> den </a:t>
            </a:r>
            <a:r>
              <a:rPr lang="en-US" sz="1100" dirty="0" err="1">
                <a:latin typeface="Calibri" panose="020F0502020204030204" pitchFamily="34" charset="0"/>
              </a:rPr>
              <a:t>Tatort</a:t>
            </a:r>
            <a:r>
              <a:rPr lang="en-US" sz="1100" dirty="0">
                <a:latin typeface="Calibri" panose="020F0502020204030204" pitchFamily="34" charset="0"/>
              </a:rPr>
              <a:t>, </a:t>
            </a:r>
            <a:r>
              <a:rPr lang="en-US" sz="1100" dirty="0" err="1">
                <a:latin typeface="Calibri" panose="020F0502020204030204" pitchFamily="34" charset="0"/>
              </a:rPr>
              <a:t>damit</a:t>
            </a:r>
            <a:r>
              <a:rPr lang="en-US" sz="1100" dirty="0">
                <a:latin typeface="Calibri" panose="020F0502020204030204" pitchFamily="34" charset="0"/>
              </a:rPr>
              <a:t> der </a:t>
            </a:r>
            <a:r>
              <a:rPr lang="en-US" sz="1100" dirty="0" err="1">
                <a:latin typeface="Calibri" panose="020F0502020204030204" pitchFamily="34" charset="0"/>
              </a:rPr>
              <a:t>Täter</a:t>
            </a:r>
            <a:r>
              <a:rPr lang="en-US" sz="1100" dirty="0">
                <a:latin typeface="Calibri" panose="020F0502020204030204" pitchFamily="34" charset="0"/>
              </a:rPr>
              <a:t> bald </a:t>
            </a:r>
            <a:r>
              <a:rPr lang="en-US" sz="1100" dirty="0" err="1">
                <a:latin typeface="Calibri" panose="020F0502020204030204" pitchFamily="34" charset="0"/>
              </a:rPr>
              <a:t>möglichst</a:t>
            </a:r>
            <a:r>
              <a:rPr lang="en-US" sz="1100" dirty="0">
                <a:latin typeface="Calibri" panose="020F0502020204030204" pitchFamily="34" charset="0"/>
              </a:rPr>
              <a:t> </a:t>
            </a:r>
            <a:r>
              <a:rPr lang="en-US" sz="1100" dirty="0" err="1">
                <a:latin typeface="Calibri" panose="020F0502020204030204" pitchFamily="34" charset="0"/>
              </a:rPr>
              <a:t>gestellt</a:t>
            </a:r>
            <a:r>
              <a:rPr lang="en-US" sz="1100" dirty="0">
                <a:latin typeface="Calibri" panose="020F0502020204030204" pitchFamily="34" charset="0"/>
              </a:rPr>
              <a:t> </a:t>
            </a:r>
            <a:r>
              <a:rPr lang="en-US" sz="1100" dirty="0" err="1">
                <a:latin typeface="Calibri" panose="020F0502020204030204" pitchFamily="34" charset="0"/>
              </a:rPr>
              <a:t>werden</a:t>
            </a:r>
            <a:r>
              <a:rPr lang="en-US" sz="1100" dirty="0">
                <a:latin typeface="Calibri" panose="020F0502020204030204" pitchFamily="34" charset="0"/>
              </a:rPr>
              <a:t> </a:t>
            </a:r>
            <a:r>
              <a:rPr lang="en-US" sz="1100" dirty="0" err="1">
                <a:latin typeface="Calibri" panose="020F0502020204030204" pitchFamily="34" charset="0"/>
              </a:rPr>
              <a:t>kann</a:t>
            </a:r>
            <a:r>
              <a:rPr lang="en-US" sz="1100" dirty="0">
                <a:latin typeface="Calibri" panose="020F0502020204030204" pitchFamily="34" charset="0"/>
              </a:rPr>
              <a:t>.</a:t>
            </a:r>
          </a:p>
        </p:txBody>
      </p:sp>
      <p:sp>
        <p:nvSpPr>
          <p:cNvPr id="6150" name="Rectangle 6"/>
          <p:cNvSpPr>
            <a:spLocks noChangeArrowheads="1"/>
          </p:cNvSpPr>
          <p:nvPr/>
        </p:nvSpPr>
        <p:spPr bwMode="auto">
          <a:xfrm>
            <a:off x="5851525" y="3019425"/>
            <a:ext cx="18415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endParaRPr lang="en-US" sz="1400" dirty="0">
              <a:latin typeface="Calibri" panose="020F0502020204030204" pitchFamily="34" charset="0"/>
            </a:endParaRPr>
          </a:p>
        </p:txBody>
      </p:sp>
      <p:grpSp>
        <p:nvGrpSpPr>
          <p:cNvPr id="6151" name="Group 7"/>
          <p:cNvGrpSpPr>
            <a:grpSpLocks/>
          </p:cNvGrpSpPr>
          <p:nvPr/>
        </p:nvGrpSpPr>
        <p:grpSpPr bwMode="auto">
          <a:xfrm>
            <a:off x="0" y="2736850"/>
            <a:ext cx="5797550" cy="2597150"/>
            <a:chOff x="0" y="1920"/>
            <a:chExt cx="3652" cy="1636"/>
          </a:xfrm>
        </p:grpSpPr>
        <p:sp>
          <p:nvSpPr>
            <p:cNvPr id="6152" name="Rectangle 8"/>
            <p:cNvSpPr>
              <a:spLocks noChangeArrowheads="1"/>
            </p:cNvSpPr>
            <p:nvPr/>
          </p:nvSpPr>
          <p:spPr bwMode="auto">
            <a:xfrm>
              <a:off x="0" y="1924"/>
              <a:ext cx="3648" cy="139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grpSp>
          <p:nvGrpSpPr>
            <p:cNvPr id="6153" name="Group 9"/>
            <p:cNvGrpSpPr>
              <a:grpSpLocks/>
            </p:cNvGrpSpPr>
            <p:nvPr/>
          </p:nvGrpSpPr>
          <p:grpSpPr bwMode="auto">
            <a:xfrm>
              <a:off x="0" y="3316"/>
              <a:ext cx="3648" cy="240"/>
              <a:chOff x="0" y="3264"/>
              <a:chExt cx="3456" cy="240"/>
            </a:xfrm>
          </p:grpSpPr>
          <p:sp>
            <p:nvSpPr>
              <p:cNvPr id="6154" name="Rectangle 10"/>
              <p:cNvSpPr>
                <a:spLocks noChangeArrowheads="1"/>
              </p:cNvSpPr>
              <p:nvPr/>
            </p:nvSpPr>
            <p:spPr bwMode="auto">
              <a:xfrm>
                <a:off x="0" y="3264"/>
                <a:ext cx="3456" cy="240"/>
              </a:xfrm>
              <a:prstGeom prst="rect">
                <a:avLst/>
              </a:prstGeom>
              <a:solidFill>
                <a:srgbClr val="E6E6E6"/>
              </a:solidFill>
              <a:ln w="9525">
                <a:solidFill>
                  <a:srgbClr val="E6E6E6"/>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r>
                  <a:rPr lang="en-US" sz="900" dirty="0" err="1">
                    <a:latin typeface="Calibri" panose="020F0502020204030204" pitchFamily="34" charset="0"/>
                  </a:rPr>
                  <a:t>Einfach</a:t>
                </a:r>
                <a:r>
                  <a:rPr lang="en-US" sz="900" dirty="0">
                    <a:latin typeface="Calibri" panose="020F0502020204030204" pitchFamily="34" charset="0"/>
                  </a:rPr>
                  <a:t> </a:t>
                </a:r>
                <a:r>
                  <a:rPr lang="en-US" sz="900" dirty="0" err="1">
                    <a:latin typeface="Calibri" panose="020F0502020204030204" pitchFamily="34" charset="0"/>
                  </a:rPr>
                  <a:t>entwendet</a:t>
                </a:r>
                <a:r>
                  <a:rPr lang="en-US" sz="900" dirty="0">
                    <a:latin typeface="Calibri" panose="020F0502020204030204" pitchFamily="34" charset="0"/>
                  </a:rPr>
                  <a:t> </a:t>
                </a:r>
                <a:r>
                  <a:rPr lang="en-US" sz="900" dirty="0" err="1">
                    <a:latin typeface="Calibri" panose="020F0502020204030204" pitchFamily="34" charset="0"/>
                  </a:rPr>
                  <a:t>worden</a:t>
                </a:r>
                <a:r>
                  <a:rPr lang="en-US" sz="900" dirty="0">
                    <a:latin typeface="Calibri" panose="020F0502020204030204" pitchFamily="34" charset="0"/>
                  </a:rPr>
                  <a:t>: </a:t>
                </a:r>
                <a:r>
                  <a:rPr lang="en-US" sz="900" dirty="0" err="1">
                    <a:latin typeface="Calibri" panose="020F0502020204030204" pitchFamily="34" charset="0"/>
                  </a:rPr>
                  <a:t>HighTech</a:t>
                </a:r>
                <a:r>
                  <a:rPr lang="en-US" sz="900" dirty="0">
                    <a:latin typeface="Calibri" panose="020F0502020204030204" pitchFamily="34" charset="0"/>
                  </a:rPr>
                  <a:t> </a:t>
                </a:r>
                <a:r>
                  <a:rPr lang="en-US" sz="900" dirty="0" err="1">
                    <a:latin typeface="Calibri" panose="020F0502020204030204" pitchFamily="34" charset="0"/>
                  </a:rPr>
                  <a:t>Fernbedienung</a:t>
                </a:r>
                <a:endParaRPr lang="en-US" sz="900" dirty="0">
                  <a:latin typeface="Calibri" panose="020F0502020204030204" pitchFamily="34" charset="0"/>
                </a:endParaRPr>
              </a:p>
            </p:txBody>
          </p:sp>
          <p:sp>
            <p:nvSpPr>
              <p:cNvPr id="6155" name="AutoShape 11"/>
              <p:cNvSpPr>
                <a:spLocks noChangeArrowheads="1"/>
              </p:cNvSpPr>
              <p:nvPr/>
            </p:nvSpPr>
            <p:spPr bwMode="auto">
              <a:xfrm rot="-5400000">
                <a:off x="94" y="3338"/>
                <a:ext cx="96" cy="10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6156" name="AutoShape 12"/>
              <p:cNvSpPr>
                <a:spLocks noChangeArrowheads="1"/>
              </p:cNvSpPr>
              <p:nvPr/>
            </p:nvSpPr>
            <p:spPr bwMode="auto">
              <a:xfrm rot="5400000">
                <a:off x="3266" y="3338"/>
                <a:ext cx="96" cy="10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pPr algn="ctr"/>
                <a:endParaRPr lang="en-US" dirty="0">
                  <a:latin typeface="Calibri" panose="020F0502020204030204" pitchFamily="34" charset="0"/>
                </a:endParaRPr>
              </a:p>
            </p:txBody>
          </p:sp>
        </p:grpSp>
        <p:pic>
          <p:nvPicPr>
            <p:cNvPr id="615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3" y="1920"/>
              <a:ext cx="1869" cy="14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615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920"/>
              <a:ext cx="1885" cy="14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grpSp>
        <p:nvGrpSpPr>
          <p:cNvPr id="5" name="Gruppieren 4">
            <a:extLst>
              <a:ext uri="{FF2B5EF4-FFF2-40B4-BE49-F238E27FC236}">
                <a16:creationId xmlns:a16="http://schemas.microsoft.com/office/drawing/2014/main" id="{99F2B719-C45B-5D4C-85BF-0FBDFDA48B11}"/>
              </a:ext>
            </a:extLst>
          </p:cNvPr>
          <p:cNvGrpSpPr/>
          <p:nvPr/>
        </p:nvGrpSpPr>
        <p:grpSpPr>
          <a:xfrm>
            <a:off x="6081318" y="2955212"/>
            <a:ext cx="2520280" cy="1938992"/>
            <a:chOff x="6372200" y="1772816"/>
            <a:chExt cx="2520280" cy="1938992"/>
          </a:xfrm>
        </p:grpSpPr>
        <p:sp>
          <p:nvSpPr>
            <p:cNvPr id="2" name="Textfeld 1">
              <a:extLst>
                <a:ext uri="{FF2B5EF4-FFF2-40B4-BE49-F238E27FC236}">
                  <a16:creationId xmlns:a16="http://schemas.microsoft.com/office/drawing/2014/main" id="{3C1E55ED-086E-1244-9F80-5303E9FAF9AC}"/>
                </a:ext>
              </a:extLst>
            </p:cNvPr>
            <p:cNvSpPr txBox="1"/>
            <p:nvPr/>
          </p:nvSpPr>
          <p:spPr>
            <a:xfrm>
              <a:off x="6372200" y="1772816"/>
              <a:ext cx="2520280" cy="1938992"/>
            </a:xfrm>
            <a:prstGeom prst="rect">
              <a:avLst/>
            </a:prstGeom>
            <a:noFill/>
          </p:spPr>
          <p:txBody>
            <a:bodyPr wrap="square" rtlCol="0">
              <a:spAutoFit/>
            </a:bodyPr>
            <a:lstStyle/>
            <a:p>
              <a:r>
                <a:rPr lang="de-DE" dirty="0">
                  <a:latin typeface="Calibri" panose="020F0502020204030204" pitchFamily="34" charset="0"/>
                </a:rPr>
                <a:t>        </a:t>
              </a:r>
              <a:r>
                <a:rPr lang="de-DE" dirty="0" err="1">
                  <a:latin typeface="Calibri" panose="020F0502020204030204" pitchFamily="34" charset="0"/>
                </a:rPr>
                <a:t>Example</a:t>
              </a:r>
              <a:r>
                <a:rPr lang="de-DE" dirty="0">
                  <a:latin typeface="Calibri" panose="020F0502020204030204" pitchFamily="34" charset="0"/>
                </a:rPr>
                <a:t>! </a:t>
              </a:r>
            </a:p>
            <a:p>
              <a:endParaRPr lang="de-DE" dirty="0">
                <a:latin typeface="Calibri" panose="020F0502020204030204" pitchFamily="34" charset="0"/>
              </a:endParaRPr>
            </a:p>
            <a:p>
              <a:r>
                <a:rPr lang="de-DE" dirty="0">
                  <a:latin typeface="Calibri" panose="020F0502020204030204" pitchFamily="34" charset="0"/>
                </a:rPr>
                <a:t>Insert </a:t>
              </a:r>
              <a:r>
                <a:rPr lang="de-DE" dirty="0" err="1">
                  <a:latin typeface="Calibri" panose="020F0502020204030204" pitchFamily="34" charset="0"/>
                </a:rPr>
                <a:t>your</a:t>
              </a:r>
              <a:r>
                <a:rPr lang="de-DE" dirty="0">
                  <a:latin typeface="Calibri" panose="020F0502020204030204" pitchFamily="34" charset="0"/>
                </a:rPr>
                <a:t> CSI </a:t>
              </a:r>
              <a:r>
                <a:rPr lang="de-DE" dirty="0" err="1">
                  <a:latin typeface="Calibri" panose="020F0502020204030204" pitchFamily="34" charset="0"/>
                </a:rPr>
                <a:t>case</a:t>
              </a:r>
              <a:r>
                <a:rPr lang="de-DE" dirty="0">
                  <a:latin typeface="Calibri" panose="020F0502020204030204" pitchFamily="34" charset="0"/>
                </a:rPr>
                <a:t> </a:t>
              </a:r>
              <a:r>
                <a:rPr lang="de-DE" dirty="0" err="1">
                  <a:latin typeface="Calibri" panose="020F0502020204030204" pitchFamily="34" charset="0"/>
                </a:rPr>
                <a:t>here</a:t>
              </a:r>
              <a:endParaRPr lang="de-DE" dirty="0">
                <a:latin typeface="Calibri" panose="020F0502020204030204" pitchFamily="34" charset="0"/>
              </a:endParaRPr>
            </a:p>
            <a:p>
              <a:r>
                <a:rPr lang="de-DE" dirty="0">
                  <a:latin typeface="Calibri" panose="020F0502020204030204" pitchFamily="34" charset="0"/>
                </a:rPr>
                <a:t>(</a:t>
              </a:r>
              <a:r>
                <a:rPr lang="de-DE" dirty="0" err="1">
                  <a:latin typeface="Calibri" panose="020F0502020204030204" pitchFamily="34" charset="0"/>
                </a:rPr>
                <a:t>english</a:t>
              </a:r>
              <a:r>
                <a:rPr lang="de-DE" dirty="0">
                  <a:latin typeface="Calibri" panose="020F0502020204030204" pitchFamily="34" charset="0"/>
                </a:rPr>
                <a:t>)</a:t>
              </a:r>
            </a:p>
          </p:txBody>
        </p:sp>
        <p:cxnSp>
          <p:nvCxnSpPr>
            <p:cNvPr id="4" name="Gerade Verbindung mit Pfeil 3">
              <a:extLst>
                <a:ext uri="{FF2B5EF4-FFF2-40B4-BE49-F238E27FC236}">
                  <a16:creationId xmlns:a16="http://schemas.microsoft.com/office/drawing/2014/main" id="{FDF5654B-57DE-604C-B50F-D66C43B04F05}"/>
                </a:ext>
              </a:extLst>
            </p:cNvPr>
            <p:cNvCxnSpPr/>
            <p:nvPr/>
          </p:nvCxnSpPr>
          <p:spPr bwMode="auto">
            <a:xfrm flipH="1">
              <a:off x="6516216" y="1988840"/>
              <a:ext cx="50405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34717960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10"/>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2" name="Bild 1"/>
          <p:cNvPicPr>
            <a:picLocks noChangeAspect="1"/>
          </p:cNvPicPr>
          <p:nvPr/>
        </p:nvPicPr>
        <p:blipFill>
          <a:blip r:embed="rId3"/>
          <a:stretch>
            <a:fillRect/>
          </a:stretch>
        </p:blipFill>
        <p:spPr>
          <a:xfrm>
            <a:off x="380993" y="2315630"/>
            <a:ext cx="8221133" cy="3661058"/>
          </a:xfrm>
          <a:prstGeom prst="rect">
            <a:avLst/>
          </a:prstGeom>
          <a:ln>
            <a:solidFill>
              <a:srgbClr val="000000"/>
            </a:solidFill>
          </a:ln>
        </p:spPr>
      </p:pic>
      <p:sp>
        <p:nvSpPr>
          <p:cNvPr id="10"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1</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Setting up the PCR</a:t>
            </a:r>
            <a:endParaRPr lang="en-US" sz="32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2505863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9"/>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2163" name="Text Box 10"/>
          <p:cNvSpPr txBox="1">
            <a:spLocks noChangeArrowheads="1"/>
          </p:cNvSpPr>
          <p:nvPr/>
        </p:nvSpPr>
        <p:spPr bwMode="auto">
          <a:xfrm>
            <a:off x="1752600" y="2743200"/>
            <a:ext cx="6019800"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	</a:t>
            </a:r>
          </a:p>
          <a:p>
            <a:pPr>
              <a:spcBef>
                <a:spcPct val="50000"/>
              </a:spcBef>
            </a:pPr>
            <a:endParaRPr lang="en-US" dirty="0">
              <a:latin typeface="Calibri" panose="020F0502020204030204" pitchFamily="34" charset="0"/>
            </a:endParaRPr>
          </a:p>
          <a:p>
            <a:pPr algn="ctr">
              <a:spcBef>
                <a:spcPct val="50000"/>
              </a:spcBef>
            </a:pPr>
            <a:r>
              <a:rPr lang="en-US" dirty="0">
                <a:latin typeface="Calibri" panose="020F0502020204030204" pitchFamily="34" charset="0"/>
              </a:rPr>
              <a:t>Script p. 5/ 6 (exercises 3 - 6)</a:t>
            </a:r>
          </a:p>
          <a:p>
            <a:pPr>
              <a:spcBef>
                <a:spcPct val="50000"/>
              </a:spcBef>
            </a:pPr>
            <a:endParaRPr lang="en-US" dirty="0">
              <a:latin typeface="Calibri" panose="020F0502020204030204" pitchFamily="34" charset="0"/>
            </a:endParaRPr>
          </a:p>
          <a:p>
            <a:pPr>
              <a:spcBef>
                <a:spcPct val="50000"/>
              </a:spcBef>
            </a:pPr>
            <a:endParaRPr lang="en-US" sz="2000" dirty="0">
              <a:latin typeface="Calibri" panose="020F0502020204030204" pitchFamily="34" charset="0"/>
            </a:endParaRPr>
          </a:p>
        </p:txBody>
      </p:sp>
      <p:sp>
        <p:nvSpPr>
          <p:cNvPr id="92164" name="AutoShape 11"/>
          <p:cNvSpPr>
            <a:spLocks noChangeArrowheads="1"/>
          </p:cNvSpPr>
          <p:nvPr/>
        </p:nvSpPr>
        <p:spPr bwMode="auto">
          <a:xfrm>
            <a:off x="1981200" y="3962400"/>
            <a:ext cx="609600" cy="152400"/>
          </a:xfrm>
          <a:prstGeom prst="rightArrow">
            <a:avLst>
              <a:gd name="adj1" fmla="val 50000"/>
              <a:gd name="adj2" fmla="val 100000"/>
            </a:avLst>
          </a:prstGeom>
          <a:solidFill>
            <a:schemeClr val="accent1"/>
          </a:solidFill>
          <a:ln w="9525">
            <a:solidFill>
              <a:schemeClr val="tx1"/>
            </a:solidFill>
            <a:miter lim="800000"/>
            <a:headEnd/>
            <a:tailEnd/>
          </a:ln>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8382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chemeClr val="accent2"/>
                </a:solidFill>
                <a:effectLst>
                  <a:outerShdw blurRad="38100" dist="38100" dir="2700000" algn="tl">
                    <a:srgbClr val="DDDDDD"/>
                  </a:outerShdw>
                </a:effectLst>
                <a:latin typeface="Calibri" panose="020F0502020204030204" pitchFamily="34" charset="0"/>
              </a:rPr>
              <a:t>Which part of the DNA is amplified ?</a:t>
            </a:r>
            <a:endParaRPr lang="en-US" sz="3200" dirty="0">
              <a:solidFill>
                <a:schemeClr val="tx2"/>
              </a:solidFill>
              <a:latin typeface="Calibri" panose="020F050202020403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9"/>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8382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chemeClr val="accent2"/>
                </a:solidFill>
                <a:effectLst>
                  <a:outerShdw blurRad="38100" dist="38100" dir="2700000" algn="tl">
                    <a:srgbClr val="DDDDDD"/>
                  </a:outerShdw>
                </a:effectLst>
                <a:latin typeface="Calibri" panose="020F0502020204030204" pitchFamily="34" charset="0"/>
              </a:rPr>
              <a:t>Which part of the DNA is amplified ?</a:t>
            </a:r>
            <a:endParaRPr lang="en-US" sz="3200" dirty="0">
              <a:solidFill>
                <a:schemeClr val="tx2"/>
              </a:solidFill>
              <a:latin typeface="Calibri" panose="020F0502020204030204" pitchFamily="34" charset="0"/>
            </a:endParaRPr>
          </a:p>
        </p:txBody>
      </p:sp>
      <p:sp>
        <p:nvSpPr>
          <p:cNvPr id="10" name="Text Box 11"/>
          <p:cNvSpPr txBox="1">
            <a:spLocks noChangeArrowheads="1"/>
          </p:cNvSpPr>
          <p:nvPr/>
        </p:nvSpPr>
        <p:spPr bwMode="auto">
          <a:xfrm>
            <a:off x="152400" y="2286000"/>
            <a:ext cx="8915400" cy="13849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Can you name other materials found at a crime scene from which DNA can be isolated ?</a:t>
            </a: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42875965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9"/>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8382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chemeClr val="accent2"/>
                </a:solidFill>
                <a:effectLst>
                  <a:outerShdw blurRad="38100" dist="38100" dir="2700000" algn="tl">
                    <a:srgbClr val="DDDDDD"/>
                  </a:outerShdw>
                </a:effectLst>
                <a:latin typeface="Calibri" panose="020F0502020204030204" pitchFamily="34" charset="0"/>
              </a:rPr>
              <a:t>Which part of the DNA is amplified ?</a:t>
            </a:r>
            <a:endParaRPr lang="en-US" sz="3200" dirty="0">
              <a:solidFill>
                <a:schemeClr val="tx2"/>
              </a:solidFill>
              <a:latin typeface="Calibri" panose="020F0502020204030204" pitchFamily="34" charset="0"/>
            </a:endParaRPr>
          </a:p>
        </p:txBody>
      </p:sp>
      <p:sp>
        <p:nvSpPr>
          <p:cNvPr id="9" name="Text Box 9"/>
          <p:cNvSpPr txBox="1">
            <a:spLocks noChangeArrowheads="1"/>
          </p:cNvSpPr>
          <p:nvPr/>
        </p:nvSpPr>
        <p:spPr bwMode="auto">
          <a:xfrm>
            <a:off x="0" y="2060848"/>
            <a:ext cx="9144000"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Can you name other materials found at a crime scene from which DNA can be isolated ?</a:t>
            </a:r>
          </a:p>
          <a:p>
            <a:pPr>
              <a:spcBef>
                <a:spcPct val="50000"/>
              </a:spcBef>
            </a:pPr>
            <a:r>
              <a:rPr lang="en-US" dirty="0">
                <a:latin typeface="Calibri" panose="020F0502020204030204" pitchFamily="34" charset="0"/>
              </a:rPr>
              <a:t>  	root of hair</a:t>
            </a:r>
          </a:p>
          <a:p>
            <a:pPr>
              <a:spcBef>
                <a:spcPct val="50000"/>
              </a:spcBef>
            </a:pPr>
            <a:r>
              <a:rPr lang="en-US" dirty="0">
                <a:latin typeface="Calibri" panose="020F0502020204030204" pitchFamily="34" charset="0"/>
              </a:rPr>
              <a:t>  	blood cells</a:t>
            </a:r>
          </a:p>
          <a:p>
            <a:pPr>
              <a:spcBef>
                <a:spcPct val="50000"/>
              </a:spcBef>
            </a:pPr>
            <a:r>
              <a:rPr lang="en-US" dirty="0">
                <a:latin typeface="Calibri" panose="020F0502020204030204" pitchFamily="34" charset="0"/>
              </a:rPr>
              <a:t>  	saliva</a:t>
            </a:r>
          </a:p>
          <a:p>
            <a:pPr>
              <a:spcBef>
                <a:spcPct val="50000"/>
              </a:spcBef>
            </a:pPr>
            <a:r>
              <a:rPr lang="en-US" dirty="0">
                <a:latin typeface="Calibri" panose="020F0502020204030204" pitchFamily="34" charset="0"/>
              </a:rPr>
              <a:t>	skin</a:t>
            </a:r>
          </a:p>
          <a:p>
            <a:pPr>
              <a:spcBef>
                <a:spcPct val="50000"/>
              </a:spcBef>
            </a:pPr>
            <a:r>
              <a:rPr lang="en-US" dirty="0">
                <a:latin typeface="Calibri" panose="020F0502020204030204" pitchFamily="34" charset="0"/>
              </a:rPr>
              <a:t>	bone,…</a:t>
            </a:r>
          </a:p>
        </p:txBody>
      </p:sp>
      <p:graphicFrame>
        <p:nvGraphicFramePr>
          <p:cNvPr id="12" name="Object 10"/>
          <p:cNvGraphicFramePr>
            <a:graphicFrameLocks noChangeAspect="1"/>
          </p:cNvGraphicFramePr>
          <p:nvPr>
            <p:extLst>
              <p:ext uri="{D42A27DB-BD31-4B8C-83A1-F6EECF244321}">
                <p14:modId xmlns:p14="http://schemas.microsoft.com/office/powerpoint/2010/main" val="2656652168"/>
              </p:ext>
            </p:extLst>
          </p:nvPr>
        </p:nvGraphicFramePr>
        <p:xfrm>
          <a:off x="2895600" y="2996952"/>
          <a:ext cx="5867400" cy="2657475"/>
        </p:xfrm>
        <a:graphic>
          <a:graphicData uri="http://schemas.openxmlformats.org/presentationml/2006/ole">
            <mc:AlternateContent xmlns:mc="http://schemas.openxmlformats.org/markup-compatibility/2006">
              <mc:Choice xmlns:v="urn:schemas-microsoft-com:vml" Requires="v">
                <p:oleObj spid="_x0000_s152600" name="Photo Editor Photo" r:id="rId4" imgW="3772427" imgH="1390844" progId="MSPhotoEd.3">
                  <p:embed/>
                </p:oleObj>
              </mc:Choice>
              <mc:Fallback>
                <p:oleObj name="Photo Editor Photo" r:id="rId4" imgW="3772427" imgH="1390844"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996952"/>
                        <a:ext cx="5867400" cy="2657475"/>
                      </a:xfrm>
                      <a:prstGeom prst="rect">
                        <a:avLst/>
                      </a:prstGeom>
                      <a:noFill/>
                      <a:ln w="9525">
                        <a:solidFill>
                          <a:schemeClr val="tx1"/>
                        </a:solidFill>
                        <a:miter lim="800000"/>
                        <a:headEnd/>
                        <a:tailEnd/>
                      </a:ln>
                      <a:effectLst>
                        <a:outerShdw blurRad="63500" dist="107763"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Lst>
                    </p:spPr>
                  </p:pic>
                </p:oleObj>
              </mc:Fallback>
            </mc:AlternateContent>
          </a:graphicData>
        </a:graphic>
      </p:graphicFrame>
    </p:spTree>
    <p:extLst>
      <p:ext uri="{BB962C8B-B14F-4D97-AF65-F5344CB8AC3E}">
        <p14:creationId xmlns:p14="http://schemas.microsoft.com/office/powerpoint/2010/main" val="35413698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692696"/>
            <a:ext cx="7431360" cy="3702896"/>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Rectangle 24"/>
          <p:cNvSpPr>
            <a:spLocks noChangeArrowheads="1"/>
          </p:cNvSpPr>
          <p:nvPr/>
        </p:nvSpPr>
        <p:spPr bwMode="auto">
          <a:xfrm>
            <a:off x="325138" y="4437112"/>
            <a:ext cx="8818862" cy="2092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just"/>
            <a:r>
              <a:rPr lang="en-US" sz="2000" dirty="0">
                <a:latin typeface="Calibri" panose="020F0502020204030204" pitchFamily="34" charset="0"/>
              </a:rPr>
              <a:t>Although 99.9% of human DNA sequences are the same in every person, enough of the DNA is different to distinguish one individual from another. Mutations in these 0.1% have no harmful effects and can accumulate. As a consequence, we can find sequence-variety in the non-coding regions of individual genomes.</a:t>
            </a:r>
          </a:p>
          <a:p>
            <a:pPr>
              <a:spcBef>
                <a:spcPct val="50000"/>
              </a:spcBef>
            </a:pPr>
            <a:r>
              <a:rPr lang="en-US" sz="2000" dirty="0">
                <a:latin typeface="Calibri" panose="020F0502020204030204" pitchFamily="34" charset="0"/>
              </a:rPr>
              <a:t>Therefore, these 0.1% of non-coding DNA represents the basis for genetic fingerprinting</a:t>
            </a:r>
          </a:p>
        </p:txBody>
      </p:sp>
      <p:sp>
        <p:nvSpPr>
          <p:cNvPr id="20" name="Rectangle 19"/>
          <p:cNvSpPr>
            <a:spLocks noChangeArrowheads="1"/>
          </p:cNvSpPr>
          <p:nvPr/>
        </p:nvSpPr>
        <p:spPr bwMode="auto">
          <a:xfrm>
            <a:off x="609600" y="5334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r>
              <a:rPr lang="en-US" sz="3200" dirty="0">
                <a:solidFill>
                  <a:schemeClr val="accent2"/>
                </a:solidFill>
                <a:effectLst>
                  <a:outerShdw blurRad="38100" dist="38100" dir="2700000" algn="tl">
                    <a:srgbClr val="DDDDDD"/>
                  </a:outerShdw>
                </a:effectLst>
                <a:latin typeface="Calibri" panose="020F0502020204030204" pitchFamily="34" charset="0"/>
              </a:rPr>
              <a:t>Which part of the DNA is amplified ?</a:t>
            </a:r>
            <a:endParaRPr lang="en-US" sz="3200" dirty="0">
              <a:solidFill>
                <a:schemeClr val="tx2"/>
              </a:solidFill>
              <a:latin typeface="Calibri" panose="020F0502020204030204"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1026"/>
          <p:cNvSpPr>
            <a:spLocks noChangeArrowheads="1"/>
          </p:cNvSpPr>
          <p:nvPr/>
        </p:nvSpPr>
        <p:spPr bwMode="auto">
          <a:xfrm>
            <a:off x="685800" y="1366664"/>
            <a:ext cx="7772400" cy="838200"/>
          </a:xfrm>
          <a:prstGeom prst="rect">
            <a:avLst/>
          </a:prstGeom>
          <a:noFill/>
          <a:ln w="9525">
            <a:noFill/>
            <a:miter lim="800000"/>
            <a:headEnd/>
            <a:tailEnd/>
          </a:ln>
          <a:effectLst/>
        </p:spPr>
        <p:txBody>
          <a:bodyPr anchor="ctr"/>
          <a:lstStyle/>
          <a:p>
            <a:pPr algn="ctr" eaLnBrk="1" hangingPunct="1">
              <a:defRPr/>
            </a:pPr>
            <a:br>
              <a:rPr lang="en-US" sz="2800" dirty="0">
                <a:solidFill>
                  <a:schemeClr val="accent2"/>
                </a:solidFill>
                <a:effectLst>
                  <a:outerShdw blurRad="38100" dist="38100" dir="2700000" algn="tl">
                    <a:srgbClr val="DDDDDD"/>
                  </a:outerShdw>
                </a:effectLst>
                <a:latin typeface="Calibri" panose="020F0502020204030204" pitchFamily="34" charset="0"/>
              </a:rPr>
            </a:br>
            <a:r>
              <a:rPr lang="en-US" sz="2800" dirty="0">
                <a:solidFill>
                  <a:schemeClr val="accent2"/>
                </a:solidFill>
                <a:effectLst>
                  <a:outerShdw blurRad="38100" dist="38100" dir="2700000" algn="tl">
                    <a:srgbClr val="DDDDDD"/>
                  </a:outerShdw>
                </a:effectLst>
                <a:latin typeface="Calibri" panose="020F0502020204030204" pitchFamily="34" charset="0"/>
              </a:rPr>
              <a:t>Short tandem repeats (STRs)</a:t>
            </a:r>
            <a:endParaRPr lang="en-US" sz="2800" dirty="0">
              <a:solidFill>
                <a:schemeClr val="accent2"/>
              </a:solidFill>
              <a:latin typeface="Calibri" panose="020F0502020204030204" pitchFamily="34" charset="0"/>
            </a:endParaRPr>
          </a:p>
        </p:txBody>
      </p:sp>
      <p:sp>
        <p:nvSpPr>
          <p:cNvPr id="96258" name="Rectangle 1032"/>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96259" name="Picture 10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564904"/>
            <a:ext cx="5181600" cy="353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6260" name="Text Box 1035"/>
          <p:cNvSpPr txBox="1">
            <a:spLocks noChangeArrowheads="1"/>
          </p:cNvSpPr>
          <p:nvPr/>
        </p:nvSpPr>
        <p:spPr bwMode="auto">
          <a:xfrm>
            <a:off x="76200" y="1412875"/>
            <a:ext cx="2191544" cy="338554"/>
          </a:xfrm>
          <a:prstGeom prst="rect">
            <a:avLst/>
          </a:prstGeom>
          <a:noFill/>
          <a:ln w="9525">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600" dirty="0">
                <a:solidFill>
                  <a:schemeClr val="accent2"/>
                </a:solidFill>
                <a:latin typeface="Calibri" panose="020F0502020204030204" pitchFamily="34" charset="0"/>
              </a:rPr>
              <a:t>Script exercise 5</a:t>
            </a:r>
            <a:endParaRPr lang="en-US" sz="2800" dirty="0">
              <a:latin typeface="Calibri" panose="020F0502020204030204"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032"/>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0"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dirty="0">
                <a:solidFill>
                  <a:schemeClr val="tx2"/>
                </a:solidFill>
                <a:effectLst>
                  <a:outerShdw blurRad="38100" dist="38100" dir="2700000" algn="tl">
                    <a:srgbClr val="DDDDDD"/>
                  </a:outerShdw>
                </a:effectLst>
                <a:latin typeface="Calibri" panose="020F0502020204030204" pitchFamily="34" charset="0"/>
              </a:rPr>
            </a:br>
            <a:r>
              <a:rPr lang="en-US" dirty="0">
                <a:solidFill>
                  <a:schemeClr val="accent2"/>
                </a:solidFill>
                <a:effectLst>
                  <a:outerShdw blurRad="38100" dist="38100" dir="2700000" algn="tl">
                    <a:srgbClr val="DDDDDD"/>
                  </a:outerShdw>
                </a:effectLst>
                <a:latin typeface="Calibri" panose="020F0502020204030204" pitchFamily="34" charset="0"/>
              </a:rPr>
              <a:t>How is the number of repeat units of a particular STR identified ?</a:t>
            </a:r>
            <a:endParaRPr lang="en-US" dirty="0">
              <a:solidFill>
                <a:schemeClr val="tx2"/>
              </a:solidFill>
              <a:latin typeface="Calibri" panose="020F0502020204030204" pitchFamily="34" charset="0"/>
            </a:endParaRPr>
          </a:p>
        </p:txBody>
      </p:sp>
      <p:pic>
        <p:nvPicPr>
          <p:cNvPr id="1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133600"/>
            <a:ext cx="6934200" cy="3732213"/>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4" name="TextBox 3"/>
          <p:cNvSpPr txBox="1"/>
          <p:nvPr/>
        </p:nvSpPr>
        <p:spPr>
          <a:xfrm>
            <a:off x="179512" y="2411596"/>
            <a:ext cx="9433048" cy="369332"/>
          </a:xfrm>
          <a:prstGeom prst="rect">
            <a:avLst/>
          </a:prstGeom>
          <a:noFill/>
        </p:spPr>
        <p:txBody>
          <a:bodyPr wrap="square" rtlCol="0">
            <a:spAutoFit/>
          </a:bodyPr>
          <a:lstStyle/>
          <a:p>
            <a:r>
              <a:rPr lang="en-US" sz="1800" dirty="0">
                <a:latin typeface="Calibri" panose="020F0502020204030204" pitchFamily="34" charset="0"/>
              </a:rPr>
              <a:t>TCCCGTAT</a:t>
            </a:r>
            <a:r>
              <a:rPr lang="en-US" sz="1800" dirty="0">
                <a:solidFill>
                  <a:srgbClr val="FF0000"/>
                </a:solidFill>
                <a:latin typeface="Calibri" panose="020F0502020204030204" pitchFamily="34" charset="0"/>
              </a:rPr>
              <a:t>AGGTTAGGTTAGGTTAGGTTAGGTTAGGTTCAGGTT</a:t>
            </a:r>
            <a:r>
              <a:rPr lang="en-US" sz="1800" dirty="0">
                <a:latin typeface="Calibri" panose="020F0502020204030204" pitchFamily="34" charset="0"/>
              </a:rPr>
              <a:t>TCGTTAAAGT</a:t>
            </a:r>
          </a:p>
        </p:txBody>
      </p:sp>
      <p:grpSp>
        <p:nvGrpSpPr>
          <p:cNvPr id="12" name="Group 11"/>
          <p:cNvGrpSpPr/>
          <p:nvPr/>
        </p:nvGrpSpPr>
        <p:grpSpPr>
          <a:xfrm>
            <a:off x="158303" y="1988840"/>
            <a:ext cx="1728192" cy="504056"/>
            <a:chOff x="158303" y="1988840"/>
            <a:chExt cx="1728192" cy="504056"/>
          </a:xfrm>
        </p:grpSpPr>
        <p:grpSp>
          <p:nvGrpSpPr>
            <p:cNvPr id="11" name="Group 10"/>
            <p:cNvGrpSpPr/>
            <p:nvPr/>
          </p:nvGrpSpPr>
          <p:grpSpPr>
            <a:xfrm>
              <a:off x="323528" y="1988840"/>
              <a:ext cx="1152128" cy="144016"/>
              <a:chOff x="323528" y="1988840"/>
              <a:chExt cx="1152128" cy="144016"/>
            </a:xfrm>
          </p:grpSpPr>
          <p:cxnSp>
            <p:nvCxnSpPr>
              <p:cNvPr id="7" name="Straight Connector 6"/>
              <p:cNvCxnSpPr/>
              <p:nvPr/>
            </p:nvCxnSpPr>
            <p:spPr bwMode="auto">
              <a:xfrm>
                <a:off x="323528" y="213285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1187624" y="1988840"/>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sp>
          <p:nvSpPr>
            <p:cNvPr id="19" name="TextBox 18"/>
            <p:cNvSpPr txBox="1"/>
            <p:nvPr/>
          </p:nvSpPr>
          <p:spPr>
            <a:xfrm>
              <a:off x="158303" y="2123564"/>
              <a:ext cx="1728192" cy="369332"/>
            </a:xfrm>
            <a:prstGeom prst="rect">
              <a:avLst/>
            </a:prstGeom>
            <a:noFill/>
          </p:spPr>
          <p:txBody>
            <a:bodyPr wrap="square" rtlCol="0">
              <a:spAutoFit/>
            </a:bodyPr>
            <a:lstStyle/>
            <a:p>
              <a:r>
                <a:rPr lang="en-US" sz="1800" dirty="0">
                  <a:latin typeface="Calibri" panose="020F0502020204030204" pitchFamily="34" charset="0"/>
                </a:rPr>
                <a:t>AGGGCATA</a:t>
              </a:r>
            </a:p>
          </p:txBody>
        </p:sp>
      </p:grpSp>
      <p:grpSp>
        <p:nvGrpSpPr>
          <p:cNvPr id="21" name="Group 20"/>
          <p:cNvGrpSpPr/>
          <p:nvPr/>
        </p:nvGrpSpPr>
        <p:grpSpPr>
          <a:xfrm>
            <a:off x="2424417" y="2010049"/>
            <a:ext cx="1728192" cy="504056"/>
            <a:chOff x="158303" y="1988840"/>
            <a:chExt cx="1728192" cy="504056"/>
          </a:xfrm>
        </p:grpSpPr>
        <p:grpSp>
          <p:nvGrpSpPr>
            <p:cNvPr id="22" name="Group 21"/>
            <p:cNvGrpSpPr/>
            <p:nvPr/>
          </p:nvGrpSpPr>
          <p:grpSpPr>
            <a:xfrm>
              <a:off x="323528" y="1988840"/>
              <a:ext cx="1152128" cy="144016"/>
              <a:chOff x="323528" y="1988840"/>
              <a:chExt cx="1152128" cy="144016"/>
            </a:xfrm>
          </p:grpSpPr>
          <p:cxnSp>
            <p:nvCxnSpPr>
              <p:cNvPr id="24" name="Straight Connector 23"/>
              <p:cNvCxnSpPr/>
              <p:nvPr/>
            </p:nvCxnSpPr>
            <p:spPr bwMode="auto">
              <a:xfrm>
                <a:off x="323528" y="213285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1187624" y="1988840"/>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sp>
          <p:nvSpPr>
            <p:cNvPr id="23" name="TextBox 22"/>
            <p:cNvSpPr txBox="1"/>
            <p:nvPr/>
          </p:nvSpPr>
          <p:spPr>
            <a:xfrm>
              <a:off x="158303" y="2123564"/>
              <a:ext cx="1728192" cy="369332"/>
            </a:xfrm>
            <a:prstGeom prst="rect">
              <a:avLst/>
            </a:prstGeom>
            <a:noFill/>
          </p:spPr>
          <p:txBody>
            <a:bodyPr wrap="square" rtlCol="0">
              <a:spAutoFit/>
            </a:bodyPr>
            <a:lstStyle/>
            <a:p>
              <a:r>
                <a:rPr lang="en-US" sz="1800" dirty="0">
                  <a:latin typeface="Calibri" panose="020F0502020204030204" pitchFamily="34" charset="0"/>
                </a:rPr>
                <a:t>AGGGCATA</a:t>
              </a:r>
            </a:p>
          </p:txBody>
        </p:sp>
      </p:grpSp>
      <p:grpSp>
        <p:nvGrpSpPr>
          <p:cNvPr id="13" name="Group 12"/>
          <p:cNvGrpSpPr/>
          <p:nvPr/>
        </p:nvGrpSpPr>
        <p:grpSpPr>
          <a:xfrm>
            <a:off x="7452320" y="2852936"/>
            <a:ext cx="1152128" cy="144016"/>
            <a:chOff x="7380312" y="2852936"/>
            <a:chExt cx="1152128" cy="144016"/>
          </a:xfrm>
        </p:grpSpPr>
        <p:cxnSp>
          <p:nvCxnSpPr>
            <p:cNvPr id="26" name="Straight Connector 25"/>
            <p:cNvCxnSpPr/>
            <p:nvPr/>
          </p:nvCxnSpPr>
          <p:spPr bwMode="auto">
            <a:xfrm>
              <a:off x="7380312" y="285293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7380312" y="2852936"/>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sp>
        <p:nvSpPr>
          <p:cNvPr id="30" name="TextBox 29"/>
          <p:cNvSpPr txBox="1"/>
          <p:nvPr/>
        </p:nvSpPr>
        <p:spPr>
          <a:xfrm>
            <a:off x="251520" y="4931876"/>
            <a:ext cx="9433048" cy="369332"/>
          </a:xfrm>
          <a:prstGeom prst="rect">
            <a:avLst/>
          </a:prstGeom>
          <a:noFill/>
        </p:spPr>
        <p:txBody>
          <a:bodyPr wrap="square" rtlCol="0">
            <a:spAutoFit/>
          </a:bodyPr>
          <a:lstStyle/>
          <a:p>
            <a:r>
              <a:rPr lang="en-US" sz="1800" dirty="0">
                <a:latin typeface="Calibri" panose="020F0502020204030204" pitchFamily="34" charset="0"/>
              </a:rPr>
              <a:t>TCCCGTAT</a:t>
            </a:r>
            <a:r>
              <a:rPr lang="en-US" sz="1800" dirty="0">
                <a:solidFill>
                  <a:srgbClr val="FF0000"/>
                </a:solidFill>
                <a:latin typeface="Calibri" panose="020F0502020204030204" pitchFamily="34" charset="0"/>
              </a:rPr>
              <a:t>AGGTTAGGTTAGGTTAGGTTAGGTTAGGTTCAGGTT</a:t>
            </a:r>
            <a:r>
              <a:rPr lang="en-US" sz="1800" dirty="0">
                <a:latin typeface="Calibri" panose="020F0502020204030204" pitchFamily="34" charset="0"/>
              </a:rPr>
              <a:t>TCGTTAAAGT</a:t>
            </a:r>
          </a:p>
        </p:txBody>
      </p:sp>
      <p:grpSp>
        <p:nvGrpSpPr>
          <p:cNvPr id="31" name="Group 30"/>
          <p:cNvGrpSpPr/>
          <p:nvPr/>
        </p:nvGrpSpPr>
        <p:grpSpPr>
          <a:xfrm>
            <a:off x="7486186" y="5445224"/>
            <a:ext cx="1152128" cy="144016"/>
            <a:chOff x="7380312" y="2852936"/>
            <a:chExt cx="1152128" cy="144016"/>
          </a:xfrm>
        </p:grpSpPr>
        <p:cxnSp>
          <p:nvCxnSpPr>
            <p:cNvPr id="32" name="Straight Connector 31"/>
            <p:cNvCxnSpPr/>
            <p:nvPr/>
          </p:nvCxnSpPr>
          <p:spPr bwMode="auto">
            <a:xfrm>
              <a:off x="7380312" y="285293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a:off x="7380312" y="2852936"/>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grpSp>
        <p:nvGrpSpPr>
          <p:cNvPr id="37" name="Group 36"/>
          <p:cNvGrpSpPr/>
          <p:nvPr/>
        </p:nvGrpSpPr>
        <p:grpSpPr>
          <a:xfrm>
            <a:off x="1310431" y="4509120"/>
            <a:ext cx="1728192" cy="504056"/>
            <a:chOff x="158303" y="1988840"/>
            <a:chExt cx="1728192" cy="504056"/>
          </a:xfrm>
        </p:grpSpPr>
        <p:grpSp>
          <p:nvGrpSpPr>
            <p:cNvPr id="38" name="Group 37"/>
            <p:cNvGrpSpPr/>
            <p:nvPr/>
          </p:nvGrpSpPr>
          <p:grpSpPr>
            <a:xfrm>
              <a:off x="323528" y="1988840"/>
              <a:ext cx="1152128" cy="144016"/>
              <a:chOff x="323528" y="1988840"/>
              <a:chExt cx="1152128" cy="144016"/>
            </a:xfrm>
          </p:grpSpPr>
          <p:cxnSp>
            <p:nvCxnSpPr>
              <p:cNvPr id="40" name="Straight Connector 39"/>
              <p:cNvCxnSpPr/>
              <p:nvPr/>
            </p:nvCxnSpPr>
            <p:spPr bwMode="auto">
              <a:xfrm>
                <a:off x="323528" y="213285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1" name="Straight Connector 40"/>
              <p:cNvCxnSpPr/>
              <p:nvPr/>
            </p:nvCxnSpPr>
            <p:spPr bwMode="auto">
              <a:xfrm>
                <a:off x="1187624" y="1988840"/>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sp>
          <p:nvSpPr>
            <p:cNvPr id="39" name="TextBox 38"/>
            <p:cNvSpPr txBox="1"/>
            <p:nvPr/>
          </p:nvSpPr>
          <p:spPr>
            <a:xfrm>
              <a:off x="158303" y="2123564"/>
              <a:ext cx="1728192" cy="369332"/>
            </a:xfrm>
            <a:prstGeom prst="rect">
              <a:avLst/>
            </a:prstGeom>
            <a:noFill/>
          </p:spPr>
          <p:txBody>
            <a:bodyPr wrap="square" rtlCol="0">
              <a:spAutoFit/>
            </a:bodyPr>
            <a:lstStyle/>
            <a:p>
              <a:r>
                <a:rPr lang="en-US" sz="1800" dirty="0">
                  <a:latin typeface="Calibri" panose="020F0502020204030204" pitchFamily="34" charset="0"/>
                </a:rPr>
                <a:t>   TCCAAT</a:t>
              </a:r>
            </a:p>
          </p:txBody>
        </p:sp>
      </p:grpSp>
      <p:grpSp>
        <p:nvGrpSpPr>
          <p:cNvPr id="42" name="Group 41"/>
          <p:cNvGrpSpPr/>
          <p:nvPr/>
        </p:nvGrpSpPr>
        <p:grpSpPr>
          <a:xfrm>
            <a:off x="3741770" y="4509120"/>
            <a:ext cx="1728192" cy="504056"/>
            <a:chOff x="158303" y="1988840"/>
            <a:chExt cx="1728192" cy="504056"/>
          </a:xfrm>
        </p:grpSpPr>
        <p:grpSp>
          <p:nvGrpSpPr>
            <p:cNvPr id="43" name="Group 42"/>
            <p:cNvGrpSpPr/>
            <p:nvPr/>
          </p:nvGrpSpPr>
          <p:grpSpPr>
            <a:xfrm>
              <a:off x="323528" y="1988840"/>
              <a:ext cx="1152128" cy="144016"/>
              <a:chOff x="323528" y="1988840"/>
              <a:chExt cx="1152128" cy="144016"/>
            </a:xfrm>
          </p:grpSpPr>
          <p:cxnSp>
            <p:nvCxnSpPr>
              <p:cNvPr id="45" name="Straight Connector 44"/>
              <p:cNvCxnSpPr/>
              <p:nvPr/>
            </p:nvCxnSpPr>
            <p:spPr bwMode="auto">
              <a:xfrm>
                <a:off x="323528" y="2132856"/>
                <a:ext cx="1152128" cy="0"/>
              </a:xfrm>
              <a:prstGeom prst="line">
                <a:avLst/>
              </a:prstGeom>
              <a:solidFill>
                <a:schemeClr val="accent1"/>
              </a:solidFill>
              <a:ln w="22225" cap="flat" cmpd="sng" algn="ctr">
                <a:solidFill>
                  <a:schemeClr val="tx1"/>
                </a:solidFill>
                <a:prstDash val="solid"/>
                <a:round/>
                <a:headEnd type="none" w="med" len="med"/>
                <a:tailEnd type="none" w="med" len="med"/>
              </a:ln>
              <a:effectLst/>
            </p:spPr>
          </p:cxnSp>
          <p:cxnSp>
            <p:nvCxnSpPr>
              <p:cNvPr id="46" name="Straight Connector 45"/>
              <p:cNvCxnSpPr/>
              <p:nvPr/>
            </p:nvCxnSpPr>
            <p:spPr bwMode="auto">
              <a:xfrm>
                <a:off x="1187624" y="1988840"/>
                <a:ext cx="288032" cy="144016"/>
              </a:xfrm>
              <a:prstGeom prst="line">
                <a:avLst/>
              </a:prstGeom>
              <a:solidFill>
                <a:schemeClr val="accent1"/>
              </a:solidFill>
              <a:ln w="22225" cap="flat" cmpd="sng" algn="ctr">
                <a:solidFill>
                  <a:schemeClr val="tx1"/>
                </a:solidFill>
                <a:prstDash val="solid"/>
                <a:round/>
                <a:headEnd type="none" w="med" len="med"/>
                <a:tailEnd type="none" w="med" len="med"/>
              </a:ln>
              <a:effectLst/>
            </p:spPr>
          </p:cxnSp>
        </p:grpSp>
        <p:sp>
          <p:nvSpPr>
            <p:cNvPr id="44" name="TextBox 43"/>
            <p:cNvSpPr txBox="1"/>
            <p:nvPr/>
          </p:nvSpPr>
          <p:spPr>
            <a:xfrm>
              <a:off x="158303" y="2123564"/>
              <a:ext cx="1728192" cy="369332"/>
            </a:xfrm>
            <a:prstGeom prst="rect">
              <a:avLst/>
            </a:prstGeom>
            <a:noFill/>
          </p:spPr>
          <p:txBody>
            <a:bodyPr wrap="square" rtlCol="0">
              <a:spAutoFit/>
            </a:bodyPr>
            <a:lstStyle/>
            <a:p>
              <a:r>
                <a:rPr lang="en-US" sz="1800" dirty="0">
                  <a:latin typeface="Calibri" panose="020F0502020204030204" pitchFamily="34" charset="0"/>
                </a:rPr>
                <a:t>   TCCAAT</a:t>
              </a:r>
            </a:p>
          </p:txBody>
        </p:sp>
      </p:grpSp>
      <p:sp>
        <p:nvSpPr>
          <p:cNvPr id="47" name="Rectangle 1026"/>
          <p:cNvSpPr>
            <a:spLocks noChangeArrowheads="1"/>
          </p:cNvSpPr>
          <p:nvPr/>
        </p:nvSpPr>
        <p:spPr bwMode="auto">
          <a:xfrm>
            <a:off x="-72008" y="629816"/>
            <a:ext cx="9324528" cy="1143000"/>
          </a:xfrm>
          <a:prstGeom prst="rect">
            <a:avLst/>
          </a:prstGeom>
          <a:noFill/>
          <a:ln w="9525">
            <a:noFill/>
            <a:miter lim="800000"/>
            <a:headEnd/>
            <a:tailEnd/>
          </a:ln>
          <a:effectLst/>
        </p:spPr>
        <p:txBody>
          <a:bodyPr anchor="ctr"/>
          <a:lstStyle/>
          <a:p>
            <a:pPr algn="ctr" eaLnBrk="1" hangingPunct="1">
              <a:defRPr/>
            </a:pPr>
            <a:r>
              <a:rPr lang="en-US" dirty="0">
                <a:solidFill>
                  <a:schemeClr val="tx2"/>
                </a:solidFill>
                <a:effectLst>
                  <a:outerShdw blurRad="38100" dist="38100" dir="2700000" algn="tl">
                    <a:srgbClr val="DDDDDD"/>
                  </a:outerShdw>
                </a:effectLst>
                <a:latin typeface="Calibri" panose="020F0502020204030204" pitchFamily="34" charset="0"/>
              </a:rPr>
              <a:t>Why do primers have to flank the STRs?</a:t>
            </a:r>
            <a:endParaRPr lang="en-US" dirty="0">
              <a:solidFill>
                <a:schemeClr val="tx2"/>
              </a:solidFill>
              <a:latin typeface="Calibri" panose="020F0502020204030204" pitchFamily="34" charset="0"/>
            </a:endParaRPr>
          </a:p>
        </p:txBody>
      </p:sp>
      <p:sp>
        <p:nvSpPr>
          <p:cNvPr id="15" name="TextBox 14"/>
          <p:cNvSpPr txBox="1"/>
          <p:nvPr/>
        </p:nvSpPr>
        <p:spPr>
          <a:xfrm>
            <a:off x="251520" y="3111351"/>
            <a:ext cx="7776864" cy="461665"/>
          </a:xfrm>
          <a:prstGeom prst="rect">
            <a:avLst/>
          </a:prstGeom>
          <a:noFill/>
        </p:spPr>
        <p:txBody>
          <a:bodyPr wrap="square" rtlCol="0">
            <a:spAutoFit/>
          </a:bodyPr>
          <a:lstStyle/>
          <a:p>
            <a:r>
              <a:rPr lang="en-US" dirty="0" err="1">
                <a:latin typeface="Calibri" panose="020F0502020204030204" pitchFamily="34" charset="0"/>
              </a:rPr>
              <a:t>Nur</a:t>
            </a:r>
            <a:r>
              <a:rPr lang="en-US" dirty="0">
                <a:latin typeface="Calibri" panose="020F0502020204030204" pitchFamily="34" charset="0"/>
              </a:rPr>
              <a:t> </a:t>
            </a:r>
            <a:r>
              <a:rPr lang="en-US" dirty="0" err="1">
                <a:latin typeface="Calibri" panose="020F0502020204030204" pitchFamily="34" charset="0"/>
              </a:rPr>
              <a:t>ein</a:t>
            </a:r>
            <a:r>
              <a:rPr lang="en-US" dirty="0">
                <a:latin typeface="Calibri" panose="020F0502020204030204" pitchFamily="34" charset="0"/>
              </a:rPr>
              <a:t> PCR </a:t>
            </a:r>
            <a:r>
              <a:rPr lang="en-US" dirty="0" err="1">
                <a:latin typeface="Calibri" panose="020F0502020204030204" pitchFamily="34" charset="0"/>
              </a:rPr>
              <a:t>Produkt</a:t>
            </a:r>
            <a:r>
              <a:rPr lang="en-US" dirty="0">
                <a:latin typeface="Calibri" panose="020F0502020204030204" pitchFamily="34" charset="0"/>
              </a:rPr>
              <a:t> </a:t>
            </a:r>
            <a:r>
              <a:rPr lang="en-US" dirty="0" err="1">
                <a:latin typeface="Calibri" panose="020F0502020204030204" pitchFamily="34" charset="0"/>
              </a:rPr>
              <a:t>möglich</a:t>
            </a:r>
            <a:endParaRPr lang="en-US" dirty="0">
              <a:latin typeface="Calibri" panose="020F0502020204030204" pitchFamily="34" charset="0"/>
            </a:endParaRPr>
          </a:p>
        </p:txBody>
      </p:sp>
      <p:sp>
        <p:nvSpPr>
          <p:cNvPr id="49" name="TextBox 48"/>
          <p:cNvSpPr txBox="1"/>
          <p:nvPr/>
        </p:nvSpPr>
        <p:spPr>
          <a:xfrm>
            <a:off x="251520" y="5517232"/>
            <a:ext cx="7776864" cy="461665"/>
          </a:xfrm>
          <a:prstGeom prst="rect">
            <a:avLst/>
          </a:prstGeom>
          <a:noFill/>
        </p:spPr>
        <p:txBody>
          <a:bodyPr wrap="square" rtlCol="0">
            <a:spAutoFit/>
          </a:bodyPr>
          <a:lstStyle/>
          <a:p>
            <a:r>
              <a:rPr lang="en-US" dirty="0">
                <a:latin typeface="Calibri" panose="020F0502020204030204" pitchFamily="34" charset="0"/>
              </a:rPr>
              <a:t>Several PCR products possible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2" presetClass="exit" presetSubtype="0" fill="hold" nodeType="clickEffect">
                                  <p:stCondLst>
                                    <p:cond delay="0"/>
                                  </p:stCondLst>
                                  <p:childTnLst>
                                    <p:animScale>
                                      <p:cBhvr>
                                        <p:cTn id="18" dur="1000" accel="50000">
                                          <p:stCondLst>
                                            <p:cond delay="0"/>
                                          </p:stCondLst>
                                        </p:cTn>
                                        <p:tgtEl>
                                          <p:spTgt spid="21"/>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9" dur="1000" accel="50000">
                                          <p:stCondLst>
                                            <p:cond delay="0"/>
                                          </p:stCondLst>
                                        </p:cTn>
                                        <p:tgtEl>
                                          <p:spTgt spid="21"/>
                                        </p:tgtEl>
                                        <p:attrNameLst>
                                          <p:attrName>ppt_x</p:attrName>
                                          <p:attrName>ppt_y</p:attrName>
                                        </p:attrNameLst>
                                      </p:cBhvr>
                                    </p:animMotion>
                                    <p:animEffect transition="out" filter="fade">
                                      <p:cBhvr>
                                        <p:cTn id="20" dur="1000"/>
                                        <p:tgtEl>
                                          <p:spTgt spid="21"/>
                                        </p:tgtEl>
                                      </p:cBhvr>
                                    </p:animEffect>
                                    <p:set>
                                      <p:cBhvr>
                                        <p:cTn id="21" dur="1" fill="hold">
                                          <p:stCondLst>
                                            <p:cond delay="999"/>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ppt_x"/>
                                          </p:val>
                                        </p:tav>
                                        <p:tav tm="100000">
                                          <p:val>
                                            <p:strVal val="#ppt_x"/>
                                          </p:val>
                                        </p:tav>
                                      </p:tavLst>
                                    </p:anim>
                                    <p:anim calcmode="lin" valueType="num">
                                      <p:cBhvr additive="base">
                                        <p:cTn id="3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additive="base">
                                        <p:cTn id="42" dur="500" fill="hold"/>
                                        <p:tgtEl>
                                          <p:spTgt spid="42"/>
                                        </p:tgtEl>
                                        <p:attrNameLst>
                                          <p:attrName>ppt_x</p:attrName>
                                        </p:attrNameLst>
                                      </p:cBhvr>
                                      <p:tavLst>
                                        <p:tav tm="0">
                                          <p:val>
                                            <p:strVal val="#ppt_x"/>
                                          </p:val>
                                        </p:tav>
                                        <p:tav tm="100000">
                                          <p:val>
                                            <p:strVal val="#ppt_x"/>
                                          </p:val>
                                        </p:tav>
                                      </p:tavLst>
                                    </p:anim>
                                    <p:anim calcmode="lin" valueType="num">
                                      <p:cBhvr additive="base">
                                        <p:cTn id="43"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5" grpId="0"/>
      <p:bldP spid="4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Power of discrimination</a:t>
            </a:r>
            <a:endParaRPr lang="en-US" sz="3200" dirty="0">
              <a:solidFill>
                <a:schemeClr val="tx2"/>
              </a:solidFill>
              <a:latin typeface="Calibri" panose="020F0502020204030204" pitchFamily="34" charset="0"/>
            </a:endParaRPr>
          </a:p>
        </p:txBody>
      </p:sp>
      <p:sp>
        <p:nvSpPr>
          <p:cNvPr id="100354"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3" name="TextBox 2"/>
          <p:cNvSpPr txBox="1"/>
          <p:nvPr/>
        </p:nvSpPr>
        <p:spPr>
          <a:xfrm>
            <a:off x="395536" y="2564904"/>
            <a:ext cx="7920880" cy="830997"/>
          </a:xfrm>
          <a:prstGeom prst="rect">
            <a:avLst/>
          </a:prstGeom>
          <a:noFill/>
        </p:spPr>
        <p:txBody>
          <a:bodyPr wrap="square" rtlCol="0">
            <a:spAutoFit/>
          </a:bodyPr>
          <a:lstStyle/>
          <a:p>
            <a:pPr algn="just"/>
            <a:r>
              <a:rPr lang="en-US" dirty="0">
                <a:latin typeface="Calibri" panose="020F0502020204030204" pitchFamily="34" charset="0"/>
              </a:rPr>
              <a:t>The lower the possibility that two people have identical allele combinations the higher is the power of discrimination</a:t>
            </a:r>
          </a:p>
        </p:txBody>
      </p:sp>
    </p:spTree>
    <p:extLst>
      <p:ext uri="{BB962C8B-B14F-4D97-AF65-F5344CB8AC3E}">
        <p14:creationId xmlns:p14="http://schemas.microsoft.com/office/powerpoint/2010/main" val="31143497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688032" y="629816"/>
            <a:ext cx="7772400" cy="1143000"/>
          </a:xfrm>
          <a:prstGeom prst="rect">
            <a:avLst/>
          </a:prstGeom>
          <a:noFill/>
          <a:ln w="9525">
            <a:noFill/>
            <a:miter lim="800000"/>
            <a:headEnd/>
            <a:tailEnd/>
          </a:ln>
          <a:effectLst/>
        </p:spPr>
        <p:txBody>
          <a:bodyPr anchor="ctr"/>
          <a:lstStyle/>
          <a:p>
            <a:pPr algn="ctr" eaLnBrk="1" hangingPunct="1">
              <a:defRPr/>
            </a:pPr>
            <a:r>
              <a:rPr lang="en-US" sz="3200" dirty="0">
                <a:solidFill>
                  <a:schemeClr val="accent2"/>
                </a:solidFill>
                <a:effectLst>
                  <a:outerShdw blurRad="38100" dist="38100" dir="2700000" algn="tl">
                    <a:srgbClr val="DDDDDD"/>
                  </a:outerShdw>
                </a:effectLst>
                <a:latin typeface="Calibri" panose="020F0502020204030204" pitchFamily="34" charset="0"/>
              </a:rPr>
              <a:t>Power of discrimination</a:t>
            </a:r>
            <a:endParaRPr lang="en-US" sz="3200" dirty="0">
              <a:solidFill>
                <a:schemeClr val="tx2"/>
              </a:solidFill>
              <a:latin typeface="Calibri" panose="020F0502020204030204" pitchFamily="34" charset="0"/>
            </a:endParaRPr>
          </a:p>
        </p:txBody>
      </p:sp>
      <p:sp>
        <p:nvSpPr>
          <p:cNvPr id="102402"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02404" name="Rectangle 13"/>
          <p:cNvSpPr>
            <a:spLocks noChangeArrowheads="1"/>
          </p:cNvSpPr>
          <p:nvPr/>
        </p:nvSpPr>
        <p:spPr bwMode="auto">
          <a:xfrm>
            <a:off x="6248400" y="3124200"/>
            <a:ext cx="2895600" cy="1676400"/>
          </a:xfrm>
          <a:prstGeom prst="rect">
            <a:avLst/>
          </a:prstGeom>
          <a:solidFill>
            <a:schemeClr val="bg1"/>
          </a:solidFill>
          <a:ln w="9525">
            <a:solidFill>
              <a:schemeClr val="tx1">
                <a:alpha val="0"/>
              </a:schemeClr>
            </a:solidFill>
            <a:miter lim="800000"/>
            <a:headEnd/>
            <a:tailEnd/>
          </a:ln>
        </p:spPr>
        <p:txBody>
          <a:bodyPr wrap="none" anchor="ctr"/>
          <a:lstStyle/>
          <a:p>
            <a:endParaRPr lang="de-DE" dirty="0">
              <a:latin typeface="Calibri" panose="020F0502020204030204" pitchFamily="34" charset="0"/>
            </a:endParaRPr>
          </a:p>
        </p:txBody>
      </p:sp>
      <p:sp>
        <p:nvSpPr>
          <p:cNvPr id="102405" name="Rectangle 15"/>
          <p:cNvSpPr>
            <a:spLocks noChangeArrowheads="1"/>
          </p:cNvSpPr>
          <p:nvPr/>
        </p:nvSpPr>
        <p:spPr bwMode="auto">
          <a:xfrm>
            <a:off x="5867400" y="3352800"/>
            <a:ext cx="685800" cy="152400"/>
          </a:xfrm>
          <a:prstGeom prst="rect">
            <a:avLst/>
          </a:prstGeom>
          <a:solidFill>
            <a:schemeClr val="bg1"/>
          </a:solidFill>
          <a:ln w="9525">
            <a:solidFill>
              <a:schemeClr val="tx1">
                <a:alpha val="0"/>
              </a:schemeClr>
            </a:solidFill>
            <a:miter lim="800000"/>
            <a:headEnd/>
            <a:tailEnd/>
          </a:ln>
        </p:spPr>
        <p:txBody>
          <a:bodyPr wrap="none" anchor="ctr"/>
          <a:lstStyle/>
          <a:p>
            <a:endParaRPr lang="de-DE" dirty="0">
              <a:latin typeface="Calibri" panose="020F0502020204030204" pitchFamily="34" charset="0"/>
            </a:endParaRPr>
          </a:p>
        </p:txBody>
      </p:sp>
      <p:sp>
        <p:nvSpPr>
          <p:cNvPr id="102406" name="Rectangle 16"/>
          <p:cNvSpPr>
            <a:spLocks noChangeArrowheads="1"/>
          </p:cNvSpPr>
          <p:nvPr/>
        </p:nvSpPr>
        <p:spPr bwMode="auto">
          <a:xfrm>
            <a:off x="5867400" y="4343400"/>
            <a:ext cx="685800" cy="152400"/>
          </a:xfrm>
          <a:prstGeom prst="rect">
            <a:avLst/>
          </a:prstGeom>
          <a:solidFill>
            <a:schemeClr val="bg1"/>
          </a:solidFill>
          <a:ln w="9525">
            <a:solidFill>
              <a:schemeClr val="tx1">
                <a:alpha val="0"/>
              </a:schemeClr>
            </a:solidFill>
            <a:miter lim="800000"/>
            <a:headEnd/>
            <a:tailEnd/>
          </a:ln>
        </p:spPr>
        <p:txBody>
          <a:bodyPr wrap="none" anchor="ctr"/>
          <a:lstStyle/>
          <a:p>
            <a:endParaRPr lang="de-DE" dirty="0">
              <a:latin typeface="Calibri" panose="020F0502020204030204" pitchFamily="34" charset="0"/>
            </a:endParaRPr>
          </a:p>
        </p:txBody>
      </p:sp>
      <p:sp>
        <p:nvSpPr>
          <p:cNvPr id="102408" name="Rectangle 18"/>
          <p:cNvSpPr>
            <a:spLocks noChangeArrowheads="1"/>
          </p:cNvSpPr>
          <p:nvPr/>
        </p:nvSpPr>
        <p:spPr bwMode="auto">
          <a:xfrm>
            <a:off x="5791200" y="3429000"/>
            <a:ext cx="228600" cy="1066800"/>
          </a:xfrm>
          <a:prstGeom prst="rect">
            <a:avLst/>
          </a:prstGeom>
          <a:solidFill>
            <a:schemeClr val="bg1"/>
          </a:solidFill>
          <a:ln w="9525">
            <a:solidFill>
              <a:schemeClr val="tx1">
                <a:alpha val="0"/>
              </a:schemeClr>
            </a:solidFill>
            <a:miter lim="800000"/>
            <a:headEnd/>
            <a:tailEnd/>
          </a:ln>
        </p:spPr>
        <p:txBody>
          <a:bodyPr wrap="none" anchor="ctr"/>
          <a:lstStyle/>
          <a:p>
            <a:endParaRPr lang="de-DE" dirty="0">
              <a:latin typeface="Calibri" panose="020F0502020204030204" pitchFamily="34" charset="0"/>
            </a:endParaRPr>
          </a:p>
        </p:txBody>
      </p:sp>
      <p:sp>
        <p:nvSpPr>
          <p:cNvPr id="102409" name="Text Box 19"/>
          <p:cNvSpPr txBox="1">
            <a:spLocks noChangeArrowheads="1"/>
          </p:cNvSpPr>
          <p:nvPr/>
        </p:nvSpPr>
        <p:spPr bwMode="auto">
          <a:xfrm>
            <a:off x="3429000" y="1628800"/>
            <a:ext cx="8654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dirty="0">
                <a:latin typeface="Calibri" panose="020F0502020204030204" pitchFamily="34" charset="0"/>
              </a:rPr>
              <a:t>STR 1</a:t>
            </a:r>
          </a:p>
        </p:txBody>
      </p:sp>
      <p:sp>
        <p:nvSpPr>
          <p:cNvPr id="102410" name="Text Box 20"/>
          <p:cNvSpPr txBox="1">
            <a:spLocks noChangeArrowheads="1"/>
          </p:cNvSpPr>
          <p:nvPr/>
        </p:nvSpPr>
        <p:spPr bwMode="auto">
          <a:xfrm>
            <a:off x="3818191" y="6165304"/>
            <a:ext cx="155363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latin typeface="Calibri" panose="020F0502020204030204" pitchFamily="34" charset="0"/>
              </a:rPr>
              <a:t>Alleles of STR1</a:t>
            </a:r>
          </a:p>
        </p:txBody>
      </p:sp>
      <p:sp>
        <p:nvSpPr>
          <p:cNvPr id="102411" name="Text Box 21"/>
          <p:cNvSpPr txBox="1">
            <a:spLocks noChangeArrowheads="1"/>
          </p:cNvSpPr>
          <p:nvPr/>
        </p:nvSpPr>
        <p:spPr bwMode="auto">
          <a:xfrm>
            <a:off x="6400800" y="2756346"/>
            <a:ext cx="2590800" cy="528638"/>
          </a:xfrm>
          <a:prstGeom prst="rect">
            <a:avLst/>
          </a:prstGeom>
          <a:noFill/>
          <a:ln w="9525">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800" dirty="0">
                <a:latin typeface="Calibri" panose="020F0502020204030204" pitchFamily="34" charset="0"/>
                <a:sym typeface="Zapf Dingbats" charset="0"/>
              </a:rPr>
              <a:t> </a:t>
            </a:r>
            <a:r>
              <a:rPr lang="en-US" sz="1600" dirty="0">
                <a:solidFill>
                  <a:schemeClr val="accent2"/>
                </a:solidFill>
                <a:latin typeface="Calibri" panose="020F0502020204030204" pitchFamily="34" charset="0"/>
              </a:rPr>
              <a:t>Script exercises 5, 6, 7</a:t>
            </a:r>
            <a:endParaRPr lang="en-US" sz="2800" dirty="0">
              <a:latin typeface="Calibri" panose="020F0502020204030204" pitchFamily="34" charset="0"/>
            </a:endParaRPr>
          </a:p>
        </p:txBody>
      </p:sp>
      <p:graphicFrame>
        <p:nvGraphicFramePr>
          <p:cNvPr id="18" name="Chart 17"/>
          <p:cNvGraphicFramePr>
            <a:graphicFrameLocks/>
          </p:cNvGraphicFramePr>
          <p:nvPr>
            <p:extLst>
              <p:ext uri="{D42A27DB-BD31-4B8C-83A1-F6EECF244321}">
                <p14:modId xmlns:p14="http://schemas.microsoft.com/office/powerpoint/2010/main" val="1480989502"/>
              </p:ext>
            </p:extLst>
          </p:nvPr>
        </p:nvGraphicFramePr>
        <p:xfrm>
          <a:off x="1644650" y="2169120"/>
          <a:ext cx="5854700" cy="4140200"/>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 Box 20"/>
          <p:cNvSpPr txBox="1">
            <a:spLocks noChangeArrowheads="1"/>
          </p:cNvSpPr>
          <p:nvPr/>
        </p:nvSpPr>
        <p:spPr bwMode="auto">
          <a:xfrm rot="16200000">
            <a:off x="598879" y="3920375"/>
            <a:ext cx="167225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latin typeface="Calibri" panose="020F0502020204030204" pitchFamily="34" charset="0"/>
              </a:rPr>
              <a:t>% of population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9067800" cy="2971800"/>
            <a:chOff x="0" y="0"/>
            <a:chExt cx="5712" cy="1872"/>
          </a:xfrm>
        </p:grpSpPr>
        <p:pic>
          <p:nvPicPr>
            <p:cNvPr id="8195" name="Picture 3" descr="Screen shot 2011-03-02 at 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 y="0"/>
              <a:ext cx="5668" cy="1078"/>
            </a:xfrm>
            <a:prstGeom prst="rect">
              <a:avLst/>
            </a:prstGeom>
            <a:noFill/>
            <a:extLst>
              <a:ext uri="{909E8E84-426E-40dd-AFC4-6F175D3DCCD1}">
                <a14:hiddenFill xmlns:a14="http://schemas.microsoft.com/office/drawing/2010/main" xmlns="">
                  <a:solidFill>
                    <a:srgbClr val="FFFFFF"/>
                  </a:solidFill>
                </a14:hiddenFill>
              </a:ext>
            </a:extLst>
          </p:spPr>
        </p:pic>
        <p:sp>
          <p:nvSpPr>
            <p:cNvPr id="8196" name="Rectangle 4"/>
            <p:cNvSpPr>
              <a:spLocks noChangeArrowheads="1"/>
            </p:cNvSpPr>
            <p:nvPr/>
          </p:nvSpPr>
          <p:spPr bwMode="auto">
            <a:xfrm>
              <a:off x="0" y="1104"/>
              <a:ext cx="3840"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r>
                <a:rPr lang="en-US" sz="2000" b="1" i="1" dirty="0">
                  <a:latin typeface="Times New Roman Bold" charset="0"/>
                </a:rPr>
                <a:t>Hull</a:t>
              </a:r>
              <a:r>
                <a:rPr lang="ja-JP" altLang="en-US" sz="2000" b="1" i="1">
                  <a:latin typeface="Times New Roman Bold" charset="0"/>
                </a:rPr>
                <a:t>’</a:t>
              </a:r>
              <a:r>
                <a:rPr lang="en-US" sz="2000" b="1" i="1" dirty="0">
                  <a:latin typeface="Times New Roman Bold" charset="0"/>
                </a:rPr>
                <a:t>s School - </a:t>
              </a:r>
              <a:r>
                <a:rPr lang="en-US" sz="2000" b="1" i="1" dirty="0" err="1">
                  <a:latin typeface="Times New Roman Bold" charset="0"/>
                </a:rPr>
                <a:t>Brutaler</a:t>
              </a:r>
              <a:r>
                <a:rPr lang="en-US" sz="2000" b="1" i="1" dirty="0">
                  <a:latin typeface="Times New Roman Bold" charset="0"/>
                </a:rPr>
                <a:t> </a:t>
              </a:r>
              <a:r>
                <a:rPr lang="en-US" sz="2000" b="1" i="1" dirty="0" err="1">
                  <a:latin typeface="Times New Roman Bold" charset="0"/>
                </a:rPr>
                <a:t>Übergriff</a:t>
              </a:r>
              <a:r>
                <a:rPr lang="en-US" sz="2000" b="1" i="1" dirty="0">
                  <a:latin typeface="Times New Roman Bold" charset="0"/>
                </a:rPr>
                <a:t> auf </a:t>
              </a:r>
              <a:r>
                <a:rPr lang="en-US" sz="2000" b="1" i="1" dirty="0" err="1">
                  <a:latin typeface="Times New Roman Bold" charset="0"/>
                </a:rPr>
                <a:t>Lehrperson</a:t>
              </a:r>
              <a:endParaRPr lang="en-US" sz="2000" dirty="0">
                <a:latin typeface="Calibri" panose="020F0502020204030204" pitchFamily="34" charset="0"/>
              </a:endParaRPr>
            </a:p>
            <a:p>
              <a:r>
                <a:rPr lang="en-US" sz="1200" dirty="0">
                  <a:latin typeface="Calibri" panose="020F0502020204030204" pitchFamily="34" charset="0"/>
                </a:rPr>
                <a:t>Am </a:t>
              </a:r>
              <a:r>
                <a:rPr lang="en-US" sz="1200" dirty="0" err="1">
                  <a:latin typeface="Calibri" panose="020F0502020204030204" pitchFamily="34" charset="0"/>
                </a:rPr>
                <a:t>Mittwoch</a:t>
              </a:r>
              <a:r>
                <a:rPr lang="en-US" sz="1200" dirty="0">
                  <a:latin typeface="Calibri" panose="020F0502020204030204" pitchFamily="34" charset="0"/>
                </a:rPr>
                <a:t> Abend </a:t>
              </a:r>
              <a:r>
                <a:rPr lang="en-US" sz="1200" dirty="0" err="1">
                  <a:latin typeface="Calibri" panose="020F0502020204030204" pitchFamily="34" charset="0"/>
                </a:rPr>
                <a:t>wurde</a:t>
              </a:r>
              <a:r>
                <a:rPr lang="en-US" sz="1200" dirty="0">
                  <a:latin typeface="Calibri" panose="020F0502020204030204" pitchFamily="34" charset="0"/>
                </a:rPr>
                <a:t> </a:t>
              </a:r>
              <a:r>
                <a:rPr lang="en-US" sz="1200" dirty="0" err="1">
                  <a:latin typeface="Calibri" panose="020F0502020204030204" pitchFamily="34" charset="0"/>
                </a:rPr>
                <a:t>eine</a:t>
              </a:r>
              <a:r>
                <a:rPr lang="en-US" sz="1200" dirty="0">
                  <a:latin typeface="Calibri" panose="020F0502020204030204" pitchFamily="34" charset="0"/>
                </a:rPr>
                <a:t> </a:t>
              </a:r>
              <a:r>
                <a:rPr lang="en-US" sz="1200" dirty="0" err="1">
                  <a:latin typeface="Calibri" panose="020F0502020204030204" pitchFamily="34" charset="0"/>
                </a:rPr>
                <a:t>Lehrperson</a:t>
              </a:r>
              <a:r>
                <a:rPr lang="en-US" sz="1200" dirty="0">
                  <a:latin typeface="Calibri" panose="020F0502020204030204" pitchFamily="34" charset="0"/>
                </a:rPr>
                <a:t> der Hull</a:t>
              </a:r>
              <a:r>
                <a:rPr lang="ja-JP" altLang="en-US" sz="1200" i="1">
                  <a:latin typeface="Arial"/>
                </a:rPr>
                <a:t>’</a:t>
              </a:r>
              <a:r>
                <a:rPr lang="en-US" sz="1200" dirty="0">
                  <a:latin typeface="Calibri" panose="020F0502020204030204" pitchFamily="34" charset="0"/>
                </a:rPr>
                <a:t>s School von </a:t>
              </a:r>
              <a:r>
                <a:rPr lang="en-US" sz="1200" dirty="0" err="1">
                  <a:latin typeface="Calibri" panose="020F0502020204030204" pitchFamily="34" charset="0"/>
                </a:rPr>
                <a:t>Ihrer</a:t>
              </a:r>
              <a:r>
                <a:rPr lang="en-US" sz="1200" dirty="0">
                  <a:latin typeface="Calibri" panose="020F0502020204030204" pitchFamily="34" charset="0"/>
                </a:rPr>
                <a:t> </a:t>
              </a:r>
              <a:r>
                <a:rPr lang="en-US" sz="1200" dirty="0" err="1">
                  <a:latin typeface="Calibri" panose="020F0502020204030204" pitchFamily="34" charset="0"/>
                </a:rPr>
                <a:t>Kollegin</a:t>
              </a:r>
              <a:r>
                <a:rPr lang="en-US" sz="1200" dirty="0">
                  <a:latin typeface="Calibri" panose="020F0502020204030204" pitchFamily="34" charset="0"/>
                </a:rPr>
                <a:t> </a:t>
              </a:r>
              <a:r>
                <a:rPr lang="en-US" sz="1200" dirty="0" err="1">
                  <a:latin typeface="Calibri" panose="020F0502020204030204" pitchFamily="34" charset="0"/>
                </a:rPr>
                <a:t>leblos</a:t>
              </a:r>
              <a:r>
                <a:rPr lang="en-US" sz="1200" dirty="0">
                  <a:latin typeface="Calibri" panose="020F0502020204030204" pitchFamily="34" charset="0"/>
                </a:rPr>
                <a:t> </a:t>
              </a:r>
              <a:r>
                <a:rPr lang="en-US" sz="1200" dirty="0" err="1">
                  <a:latin typeface="Calibri" panose="020F0502020204030204" pitchFamily="34" charset="0"/>
                </a:rPr>
                <a:t>im</a:t>
              </a:r>
              <a:r>
                <a:rPr lang="en-US" sz="1200" dirty="0">
                  <a:latin typeface="Calibri" panose="020F0502020204030204" pitchFamily="34" charset="0"/>
                </a:rPr>
                <a:t> </a:t>
              </a:r>
              <a:r>
                <a:rPr lang="en-US" sz="1200" dirty="0" err="1">
                  <a:latin typeface="Calibri" panose="020F0502020204030204" pitchFamily="34" charset="0"/>
                </a:rPr>
                <a:t>Lehrerzimmer</a:t>
              </a:r>
              <a:r>
                <a:rPr lang="en-US" sz="1200" dirty="0">
                  <a:latin typeface="Calibri" panose="020F0502020204030204" pitchFamily="34" charset="0"/>
                </a:rPr>
                <a:t> </a:t>
              </a:r>
              <a:r>
                <a:rPr lang="en-US" sz="1200" dirty="0" err="1">
                  <a:latin typeface="Calibri" panose="020F0502020204030204" pitchFamily="34" charset="0"/>
                </a:rPr>
                <a:t>aufgefunden</a:t>
              </a:r>
              <a:r>
                <a:rPr lang="en-US" sz="1200" dirty="0">
                  <a:latin typeface="Calibri" panose="020F0502020204030204" pitchFamily="34" charset="0"/>
                </a:rPr>
                <a:t>. Von </a:t>
              </a:r>
              <a:r>
                <a:rPr lang="en-US" sz="1200" dirty="0" err="1">
                  <a:latin typeface="Calibri" panose="020F0502020204030204" pitchFamily="34" charset="0"/>
                </a:rPr>
                <a:t>dem</a:t>
              </a:r>
              <a:r>
                <a:rPr lang="en-US" sz="1200" dirty="0">
                  <a:latin typeface="Calibri" panose="020F0502020204030204" pitchFamily="34" charset="0"/>
                </a:rPr>
                <a:t> </a:t>
              </a:r>
              <a:r>
                <a:rPr lang="en-US" sz="1200" dirty="0" err="1">
                  <a:latin typeface="Calibri" panose="020F0502020204030204" pitchFamily="34" charset="0"/>
                </a:rPr>
                <a:t>Täter</a:t>
              </a:r>
              <a:r>
                <a:rPr lang="en-US" sz="1200" dirty="0">
                  <a:latin typeface="Calibri" panose="020F0502020204030204" pitchFamily="34" charset="0"/>
                </a:rPr>
                <a:t> </a:t>
              </a:r>
              <a:r>
                <a:rPr lang="en-US" sz="1200" dirty="0" err="1">
                  <a:latin typeface="Calibri" panose="020F0502020204030204" pitchFamily="34" charset="0"/>
                </a:rPr>
                <a:t>fehlt</a:t>
              </a:r>
              <a:r>
                <a:rPr lang="en-US" sz="1200" dirty="0">
                  <a:latin typeface="Calibri" panose="020F0502020204030204" pitchFamily="34" charset="0"/>
                </a:rPr>
                <a:t> </a:t>
              </a:r>
              <a:r>
                <a:rPr lang="en-US" sz="1200" dirty="0" err="1">
                  <a:latin typeface="Calibri" panose="020F0502020204030204" pitchFamily="34" charset="0"/>
                </a:rPr>
                <a:t>bislang</a:t>
              </a:r>
              <a:r>
                <a:rPr lang="en-US" sz="1200" dirty="0">
                  <a:latin typeface="Calibri" panose="020F0502020204030204" pitchFamily="34" charset="0"/>
                </a:rPr>
                <a:t> </a:t>
              </a:r>
              <a:r>
                <a:rPr lang="en-US" sz="1200" dirty="0" err="1">
                  <a:latin typeface="Calibri" panose="020F0502020204030204" pitchFamily="34" charset="0"/>
                </a:rPr>
                <a:t>noch</a:t>
              </a:r>
              <a:r>
                <a:rPr lang="en-US" sz="1200" dirty="0">
                  <a:latin typeface="Calibri" panose="020F0502020204030204" pitchFamily="34" charset="0"/>
                </a:rPr>
                <a:t> </a:t>
              </a:r>
              <a:r>
                <a:rPr lang="en-US" sz="1200" dirty="0" err="1">
                  <a:latin typeface="Calibri" panose="020F0502020204030204" pitchFamily="34" charset="0"/>
                </a:rPr>
                <a:t>jede</a:t>
              </a:r>
              <a:r>
                <a:rPr lang="en-US" sz="1200" dirty="0">
                  <a:latin typeface="Calibri" panose="020F0502020204030204" pitchFamily="34" charset="0"/>
                </a:rPr>
                <a:t> Spur. </a:t>
              </a:r>
              <a:r>
                <a:rPr lang="en-US" sz="1200" dirty="0" err="1">
                  <a:latin typeface="Calibri" panose="020F0502020204030204" pitchFamily="34" charset="0"/>
                </a:rPr>
                <a:t>Zur</a:t>
              </a:r>
              <a:r>
                <a:rPr lang="en-US" sz="1200" dirty="0">
                  <a:latin typeface="Calibri" panose="020F0502020204030204" pitchFamily="34" charset="0"/>
                </a:rPr>
                <a:t> </a:t>
              </a:r>
              <a:r>
                <a:rPr lang="en-US" sz="1200" dirty="0" err="1">
                  <a:latin typeface="Calibri" panose="020F0502020204030204" pitchFamily="34" charset="0"/>
                </a:rPr>
                <a:t>schnellst</a:t>
              </a:r>
              <a:r>
                <a:rPr lang="en-US" sz="1200" dirty="0">
                  <a:latin typeface="Calibri" panose="020F0502020204030204" pitchFamily="34" charset="0"/>
                </a:rPr>
                <a:t> </a:t>
              </a:r>
              <a:r>
                <a:rPr lang="en-US" sz="1200" dirty="0" err="1">
                  <a:latin typeface="Calibri" panose="020F0502020204030204" pitchFamily="34" charset="0"/>
                </a:rPr>
                <a:t>möglichen</a:t>
              </a:r>
              <a:r>
                <a:rPr lang="en-US" sz="1200" dirty="0">
                  <a:latin typeface="Calibri" panose="020F0502020204030204" pitchFamily="34" charset="0"/>
                </a:rPr>
                <a:t> </a:t>
              </a:r>
              <a:r>
                <a:rPr lang="en-US" sz="1200" dirty="0" err="1">
                  <a:latin typeface="Calibri" panose="020F0502020204030204" pitchFamily="34" charset="0"/>
                </a:rPr>
                <a:t>Aufklärung</a:t>
              </a:r>
              <a:r>
                <a:rPr lang="en-US" sz="1200" dirty="0">
                  <a:latin typeface="Calibri" panose="020F0502020204030204" pitchFamily="34" charset="0"/>
                </a:rPr>
                <a:t> </a:t>
              </a:r>
              <a:r>
                <a:rPr lang="en-US" sz="1200" dirty="0" err="1">
                  <a:latin typeface="Calibri" panose="020F0502020204030204" pitchFamily="34" charset="0"/>
                </a:rPr>
                <a:t>wurde</a:t>
              </a:r>
              <a:r>
                <a:rPr lang="en-US" sz="1200" dirty="0">
                  <a:latin typeface="Calibri" panose="020F0502020204030204" pitchFamily="34" charset="0"/>
                </a:rPr>
                <a:t> die CSI Zürich </a:t>
              </a:r>
              <a:r>
                <a:rPr lang="en-US" sz="1200" dirty="0" err="1">
                  <a:latin typeface="Calibri" panose="020F0502020204030204" pitchFamily="34" charset="0"/>
                </a:rPr>
                <a:t>Irchel</a:t>
              </a:r>
              <a:r>
                <a:rPr lang="en-US" sz="1200" dirty="0">
                  <a:latin typeface="Calibri" panose="020F0502020204030204" pitchFamily="34" charset="0"/>
                </a:rPr>
                <a:t> </a:t>
              </a:r>
              <a:r>
                <a:rPr lang="en-US" sz="1200" dirty="0" err="1">
                  <a:latin typeface="Calibri" panose="020F0502020204030204" pitchFamily="34" charset="0"/>
                </a:rPr>
                <a:t>kontaktiert</a:t>
              </a:r>
              <a:r>
                <a:rPr lang="en-US" sz="1200" dirty="0">
                  <a:latin typeface="Calibri" panose="020F0502020204030204" pitchFamily="34" charset="0"/>
                </a:rPr>
                <a:t>, die </a:t>
              </a:r>
              <a:r>
                <a:rPr lang="en-US" sz="1200" dirty="0" err="1">
                  <a:latin typeface="Calibri" panose="020F0502020204030204" pitchFamily="34" charset="0"/>
                </a:rPr>
                <a:t>mit</a:t>
              </a:r>
              <a:r>
                <a:rPr lang="en-US" sz="1200" dirty="0">
                  <a:latin typeface="Calibri" panose="020F0502020204030204" pitchFamily="34" charset="0"/>
                </a:rPr>
                <a:t> </a:t>
              </a:r>
              <a:r>
                <a:rPr lang="en-US" sz="1200" dirty="0" err="1">
                  <a:latin typeface="Calibri" panose="020F0502020204030204" pitchFamily="34" charset="0"/>
                </a:rPr>
                <a:t>modernsten</a:t>
              </a:r>
              <a:r>
                <a:rPr lang="en-US" sz="1200" dirty="0">
                  <a:latin typeface="Calibri" panose="020F0502020204030204" pitchFamily="34" charset="0"/>
                </a:rPr>
                <a:t> </a:t>
              </a:r>
              <a:r>
                <a:rPr lang="en-US" sz="1200" dirty="0" err="1">
                  <a:latin typeface="Calibri" panose="020F0502020204030204" pitchFamily="34" charset="0"/>
                </a:rPr>
                <a:t>Methoden</a:t>
              </a:r>
              <a:r>
                <a:rPr lang="en-US" sz="1200" dirty="0">
                  <a:latin typeface="Calibri" panose="020F0502020204030204" pitchFamily="34" charset="0"/>
                </a:rPr>
                <a:t> den </a:t>
              </a:r>
              <a:r>
                <a:rPr lang="en-US" sz="1200" dirty="0" err="1">
                  <a:latin typeface="Calibri" panose="020F0502020204030204" pitchFamily="34" charset="0"/>
                </a:rPr>
                <a:t>Täter</a:t>
              </a:r>
              <a:r>
                <a:rPr lang="en-US" sz="1200" dirty="0">
                  <a:latin typeface="Calibri" panose="020F0502020204030204" pitchFamily="34" charset="0"/>
                </a:rPr>
                <a:t> </a:t>
              </a:r>
              <a:r>
                <a:rPr lang="en-US" sz="1200" dirty="0" err="1">
                  <a:latin typeface="Calibri" panose="020F0502020204030204" pitchFamily="34" charset="0"/>
                </a:rPr>
                <a:t>zu</a:t>
              </a:r>
              <a:r>
                <a:rPr lang="en-US" sz="1200" dirty="0">
                  <a:latin typeface="Calibri" panose="020F0502020204030204" pitchFamily="34" charset="0"/>
                </a:rPr>
                <a:t> </a:t>
              </a:r>
              <a:r>
                <a:rPr lang="en-US" sz="1200" dirty="0" err="1">
                  <a:latin typeface="Calibri" panose="020F0502020204030204" pitchFamily="34" charset="0"/>
                </a:rPr>
                <a:t>stellen</a:t>
              </a:r>
              <a:r>
                <a:rPr lang="en-US" sz="1200" dirty="0">
                  <a:latin typeface="Calibri" panose="020F0502020204030204" pitchFamily="34" charset="0"/>
                </a:rPr>
                <a:t> </a:t>
              </a:r>
              <a:r>
                <a:rPr lang="en-US" sz="1200" dirty="0" err="1">
                  <a:latin typeface="Calibri" panose="020F0502020204030204" pitchFamily="34" charset="0"/>
                </a:rPr>
                <a:t>versucht</a:t>
              </a:r>
              <a:r>
                <a:rPr lang="en-US" sz="1200" dirty="0">
                  <a:latin typeface="Calibri" panose="020F0502020204030204" pitchFamily="34" charset="0"/>
                </a:rPr>
                <a:t>.</a:t>
              </a:r>
              <a:endParaRPr lang="en-US" sz="1400" dirty="0">
                <a:latin typeface="Calibri" panose="020F0502020204030204" pitchFamily="34" charset="0"/>
              </a:endParaRPr>
            </a:p>
          </p:txBody>
        </p:sp>
      </p:grpSp>
      <p:sp>
        <p:nvSpPr>
          <p:cNvPr id="8197" name="Rectangle 5"/>
          <p:cNvSpPr>
            <a:spLocks noChangeArrowheads="1"/>
          </p:cNvSpPr>
          <p:nvPr/>
        </p:nvSpPr>
        <p:spPr bwMode="auto">
          <a:xfrm>
            <a:off x="0" y="5562600"/>
            <a:ext cx="6248400" cy="1295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just"/>
            <a:r>
              <a:rPr lang="en-US" sz="1100" dirty="0">
                <a:latin typeface="Calibri" panose="020F0502020204030204" pitchFamily="34" charset="0"/>
              </a:rPr>
              <a:t>Am </a:t>
            </a:r>
            <a:r>
              <a:rPr lang="en-US" sz="1100" dirty="0" err="1">
                <a:latin typeface="Calibri" panose="020F0502020204030204" pitchFamily="34" charset="0"/>
              </a:rPr>
              <a:t>späten</a:t>
            </a:r>
            <a:r>
              <a:rPr lang="en-US" sz="1100" dirty="0">
                <a:latin typeface="Calibri" panose="020F0502020204030204" pitchFamily="34" charset="0"/>
              </a:rPr>
              <a:t> </a:t>
            </a:r>
            <a:r>
              <a:rPr lang="en-US" sz="1100" dirty="0" err="1">
                <a:latin typeface="Calibri" panose="020F0502020204030204" pitchFamily="34" charset="0"/>
              </a:rPr>
              <a:t>Mittwoch</a:t>
            </a:r>
            <a:r>
              <a:rPr lang="en-US" sz="1100" dirty="0">
                <a:latin typeface="Calibri" panose="020F0502020204030204" pitchFamily="34" charset="0"/>
              </a:rPr>
              <a:t> Abend war Frau M.W. auf </a:t>
            </a:r>
            <a:r>
              <a:rPr lang="en-US" sz="1100" dirty="0" err="1">
                <a:latin typeface="Calibri" panose="020F0502020204030204" pitchFamily="34" charset="0"/>
              </a:rPr>
              <a:t>dem</a:t>
            </a:r>
            <a:r>
              <a:rPr lang="en-US" sz="1100" dirty="0">
                <a:latin typeface="Calibri" panose="020F0502020204030204" pitchFamily="34" charset="0"/>
              </a:rPr>
              <a:t> </a:t>
            </a:r>
            <a:r>
              <a:rPr lang="en-US" sz="1100" dirty="0" err="1">
                <a:latin typeface="Calibri" panose="020F0502020204030204" pitchFamily="34" charset="0"/>
              </a:rPr>
              <a:t>Weg</a:t>
            </a:r>
            <a:r>
              <a:rPr lang="en-US" sz="1100" dirty="0">
                <a:latin typeface="Calibri" panose="020F0502020204030204" pitchFamily="34" charset="0"/>
              </a:rPr>
              <a:t> </a:t>
            </a:r>
            <a:r>
              <a:rPr lang="en-US" sz="1100" dirty="0" err="1">
                <a:latin typeface="Calibri" panose="020F0502020204030204" pitchFamily="34" charset="0"/>
              </a:rPr>
              <a:t>nach</a:t>
            </a:r>
            <a:r>
              <a:rPr lang="en-US" sz="1100" dirty="0">
                <a:latin typeface="Calibri" panose="020F0502020204030204" pitchFamily="34" charset="0"/>
              </a:rPr>
              <a:t> </a:t>
            </a:r>
            <a:r>
              <a:rPr lang="en-US" sz="1100" dirty="0" err="1">
                <a:latin typeface="Calibri" panose="020F0502020204030204" pitchFamily="34" charset="0"/>
              </a:rPr>
              <a:t>Hause</a:t>
            </a:r>
            <a:r>
              <a:rPr lang="en-US" sz="1100" dirty="0">
                <a:latin typeface="Calibri" panose="020F0502020204030204" pitchFamily="34" charset="0"/>
              </a:rPr>
              <a:t>, </a:t>
            </a:r>
            <a:r>
              <a:rPr lang="en-US" sz="1100" dirty="0" err="1">
                <a:latin typeface="Calibri" panose="020F0502020204030204" pitchFamily="34" charset="0"/>
              </a:rPr>
              <a:t>als</a:t>
            </a:r>
            <a:r>
              <a:rPr lang="en-US" sz="1100" dirty="0">
                <a:latin typeface="Calibri" panose="020F0502020204030204" pitchFamily="34" charset="0"/>
              </a:rPr>
              <a:t> </a:t>
            </a:r>
            <a:r>
              <a:rPr lang="en-US" sz="1100" dirty="0" err="1">
                <a:latin typeface="Calibri" panose="020F0502020204030204" pitchFamily="34" charset="0"/>
              </a:rPr>
              <a:t>sie</a:t>
            </a:r>
            <a:r>
              <a:rPr lang="en-US" sz="1100" dirty="0">
                <a:latin typeface="Calibri" panose="020F0502020204030204" pitchFamily="34" charset="0"/>
              </a:rPr>
              <a:t> </a:t>
            </a:r>
            <a:r>
              <a:rPr lang="en-US" sz="1100" dirty="0" err="1">
                <a:latin typeface="Calibri" panose="020F0502020204030204" pitchFamily="34" charset="0"/>
              </a:rPr>
              <a:t>laute</a:t>
            </a:r>
            <a:r>
              <a:rPr lang="en-US" sz="1100" dirty="0">
                <a:latin typeface="Calibri" panose="020F0502020204030204" pitchFamily="34" charset="0"/>
              </a:rPr>
              <a:t> </a:t>
            </a:r>
            <a:r>
              <a:rPr lang="en-US" sz="1100" dirty="0" err="1">
                <a:latin typeface="Calibri" panose="020F0502020204030204" pitchFamily="34" charset="0"/>
              </a:rPr>
              <a:t>Geräusche</a:t>
            </a:r>
            <a:r>
              <a:rPr lang="en-US" sz="1100" dirty="0">
                <a:latin typeface="Calibri" panose="020F0502020204030204" pitchFamily="34" charset="0"/>
              </a:rPr>
              <a:t> </a:t>
            </a:r>
            <a:r>
              <a:rPr lang="en-US" sz="1100" dirty="0" err="1">
                <a:latin typeface="Calibri" panose="020F0502020204030204" pitchFamily="34" charset="0"/>
              </a:rPr>
              <a:t>aus</a:t>
            </a:r>
            <a:r>
              <a:rPr lang="en-US" sz="1100" dirty="0">
                <a:latin typeface="Calibri" panose="020F0502020204030204" pitchFamily="34" charset="0"/>
              </a:rPr>
              <a:t> </a:t>
            </a:r>
            <a:r>
              <a:rPr lang="en-US" sz="1100" dirty="0" err="1">
                <a:latin typeface="Calibri" panose="020F0502020204030204" pitchFamily="34" charset="0"/>
              </a:rPr>
              <a:t>dem</a:t>
            </a:r>
            <a:r>
              <a:rPr lang="en-US" sz="1100" dirty="0">
                <a:latin typeface="Calibri" panose="020F0502020204030204" pitchFamily="34" charset="0"/>
              </a:rPr>
              <a:t> </a:t>
            </a:r>
            <a:r>
              <a:rPr lang="en-US" sz="1100" dirty="0" err="1">
                <a:latin typeface="Calibri" panose="020F0502020204030204" pitchFamily="34" charset="0"/>
              </a:rPr>
              <a:t>Lehrerzimmer</a:t>
            </a:r>
            <a:r>
              <a:rPr lang="en-US" sz="1100" dirty="0">
                <a:latin typeface="Calibri" panose="020F0502020204030204" pitchFamily="34" charset="0"/>
              </a:rPr>
              <a:t> </a:t>
            </a:r>
            <a:r>
              <a:rPr lang="en-US" sz="1100" dirty="0" err="1">
                <a:latin typeface="Calibri" panose="020F0502020204030204" pitchFamily="34" charset="0"/>
              </a:rPr>
              <a:t>vernahm</a:t>
            </a:r>
            <a:r>
              <a:rPr lang="en-US" sz="1100" dirty="0">
                <a:latin typeface="Calibri" panose="020F0502020204030204" pitchFamily="34" charset="0"/>
              </a:rPr>
              <a:t>. </a:t>
            </a:r>
            <a:r>
              <a:rPr lang="en-US" sz="1100" dirty="0" err="1">
                <a:latin typeface="Calibri" panose="020F0502020204030204" pitchFamily="34" charset="0"/>
              </a:rPr>
              <a:t>Als</a:t>
            </a:r>
            <a:r>
              <a:rPr lang="en-US" sz="1100" dirty="0">
                <a:latin typeface="Calibri" panose="020F0502020204030204" pitchFamily="34" charset="0"/>
              </a:rPr>
              <a:t> </a:t>
            </a:r>
            <a:r>
              <a:rPr lang="en-US" sz="1100" dirty="0" err="1">
                <a:latin typeface="Calibri" panose="020F0502020204030204" pitchFamily="34" charset="0"/>
              </a:rPr>
              <a:t>sie</a:t>
            </a:r>
            <a:r>
              <a:rPr lang="en-US" sz="1100" dirty="0">
                <a:latin typeface="Calibri" panose="020F0502020204030204" pitchFamily="34" charset="0"/>
              </a:rPr>
              <a:t> </a:t>
            </a:r>
            <a:r>
              <a:rPr lang="en-US" sz="1100" dirty="0" err="1">
                <a:latin typeface="Calibri" panose="020F0502020204030204" pitchFamily="34" charset="0"/>
              </a:rPr>
              <a:t>nachsah</a:t>
            </a:r>
            <a:r>
              <a:rPr lang="en-US" sz="1100" dirty="0">
                <a:latin typeface="Calibri" panose="020F0502020204030204" pitchFamily="34" charset="0"/>
              </a:rPr>
              <a:t>, was </a:t>
            </a:r>
            <a:r>
              <a:rPr lang="en-US" sz="1100" dirty="0" err="1">
                <a:latin typeface="Calibri" panose="020F0502020204030204" pitchFamily="34" charset="0"/>
              </a:rPr>
              <a:t>sich</a:t>
            </a:r>
            <a:r>
              <a:rPr lang="en-US" sz="1100" dirty="0">
                <a:latin typeface="Calibri" panose="020F0502020204030204" pitchFamily="34" charset="0"/>
              </a:rPr>
              <a:t> </a:t>
            </a:r>
            <a:r>
              <a:rPr lang="en-US" sz="1100" dirty="0" err="1">
                <a:latin typeface="Calibri" panose="020F0502020204030204" pitchFamily="34" charset="0"/>
              </a:rPr>
              <a:t>dort</a:t>
            </a:r>
            <a:r>
              <a:rPr lang="en-US" sz="1100" dirty="0">
                <a:latin typeface="Calibri" panose="020F0502020204030204" pitchFamily="34" charset="0"/>
              </a:rPr>
              <a:t> </a:t>
            </a:r>
            <a:r>
              <a:rPr lang="en-US" sz="1100" dirty="0" err="1">
                <a:latin typeface="Calibri" panose="020F0502020204030204" pitchFamily="34" charset="0"/>
              </a:rPr>
              <a:t>ereignet</a:t>
            </a:r>
            <a:r>
              <a:rPr lang="en-US" sz="1100" dirty="0">
                <a:latin typeface="Calibri" panose="020F0502020204030204" pitchFamily="34" charset="0"/>
              </a:rPr>
              <a:t> </a:t>
            </a:r>
            <a:r>
              <a:rPr lang="en-US" sz="1100" dirty="0" err="1">
                <a:latin typeface="Calibri" panose="020F0502020204030204" pitchFamily="34" charset="0"/>
              </a:rPr>
              <a:t>hatte</a:t>
            </a:r>
            <a:r>
              <a:rPr lang="en-US" sz="1100" dirty="0">
                <a:latin typeface="Calibri" panose="020F0502020204030204" pitchFamily="34" charset="0"/>
              </a:rPr>
              <a:t>, </a:t>
            </a:r>
            <a:r>
              <a:rPr lang="en-US" sz="1100" dirty="0" err="1">
                <a:latin typeface="Calibri" panose="020F0502020204030204" pitchFamily="34" charset="0"/>
              </a:rPr>
              <a:t>fand</a:t>
            </a:r>
            <a:r>
              <a:rPr lang="en-US" sz="1100" dirty="0">
                <a:latin typeface="Calibri" panose="020F0502020204030204" pitchFamily="34" charset="0"/>
              </a:rPr>
              <a:t> </a:t>
            </a:r>
            <a:r>
              <a:rPr lang="en-US" sz="1100" dirty="0" err="1">
                <a:latin typeface="Calibri" panose="020F0502020204030204" pitchFamily="34" charset="0"/>
              </a:rPr>
              <a:t>sie</a:t>
            </a:r>
            <a:r>
              <a:rPr lang="en-US" sz="1100" dirty="0">
                <a:latin typeface="Calibri" panose="020F0502020204030204" pitchFamily="34" charset="0"/>
              </a:rPr>
              <a:t> </a:t>
            </a:r>
            <a:r>
              <a:rPr lang="en-US" sz="1100" dirty="0" err="1">
                <a:latin typeface="Calibri" panose="020F0502020204030204" pitchFamily="34" charset="0"/>
              </a:rPr>
              <a:t>ihre</a:t>
            </a:r>
            <a:r>
              <a:rPr lang="en-US" sz="1100" dirty="0">
                <a:latin typeface="Calibri" panose="020F0502020204030204" pitchFamily="34" charset="0"/>
              </a:rPr>
              <a:t> </a:t>
            </a:r>
            <a:r>
              <a:rPr lang="en-US" sz="1100" dirty="0" err="1">
                <a:latin typeface="Calibri" panose="020F0502020204030204" pitchFamily="34" charset="0"/>
              </a:rPr>
              <a:t>Kollegin</a:t>
            </a:r>
            <a:r>
              <a:rPr lang="en-US" sz="1100" dirty="0">
                <a:latin typeface="Calibri" panose="020F0502020204030204" pitchFamily="34" charset="0"/>
              </a:rPr>
              <a:t> </a:t>
            </a:r>
            <a:r>
              <a:rPr lang="en-US" sz="1100" dirty="0" err="1">
                <a:latin typeface="Calibri" panose="020F0502020204030204" pitchFamily="34" charset="0"/>
              </a:rPr>
              <a:t>leblos</a:t>
            </a:r>
            <a:r>
              <a:rPr lang="en-US" sz="1100" dirty="0">
                <a:latin typeface="Calibri" panose="020F0502020204030204" pitchFamily="34" charset="0"/>
              </a:rPr>
              <a:t> am Boden </a:t>
            </a:r>
            <a:r>
              <a:rPr lang="en-US" sz="1100" dirty="0" err="1">
                <a:latin typeface="Calibri" panose="020F0502020204030204" pitchFamily="34" charset="0"/>
              </a:rPr>
              <a:t>liegend</a:t>
            </a:r>
            <a:r>
              <a:rPr lang="en-US" sz="1100" dirty="0">
                <a:latin typeface="Calibri" panose="020F0502020204030204" pitchFamily="34" charset="0"/>
              </a:rPr>
              <a:t> </a:t>
            </a:r>
            <a:r>
              <a:rPr lang="en-US" sz="1100" dirty="0" err="1">
                <a:latin typeface="Calibri" panose="020F0502020204030204" pitchFamily="34" charset="0"/>
              </a:rPr>
              <a:t>vor</a:t>
            </a:r>
            <a:r>
              <a:rPr lang="en-US" sz="1100" dirty="0">
                <a:latin typeface="Calibri" panose="020F0502020204030204" pitchFamily="34" charset="0"/>
              </a:rPr>
              <a:t>. </a:t>
            </a:r>
            <a:r>
              <a:rPr lang="en-US" sz="1100" dirty="0" err="1">
                <a:latin typeface="Calibri" panose="020F0502020204030204" pitchFamily="34" charset="0"/>
              </a:rPr>
              <a:t>Sofort</a:t>
            </a:r>
            <a:r>
              <a:rPr lang="en-US" sz="1100" dirty="0">
                <a:latin typeface="Calibri" panose="020F0502020204030204" pitchFamily="34" charset="0"/>
              </a:rPr>
              <a:t> </a:t>
            </a:r>
            <a:r>
              <a:rPr lang="en-US" sz="1100" dirty="0" err="1">
                <a:latin typeface="Calibri" panose="020F0502020204030204" pitchFamily="34" charset="0"/>
              </a:rPr>
              <a:t>alamierte</a:t>
            </a:r>
            <a:r>
              <a:rPr lang="en-US" sz="1100" dirty="0">
                <a:latin typeface="Calibri" panose="020F0502020204030204" pitchFamily="34" charset="0"/>
              </a:rPr>
              <a:t> </a:t>
            </a:r>
            <a:r>
              <a:rPr lang="en-US" sz="1100" dirty="0" err="1">
                <a:latin typeface="Calibri" panose="020F0502020204030204" pitchFamily="34" charset="0"/>
              </a:rPr>
              <a:t>sie</a:t>
            </a:r>
            <a:r>
              <a:rPr lang="en-US" sz="1100" dirty="0">
                <a:latin typeface="Calibri" panose="020F0502020204030204" pitchFamily="34" charset="0"/>
              </a:rPr>
              <a:t> die </a:t>
            </a:r>
            <a:r>
              <a:rPr lang="en-US" sz="1100" dirty="0" err="1">
                <a:latin typeface="Calibri" panose="020F0502020204030204" pitchFamily="34" charset="0"/>
              </a:rPr>
              <a:t>Polizei</a:t>
            </a:r>
            <a:r>
              <a:rPr lang="en-US" sz="1100" dirty="0">
                <a:latin typeface="Calibri" panose="020F0502020204030204" pitchFamily="34" charset="0"/>
              </a:rPr>
              <a:t> und den </a:t>
            </a:r>
            <a:r>
              <a:rPr lang="en-US" sz="1100" dirty="0" err="1">
                <a:latin typeface="Calibri" panose="020F0502020204030204" pitchFamily="34" charset="0"/>
              </a:rPr>
              <a:t>Rettungsdienst</a:t>
            </a:r>
            <a:r>
              <a:rPr lang="en-US" sz="1100" dirty="0">
                <a:latin typeface="Calibri" panose="020F0502020204030204" pitchFamily="34" charset="0"/>
              </a:rPr>
              <a:t>. Das </a:t>
            </a:r>
            <a:r>
              <a:rPr lang="en-US" sz="1100" dirty="0" err="1">
                <a:latin typeface="Calibri" panose="020F0502020204030204" pitchFamily="34" charset="0"/>
              </a:rPr>
              <a:t>Opfer</a:t>
            </a:r>
            <a:r>
              <a:rPr lang="en-US" sz="1100" dirty="0">
                <a:latin typeface="Calibri" panose="020F0502020204030204" pitchFamily="34" charset="0"/>
              </a:rPr>
              <a:t> </a:t>
            </a:r>
            <a:r>
              <a:rPr lang="en-US" sz="1100" dirty="0" err="1">
                <a:latin typeface="Calibri" panose="020F0502020204030204" pitchFamily="34" charset="0"/>
              </a:rPr>
              <a:t>befindet</a:t>
            </a:r>
            <a:r>
              <a:rPr lang="en-US" sz="1100" dirty="0">
                <a:latin typeface="Calibri" panose="020F0502020204030204" pitchFamily="34" charset="0"/>
              </a:rPr>
              <a:t> </a:t>
            </a:r>
            <a:r>
              <a:rPr lang="en-US" sz="1100" dirty="0" err="1">
                <a:latin typeface="Calibri" panose="020F0502020204030204" pitchFamily="34" charset="0"/>
              </a:rPr>
              <a:t>sich</a:t>
            </a:r>
            <a:r>
              <a:rPr lang="en-US" sz="1100" dirty="0">
                <a:latin typeface="Calibri" panose="020F0502020204030204" pitchFamily="34" charset="0"/>
              </a:rPr>
              <a:t> </a:t>
            </a:r>
            <a:r>
              <a:rPr lang="en-US" sz="1100" dirty="0" err="1">
                <a:latin typeface="Calibri" panose="020F0502020204030204" pitchFamily="34" charset="0"/>
              </a:rPr>
              <a:t>derzeit</a:t>
            </a:r>
            <a:r>
              <a:rPr lang="en-US" sz="1100" dirty="0">
                <a:latin typeface="Calibri" panose="020F0502020204030204" pitchFamily="34" charset="0"/>
              </a:rPr>
              <a:t> </a:t>
            </a:r>
            <a:r>
              <a:rPr lang="en-US" sz="1100" dirty="0" err="1">
                <a:latin typeface="Calibri" panose="020F0502020204030204" pitchFamily="34" charset="0"/>
              </a:rPr>
              <a:t>im</a:t>
            </a:r>
            <a:r>
              <a:rPr lang="en-US" sz="1100" dirty="0">
                <a:latin typeface="Calibri" panose="020F0502020204030204" pitchFamily="34" charset="0"/>
              </a:rPr>
              <a:t> </a:t>
            </a:r>
            <a:r>
              <a:rPr lang="en-US" sz="1100" dirty="0" err="1">
                <a:latin typeface="Calibri" panose="020F0502020204030204" pitchFamily="34" charset="0"/>
              </a:rPr>
              <a:t>Koma</a:t>
            </a:r>
            <a:r>
              <a:rPr lang="en-US" sz="1100" dirty="0">
                <a:latin typeface="Calibri" panose="020F0502020204030204" pitchFamily="34" charset="0"/>
              </a:rPr>
              <a:t> auf der </a:t>
            </a:r>
            <a:r>
              <a:rPr lang="en-US" sz="1100" dirty="0" err="1">
                <a:latin typeface="Calibri" panose="020F0502020204030204" pitchFamily="34" charset="0"/>
              </a:rPr>
              <a:t>Intensivstation</a:t>
            </a:r>
            <a:r>
              <a:rPr lang="en-US" sz="1100" dirty="0">
                <a:latin typeface="Calibri" panose="020F0502020204030204" pitchFamily="34" charset="0"/>
              </a:rPr>
              <a:t> des </a:t>
            </a:r>
            <a:r>
              <a:rPr lang="en-US" sz="1100" dirty="0" err="1">
                <a:latin typeface="Calibri" panose="020F0502020204030204" pitchFamily="34" charset="0"/>
              </a:rPr>
              <a:t>Unispitals</a:t>
            </a:r>
            <a:r>
              <a:rPr lang="en-US" sz="1100" dirty="0">
                <a:latin typeface="Calibri" panose="020F0502020204030204" pitchFamily="34" charset="0"/>
              </a:rPr>
              <a:t>. </a:t>
            </a:r>
            <a:r>
              <a:rPr lang="en-US" sz="1100" dirty="0" err="1">
                <a:latin typeface="Calibri" panose="020F0502020204030204" pitchFamily="34" charset="0"/>
              </a:rPr>
              <a:t>Zum</a:t>
            </a:r>
            <a:r>
              <a:rPr lang="en-US" sz="1100" dirty="0">
                <a:latin typeface="Calibri" panose="020F0502020204030204" pitchFamily="34" charset="0"/>
              </a:rPr>
              <a:t> </a:t>
            </a:r>
            <a:r>
              <a:rPr lang="en-US" sz="1100" dirty="0" err="1">
                <a:latin typeface="Calibri" panose="020F0502020204030204" pitchFamily="34" charset="0"/>
              </a:rPr>
              <a:t>Glück</a:t>
            </a:r>
            <a:r>
              <a:rPr lang="en-US" sz="1100" dirty="0">
                <a:latin typeface="Calibri" panose="020F0502020204030204" pitchFamily="34" charset="0"/>
              </a:rPr>
              <a:t> </a:t>
            </a:r>
            <a:r>
              <a:rPr lang="en-US" sz="1100" dirty="0" err="1">
                <a:latin typeface="Calibri" panose="020F0502020204030204" pitchFamily="34" charset="0"/>
              </a:rPr>
              <a:t>besteht</a:t>
            </a:r>
            <a:r>
              <a:rPr lang="en-US" sz="1100" dirty="0">
                <a:latin typeface="Calibri" panose="020F0502020204030204" pitchFamily="34" charset="0"/>
              </a:rPr>
              <a:t> </a:t>
            </a:r>
            <a:r>
              <a:rPr lang="en-US" sz="1100" dirty="0" err="1">
                <a:latin typeface="Calibri" panose="020F0502020204030204" pitchFamily="34" charset="0"/>
              </a:rPr>
              <a:t>keine</a:t>
            </a:r>
            <a:r>
              <a:rPr lang="en-US" sz="1100" dirty="0">
                <a:latin typeface="Calibri" panose="020F0502020204030204" pitchFamily="34" charset="0"/>
              </a:rPr>
              <a:t> </a:t>
            </a:r>
            <a:r>
              <a:rPr lang="en-US" sz="1100" dirty="0" err="1">
                <a:latin typeface="Calibri" panose="020F0502020204030204" pitchFamily="34" charset="0"/>
              </a:rPr>
              <a:t>Lebensgefahr</a:t>
            </a:r>
            <a:r>
              <a:rPr lang="en-US" sz="1100" dirty="0">
                <a:latin typeface="Calibri" panose="020F0502020204030204" pitchFamily="34" charset="0"/>
              </a:rPr>
              <a:t> </a:t>
            </a:r>
            <a:r>
              <a:rPr lang="en-US" sz="1100" dirty="0" err="1">
                <a:latin typeface="Calibri" panose="020F0502020204030204" pitchFamily="34" charset="0"/>
              </a:rPr>
              <a:t>mehr</a:t>
            </a:r>
            <a:r>
              <a:rPr lang="en-US" sz="1100" dirty="0">
                <a:latin typeface="Calibri" panose="020F0502020204030204" pitchFamily="34" charset="0"/>
              </a:rPr>
              <a:t>. Die </a:t>
            </a:r>
            <a:r>
              <a:rPr lang="en-US" sz="1100" dirty="0" err="1">
                <a:latin typeface="Calibri" panose="020F0502020204030204" pitchFamily="34" charset="0"/>
              </a:rPr>
              <a:t>Polizei</a:t>
            </a:r>
            <a:r>
              <a:rPr lang="en-US" sz="1100" dirty="0">
                <a:latin typeface="Calibri" panose="020F0502020204030204" pitchFamily="34" charset="0"/>
              </a:rPr>
              <a:t> </a:t>
            </a:r>
            <a:r>
              <a:rPr lang="en-US" sz="1100" dirty="0" err="1">
                <a:latin typeface="Calibri" panose="020F0502020204030204" pitchFamily="34" charset="0"/>
              </a:rPr>
              <a:t>sicherte</a:t>
            </a:r>
            <a:r>
              <a:rPr lang="en-US" sz="1100" dirty="0">
                <a:latin typeface="Calibri" panose="020F0502020204030204" pitchFamily="34" charset="0"/>
              </a:rPr>
              <a:t> </a:t>
            </a:r>
            <a:r>
              <a:rPr lang="en-US" sz="1100" dirty="0" err="1">
                <a:latin typeface="Calibri" panose="020F0502020204030204" pitchFamily="34" charset="0"/>
              </a:rPr>
              <a:t>umgehend</a:t>
            </a:r>
            <a:r>
              <a:rPr lang="en-US" sz="1100" dirty="0">
                <a:latin typeface="Calibri" panose="020F0502020204030204" pitchFamily="34" charset="0"/>
              </a:rPr>
              <a:t> den </a:t>
            </a:r>
            <a:r>
              <a:rPr lang="en-US" sz="1100" dirty="0" err="1">
                <a:latin typeface="Calibri" panose="020F0502020204030204" pitchFamily="34" charset="0"/>
              </a:rPr>
              <a:t>Tatort</a:t>
            </a:r>
            <a:r>
              <a:rPr lang="en-US" sz="1100" dirty="0">
                <a:latin typeface="Calibri" panose="020F0502020204030204" pitchFamily="34" charset="0"/>
              </a:rPr>
              <a:t>, </a:t>
            </a:r>
            <a:r>
              <a:rPr lang="en-US" sz="1100" dirty="0" err="1">
                <a:latin typeface="Calibri" panose="020F0502020204030204" pitchFamily="34" charset="0"/>
              </a:rPr>
              <a:t>stellte</a:t>
            </a:r>
            <a:r>
              <a:rPr lang="en-US" sz="1100" dirty="0">
                <a:latin typeface="Calibri" panose="020F0502020204030204" pitchFamily="34" charset="0"/>
              </a:rPr>
              <a:t> </a:t>
            </a:r>
            <a:r>
              <a:rPr lang="en-US" sz="1100" dirty="0" err="1">
                <a:latin typeface="Calibri" panose="020F0502020204030204" pitchFamily="34" charset="0"/>
              </a:rPr>
              <a:t>Fingerabdrücke</a:t>
            </a:r>
            <a:r>
              <a:rPr lang="en-US" sz="1100" dirty="0">
                <a:latin typeface="Calibri" panose="020F0502020204030204" pitchFamily="34" charset="0"/>
              </a:rPr>
              <a:t> und </a:t>
            </a:r>
            <a:r>
              <a:rPr lang="en-US" sz="1100" dirty="0" err="1">
                <a:latin typeface="Calibri" panose="020F0502020204030204" pitchFamily="34" charset="0"/>
              </a:rPr>
              <a:t>biologische</a:t>
            </a:r>
            <a:r>
              <a:rPr lang="en-US" sz="1100" dirty="0">
                <a:latin typeface="Calibri" panose="020F0502020204030204" pitchFamily="34" charset="0"/>
              </a:rPr>
              <a:t> </a:t>
            </a:r>
            <a:r>
              <a:rPr lang="en-US" sz="1100" dirty="0" err="1">
                <a:latin typeface="Calibri" panose="020F0502020204030204" pitchFamily="34" charset="0"/>
              </a:rPr>
              <a:t>Proben</a:t>
            </a:r>
            <a:r>
              <a:rPr lang="en-US" sz="1100" dirty="0">
                <a:latin typeface="Calibri" panose="020F0502020204030204" pitchFamily="34" charset="0"/>
              </a:rPr>
              <a:t> </a:t>
            </a:r>
            <a:r>
              <a:rPr lang="en-US" sz="1100" dirty="0" err="1">
                <a:latin typeface="Calibri" panose="020F0502020204030204" pitchFamily="34" charset="0"/>
              </a:rPr>
              <a:t>sicher</a:t>
            </a:r>
            <a:r>
              <a:rPr lang="en-US" sz="1100" dirty="0">
                <a:latin typeface="Calibri" panose="020F0502020204030204" pitchFamily="34" charset="0"/>
              </a:rPr>
              <a:t>, die </a:t>
            </a:r>
            <a:r>
              <a:rPr lang="en-US" sz="1100" dirty="0" err="1">
                <a:latin typeface="Calibri" panose="020F0502020204030204" pitchFamily="34" charset="0"/>
              </a:rPr>
              <a:t>dann</a:t>
            </a:r>
            <a:r>
              <a:rPr lang="en-US" sz="1100" dirty="0">
                <a:latin typeface="Calibri" panose="020F0502020204030204" pitchFamily="34" charset="0"/>
              </a:rPr>
              <a:t> der CSI Uni </a:t>
            </a:r>
            <a:r>
              <a:rPr lang="en-US" sz="1100" dirty="0" err="1">
                <a:latin typeface="Calibri" panose="020F0502020204030204" pitchFamily="34" charset="0"/>
              </a:rPr>
              <a:t>Irchel</a:t>
            </a:r>
            <a:r>
              <a:rPr lang="en-US" sz="1100" dirty="0">
                <a:latin typeface="Calibri" panose="020F0502020204030204" pitchFamily="34" charset="0"/>
              </a:rPr>
              <a:t> </a:t>
            </a:r>
            <a:r>
              <a:rPr lang="en-US" sz="1100" dirty="0" err="1">
                <a:latin typeface="Calibri" panose="020F0502020204030204" pitchFamily="34" charset="0"/>
              </a:rPr>
              <a:t>übergeben</a:t>
            </a:r>
            <a:r>
              <a:rPr lang="en-US" sz="1100" dirty="0">
                <a:latin typeface="Calibri" panose="020F0502020204030204" pitchFamily="34" charset="0"/>
              </a:rPr>
              <a:t> </a:t>
            </a:r>
            <a:r>
              <a:rPr lang="en-US" sz="1100" dirty="0" err="1">
                <a:latin typeface="Calibri" panose="020F0502020204030204" pitchFamily="34" charset="0"/>
              </a:rPr>
              <a:t>wurden</a:t>
            </a:r>
            <a:r>
              <a:rPr lang="en-US" sz="1100" dirty="0">
                <a:latin typeface="Calibri" panose="020F0502020204030204" pitchFamily="34" charset="0"/>
              </a:rPr>
              <a:t>. Zu </a:t>
            </a:r>
            <a:r>
              <a:rPr lang="en-US" sz="1100" dirty="0" err="1">
                <a:latin typeface="Calibri" panose="020F0502020204030204" pitchFamily="34" charset="0"/>
              </a:rPr>
              <a:t>weiteren</a:t>
            </a:r>
            <a:r>
              <a:rPr lang="en-US" sz="1100" dirty="0">
                <a:latin typeface="Calibri" panose="020F0502020204030204" pitchFamily="34" charset="0"/>
              </a:rPr>
              <a:t> </a:t>
            </a:r>
            <a:r>
              <a:rPr lang="en-US" sz="1100" dirty="0" err="1">
                <a:latin typeface="Calibri" panose="020F0502020204030204" pitchFamily="34" charset="0"/>
              </a:rPr>
              <a:t>Stellungsnahmen</a:t>
            </a:r>
            <a:r>
              <a:rPr lang="en-US" sz="1100" dirty="0">
                <a:latin typeface="Calibri" panose="020F0502020204030204" pitchFamily="34" charset="0"/>
              </a:rPr>
              <a:t> </a:t>
            </a:r>
            <a:r>
              <a:rPr lang="en-US" sz="1100" dirty="0" err="1">
                <a:latin typeface="Calibri" panose="020F0502020204030204" pitchFamily="34" charset="0"/>
              </a:rPr>
              <a:t>ist</a:t>
            </a:r>
            <a:r>
              <a:rPr lang="en-US" sz="1100" dirty="0">
                <a:latin typeface="Calibri" panose="020F0502020204030204" pitchFamily="34" charset="0"/>
              </a:rPr>
              <a:t> die </a:t>
            </a:r>
            <a:r>
              <a:rPr lang="en-US" sz="1100" dirty="0" err="1">
                <a:latin typeface="Calibri" panose="020F0502020204030204" pitchFamily="34" charset="0"/>
              </a:rPr>
              <a:t>Polizei</a:t>
            </a:r>
            <a:r>
              <a:rPr lang="en-US" sz="1100" dirty="0">
                <a:latin typeface="Calibri" panose="020F0502020204030204" pitchFamily="34" charset="0"/>
              </a:rPr>
              <a:t> </a:t>
            </a:r>
            <a:r>
              <a:rPr lang="en-US" sz="1100" dirty="0" err="1">
                <a:latin typeface="Calibri" panose="020F0502020204030204" pitchFamily="34" charset="0"/>
              </a:rPr>
              <a:t>derzeit</a:t>
            </a:r>
            <a:r>
              <a:rPr lang="en-US" sz="1100" dirty="0">
                <a:latin typeface="Calibri" panose="020F0502020204030204" pitchFamily="34" charset="0"/>
              </a:rPr>
              <a:t> </a:t>
            </a:r>
            <a:r>
              <a:rPr lang="en-US" sz="1100" dirty="0" err="1">
                <a:latin typeface="Calibri" panose="020F0502020204030204" pitchFamily="34" charset="0"/>
              </a:rPr>
              <a:t>nicht</a:t>
            </a:r>
            <a:r>
              <a:rPr lang="en-US" sz="1100" dirty="0">
                <a:latin typeface="Calibri" panose="020F0502020204030204" pitchFamily="34" charset="0"/>
              </a:rPr>
              <a:t> </a:t>
            </a:r>
            <a:r>
              <a:rPr lang="en-US" sz="1100" dirty="0" err="1">
                <a:latin typeface="Calibri" panose="020F0502020204030204" pitchFamily="34" charset="0"/>
              </a:rPr>
              <a:t>bereit</a:t>
            </a:r>
            <a:r>
              <a:rPr lang="en-US" sz="1100" dirty="0">
                <a:latin typeface="Calibri" panose="020F0502020204030204" pitchFamily="34" charset="0"/>
              </a:rPr>
              <a:t>, um die </a:t>
            </a:r>
            <a:r>
              <a:rPr lang="en-US" sz="1100" dirty="0" err="1">
                <a:latin typeface="Calibri" panose="020F0502020204030204" pitchFamily="34" charset="0"/>
              </a:rPr>
              <a:t>laufenden</a:t>
            </a:r>
            <a:r>
              <a:rPr lang="en-US" sz="1100" dirty="0">
                <a:latin typeface="Calibri" panose="020F0502020204030204" pitchFamily="34" charset="0"/>
              </a:rPr>
              <a:t> </a:t>
            </a:r>
            <a:r>
              <a:rPr lang="en-US" sz="1100" dirty="0" err="1">
                <a:latin typeface="Calibri" panose="020F0502020204030204" pitchFamily="34" charset="0"/>
              </a:rPr>
              <a:t>Ermittlungen</a:t>
            </a:r>
            <a:r>
              <a:rPr lang="en-US" sz="1100" dirty="0">
                <a:latin typeface="Calibri" panose="020F0502020204030204" pitchFamily="34" charset="0"/>
              </a:rPr>
              <a:t> </a:t>
            </a:r>
            <a:r>
              <a:rPr lang="en-US" sz="1100" dirty="0" err="1">
                <a:latin typeface="Calibri" panose="020F0502020204030204" pitchFamily="34" charset="0"/>
              </a:rPr>
              <a:t>nicht</a:t>
            </a:r>
            <a:r>
              <a:rPr lang="en-US" sz="1100" dirty="0">
                <a:latin typeface="Calibri" panose="020F0502020204030204" pitchFamily="34" charset="0"/>
              </a:rPr>
              <a:t> </a:t>
            </a:r>
            <a:r>
              <a:rPr lang="en-US" sz="1100" dirty="0" err="1">
                <a:latin typeface="Calibri" panose="020F0502020204030204" pitchFamily="34" charset="0"/>
              </a:rPr>
              <a:t>zu</a:t>
            </a:r>
            <a:r>
              <a:rPr lang="en-US" sz="1100" dirty="0">
                <a:latin typeface="Calibri" panose="020F0502020204030204" pitchFamily="34" charset="0"/>
              </a:rPr>
              <a:t> </a:t>
            </a:r>
            <a:r>
              <a:rPr lang="en-US" sz="1100" dirty="0" err="1">
                <a:latin typeface="Calibri" panose="020F0502020204030204" pitchFamily="34" charset="0"/>
              </a:rPr>
              <a:t>gefährden</a:t>
            </a:r>
            <a:r>
              <a:rPr lang="en-US" sz="1100" dirty="0">
                <a:latin typeface="Calibri" panose="020F0502020204030204" pitchFamily="34" charset="0"/>
              </a:rPr>
              <a:t>.</a:t>
            </a:r>
          </a:p>
        </p:txBody>
      </p:sp>
      <p:sp>
        <p:nvSpPr>
          <p:cNvPr id="8198" name="Rectangle 6"/>
          <p:cNvSpPr>
            <a:spLocks noChangeArrowheads="1"/>
          </p:cNvSpPr>
          <p:nvPr/>
        </p:nvSpPr>
        <p:spPr bwMode="auto">
          <a:xfrm>
            <a:off x="152400" y="2971800"/>
            <a:ext cx="5486400" cy="22098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8199" name="Picture 7" descr="victi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979738"/>
            <a:ext cx="3048000" cy="2216150"/>
          </a:xfrm>
          <a:prstGeom prst="rect">
            <a:avLst/>
          </a:prstGeom>
          <a:noFill/>
          <a:extLst>
            <a:ext uri="{909E8E84-426E-40dd-AFC4-6F175D3DCCD1}">
              <a14:hiddenFill xmlns:a14="http://schemas.microsoft.com/office/drawing/2010/main" xmlns="">
                <a:solidFill>
                  <a:srgbClr val="FFFFFF"/>
                </a:solidFill>
              </a14:hiddenFill>
            </a:ext>
          </a:extLst>
        </p:spPr>
      </p:pic>
      <p:sp>
        <p:nvSpPr>
          <p:cNvPr id="8200" name="Rectangle 8"/>
          <p:cNvSpPr>
            <a:spLocks noChangeArrowheads="1"/>
          </p:cNvSpPr>
          <p:nvPr/>
        </p:nvSpPr>
        <p:spPr bwMode="auto">
          <a:xfrm>
            <a:off x="6172200" y="1250950"/>
            <a:ext cx="2895600" cy="65405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8201" name="Rectangle 9"/>
          <p:cNvSpPr>
            <a:spLocks noChangeArrowheads="1"/>
          </p:cNvSpPr>
          <p:nvPr/>
        </p:nvSpPr>
        <p:spPr bwMode="auto">
          <a:xfrm>
            <a:off x="152400" y="5181600"/>
            <a:ext cx="5486400" cy="381000"/>
          </a:xfrm>
          <a:prstGeom prst="rect">
            <a:avLst/>
          </a:prstGeom>
          <a:solidFill>
            <a:srgbClr val="E6E6E6"/>
          </a:solidFill>
          <a:ln w="9525">
            <a:solidFill>
              <a:srgbClr val="E6E6E6"/>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r>
              <a:rPr lang="en-US" sz="900" dirty="0">
                <a:latin typeface="Calibri" panose="020F0502020204030204" pitchFamily="34" charset="0"/>
              </a:rPr>
              <a:t>	</a:t>
            </a:r>
            <a:r>
              <a:rPr lang="en-US" sz="900" dirty="0" err="1">
                <a:latin typeface="Calibri" panose="020F0502020204030204" pitchFamily="34" charset="0"/>
              </a:rPr>
              <a:t>Tatort</a:t>
            </a:r>
            <a:r>
              <a:rPr lang="en-US" sz="900" dirty="0">
                <a:latin typeface="Calibri" panose="020F0502020204030204" pitchFamily="34" charset="0"/>
              </a:rPr>
              <a:t>: </a:t>
            </a:r>
            <a:r>
              <a:rPr lang="en-US" sz="900" dirty="0" err="1">
                <a:latin typeface="Calibri" panose="020F0502020204030204" pitchFamily="34" charset="0"/>
              </a:rPr>
              <a:t>Verletztes</a:t>
            </a:r>
            <a:r>
              <a:rPr lang="en-US" sz="900" dirty="0">
                <a:latin typeface="Calibri" panose="020F0502020204030204" pitchFamily="34" charset="0"/>
              </a:rPr>
              <a:t> </a:t>
            </a:r>
            <a:r>
              <a:rPr lang="en-US" sz="900" dirty="0" err="1">
                <a:latin typeface="Calibri" panose="020F0502020204030204" pitchFamily="34" charset="0"/>
              </a:rPr>
              <a:t>Opfer</a:t>
            </a:r>
            <a:r>
              <a:rPr lang="en-US" sz="900" dirty="0">
                <a:latin typeface="Calibri" panose="020F0502020204030204" pitchFamily="34" charset="0"/>
              </a:rPr>
              <a:t> </a:t>
            </a:r>
            <a:r>
              <a:rPr lang="en-US" sz="900" dirty="0" err="1">
                <a:latin typeface="Calibri" panose="020F0502020204030204" pitchFamily="34" charset="0"/>
              </a:rPr>
              <a:t>direkt</a:t>
            </a:r>
            <a:r>
              <a:rPr lang="en-US" sz="900" dirty="0">
                <a:latin typeface="Calibri" panose="020F0502020204030204" pitchFamily="34" charset="0"/>
              </a:rPr>
              <a:t> </a:t>
            </a:r>
            <a:r>
              <a:rPr lang="en-US" sz="900" dirty="0" err="1">
                <a:latin typeface="Calibri" panose="020F0502020204030204" pitchFamily="34" charset="0"/>
              </a:rPr>
              <a:t>nach</a:t>
            </a:r>
            <a:r>
              <a:rPr lang="en-US" sz="900" dirty="0">
                <a:latin typeface="Calibri" panose="020F0502020204030204" pitchFamily="34" charset="0"/>
              </a:rPr>
              <a:t> der </a:t>
            </a:r>
            <a:r>
              <a:rPr lang="en-US" sz="900" dirty="0" err="1">
                <a:latin typeface="Calibri" panose="020F0502020204030204" pitchFamily="34" charset="0"/>
              </a:rPr>
              <a:t>Entdeckung</a:t>
            </a:r>
            <a:r>
              <a:rPr lang="en-US" sz="900" dirty="0">
                <a:latin typeface="Calibri" panose="020F0502020204030204" pitchFamily="34" charset="0"/>
              </a:rPr>
              <a:t> </a:t>
            </a:r>
            <a:r>
              <a:rPr lang="en-US" sz="900" dirty="0" err="1">
                <a:latin typeface="Calibri" panose="020F0502020204030204" pitchFamily="34" charset="0"/>
              </a:rPr>
              <a:t>durch</a:t>
            </a:r>
            <a:r>
              <a:rPr lang="en-US" sz="900" dirty="0">
                <a:latin typeface="Calibri" panose="020F0502020204030204" pitchFamily="34" charset="0"/>
              </a:rPr>
              <a:t> M.W.</a:t>
            </a:r>
          </a:p>
        </p:txBody>
      </p:sp>
      <p:sp>
        <p:nvSpPr>
          <p:cNvPr id="8202" name="AutoShape 10"/>
          <p:cNvSpPr>
            <a:spLocks noChangeArrowheads="1"/>
          </p:cNvSpPr>
          <p:nvPr/>
        </p:nvSpPr>
        <p:spPr bwMode="auto">
          <a:xfrm rot="-5400000">
            <a:off x="301625" y="5299075"/>
            <a:ext cx="152400" cy="15875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8203" name="AutoShape 11"/>
          <p:cNvSpPr>
            <a:spLocks noChangeArrowheads="1"/>
          </p:cNvSpPr>
          <p:nvPr/>
        </p:nvSpPr>
        <p:spPr bwMode="auto">
          <a:xfrm rot="5400000">
            <a:off x="5337175" y="5299075"/>
            <a:ext cx="152400" cy="15875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pPr algn="ctr"/>
            <a:endParaRPr lang="en-US" dirty="0">
              <a:latin typeface="Calibri" panose="020F0502020204030204" pitchFamily="34" charset="0"/>
            </a:endParaRPr>
          </a:p>
        </p:txBody>
      </p:sp>
      <p:grpSp>
        <p:nvGrpSpPr>
          <p:cNvPr id="13" name="Gruppieren 12">
            <a:extLst>
              <a:ext uri="{FF2B5EF4-FFF2-40B4-BE49-F238E27FC236}">
                <a16:creationId xmlns:a16="http://schemas.microsoft.com/office/drawing/2014/main" id="{533AFCE0-9027-FD4F-BAD2-199CD7EA500C}"/>
              </a:ext>
            </a:extLst>
          </p:cNvPr>
          <p:cNvGrpSpPr/>
          <p:nvPr/>
        </p:nvGrpSpPr>
        <p:grpSpPr>
          <a:xfrm>
            <a:off x="6081318" y="2955212"/>
            <a:ext cx="2520280" cy="1938992"/>
            <a:chOff x="6372200" y="1772816"/>
            <a:chExt cx="2520280" cy="1938992"/>
          </a:xfrm>
        </p:grpSpPr>
        <p:sp>
          <p:nvSpPr>
            <p:cNvPr id="14" name="Textfeld 13">
              <a:extLst>
                <a:ext uri="{FF2B5EF4-FFF2-40B4-BE49-F238E27FC236}">
                  <a16:creationId xmlns:a16="http://schemas.microsoft.com/office/drawing/2014/main" id="{312BE4DC-4F45-1648-B32F-A52A4E499875}"/>
                </a:ext>
              </a:extLst>
            </p:cNvPr>
            <p:cNvSpPr txBox="1"/>
            <p:nvPr/>
          </p:nvSpPr>
          <p:spPr>
            <a:xfrm>
              <a:off x="6372200" y="1772816"/>
              <a:ext cx="2520280" cy="1938992"/>
            </a:xfrm>
            <a:prstGeom prst="rect">
              <a:avLst/>
            </a:prstGeom>
            <a:noFill/>
          </p:spPr>
          <p:txBody>
            <a:bodyPr wrap="square" rtlCol="0">
              <a:spAutoFit/>
            </a:bodyPr>
            <a:lstStyle/>
            <a:p>
              <a:r>
                <a:rPr lang="de-DE" dirty="0">
                  <a:latin typeface="Calibri" panose="020F0502020204030204" pitchFamily="34" charset="0"/>
                </a:rPr>
                <a:t>        </a:t>
              </a:r>
              <a:r>
                <a:rPr lang="de-DE" dirty="0" err="1">
                  <a:latin typeface="Calibri" panose="020F0502020204030204" pitchFamily="34" charset="0"/>
                </a:rPr>
                <a:t>Example</a:t>
              </a:r>
              <a:r>
                <a:rPr lang="de-DE" dirty="0">
                  <a:latin typeface="Calibri" panose="020F0502020204030204" pitchFamily="34" charset="0"/>
                </a:rPr>
                <a:t>! </a:t>
              </a:r>
            </a:p>
            <a:p>
              <a:endParaRPr lang="de-DE" dirty="0">
                <a:latin typeface="Calibri" panose="020F0502020204030204" pitchFamily="34" charset="0"/>
              </a:endParaRPr>
            </a:p>
            <a:p>
              <a:r>
                <a:rPr lang="de-DE" dirty="0">
                  <a:latin typeface="Calibri" panose="020F0502020204030204" pitchFamily="34" charset="0"/>
                </a:rPr>
                <a:t>Insert </a:t>
              </a:r>
              <a:r>
                <a:rPr lang="de-DE" dirty="0" err="1">
                  <a:latin typeface="Calibri" panose="020F0502020204030204" pitchFamily="34" charset="0"/>
                </a:rPr>
                <a:t>your</a:t>
              </a:r>
              <a:r>
                <a:rPr lang="de-DE" dirty="0">
                  <a:latin typeface="Calibri" panose="020F0502020204030204" pitchFamily="34" charset="0"/>
                </a:rPr>
                <a:t> CSI </a:t>
              </a:r>
              <a:r>
                <a:rPr lang="de-DE" dirty="0" err="1">
                  <a:latin typeface="Calibri" panose="020F0502020204030204" pitchFamily="34" charset="0"/>
                </a:rPr>
                <a:t>case</a:t>
              </a:r>
              <a:r>
                <a:rPr lang="de-DE" dirty="0">
                  <a:latin typeface="Calibri" panose="020F0502020204030204" pitchFamily="34" charset="0"/>
                </a:rPr>
                <a:t> </a:t>
              </a:r>
              <a:r>
                <a:rPr lang="de-DE" dirty="0" err="1">
                  <a:latin typeface="Calibri" panose="020F0502020204030204" pitchFamily="34" charset="0"/>
                </a:rPr>
                <a:t>here</a:t>
              </a:r>
              <a:endParaRPr lang="de-DE" dirty="0">
                <a:latin typeface="Calibri" panose="020F0502020204030204" pitchFamily="34" charset="0"/>
              </a:endParaRPr>
            </a:p>
            <a:p>
              <a:r>
                <a:rPr lang="de-DE" dirty="0">
                  <a:latin typeface="Calibri" panose="020F0502020204030204" pitchFamily="34" charset="0"/>
                </a:rPr>
                <a:t>(</a:t>
              </a:r>
              <a:r>
                <a:rPr lang="de-DE" dirty="0" err="1">
                  <a:latin typeface="Calibri" panose="020F0502020204030204" pitchFamily="34" charset="0"/>
                </a:rPr>
                <a:t>english</a:t>
              </a:r>
              <a:r>
                <a:rPr lang="de-DE" dirty="0">
                  <a:latin typeface="Calibri" panose="020F0502020204030204" pitchFamily="34" charset="0"/>
                </a:rPr>
                <a:t>)</a:t>
              </a:r>
            </a:p>
          </p:txBody>
        </p:sp>
        <p:cxnSp>
          <p:nvCxnSpPr>
            <p:cNvPr id="15" name="Gerade Verbindung mit Pfeil 14">
              <a:extLst>
                <a:ext uri="{FF2B5EF4-FFF2-40B4-BE49-F238E27FC236}">
                  <a16:creationId xmlns:a16="http://schemas.microsoft.com/office/drawing/2014/main" id="{9D80A615-1352-A24A-A5AB-18B02DACE5CB}"/>
                </a:ext>
              </a:extLst>
            </p:cNvPr>
            <p:cNvCxnSpPr/>
            <p:nvPr/>
          </p:nvCxnSpPr>
          <p:spPr bwMode="auto">
            <a:xfrm flipH="1">
              <a:off x="6516216" y="1988840"/>
              <a:ext cx="50405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2039777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Power of discrimination</a:t>
            </a:r>
            <a:endParaRPr lang="en-US" sz="3200" dirty="0">
              <a:solidFill>
                <a:schemeClr val="tx2"/>
              </a:solidFill>
              <a:latin typeface="Calibri" panose="020F0502020204030204" pitchFamily="34" charset="0"/>
            </a:endParaRPr>
          </a:p>
        </p:txBody>
      </p:sp>
      <p:sp>
        <p:nvSpPr>
          <p:cNvPr id="104450"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graphicFrame>
        <p:nvGraphicFramePr>
          <p:cNvPr id="94329" name="Group 121"/>
          <p:cNvGraphicFramePr>
            <a:graphicFrameLocks noGrp="1"/>
          </p:cNvGraphicFramePr>
          <p:nvPr>
            <p:extLst>
              <p:ext uri="{D42A27DB-BD31-4B8C-83A1-F6EECF244321}">
                <p14:modId xmlns:p14="http://schemas.microsoft.com/office/powerpoint/2010/main" val="3335017291"/>
              </p:ext>
            </p:extLst>
          </p:nvPr>
        </p:nvGraphicFramePr>
        <p:xfrm>
          <a:off x="228600" y="3068960"/>
          <a:ext cx="8447856" cy="2487612"/>
        </p:xfrm>
        <a:graphic>
          <a:graphicData uri="http://schemas.openxmlformats.org/drawingml/2006/table">
            <a:tbl>
              <a:tblPr/>
              <a:tblGrid>
                <a:gridCol w="1319064">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1944216">
                  <a:extLst>
                    <a:ext uri="{9D8B030D-6E8A-4147-A177-3AD203B41FA5}">
                      <a16:colId xmlns:a16="http://schemas.microsoft.com/office/drawing/2014/main" val="20002"/>
                    </a:ext>
                  </a:extLst>
                </a:gridCol>
                <a:gridCol w="3528392">
                  <a:extLst>
                    <a:ext uri="{9D8B030D-6E8A-4147-A177-3AD203B41FA5}">
                      <a16:colId xmlns:a16="http://schemas.microsoft.com/office/drawing/2014/main" val="20003"/>
                    </a:ext>
                  </a:extLst>
                </a:gridCol>
              </a:tblGrid>
              <a:tr h="14572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Suspect</a:t>
                      </a: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Allele 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(e.g. from father)</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Allele 9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(e.g. from mother)</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Probability of incidence</a:t>
                      </a: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3040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A</a:t>
                      </a: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22.2%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0.222)</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29.5%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0.295)</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0.222 x 0.295 = 0.065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6.5% or 1 out of 15)</a:t>
                      </a: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4468" name="Text Box 120"/>
          <p:cNvSpPr txBox="1">
            <a:spLocks noChangeArrowheads="1"/>
          </p:cNvSpPr>
          <p:nvPr/>
        </p:nvSpPr>
        <p:spPr bwMode="auto">
          <a:xfrm>
            <a:off x="228600" y="2362200"/>
            <a:ext cx="7467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STR 1</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Power of discrimination</a:t>
            </a:r>
            <a:endParaRPr lang="en-US" sz="3200" dirty="0">
              <a:solidFill>
                <a:schemeClr val="tx2"/>
              </a:solidFill>
              <a:latin typeface="Calibri" panose="020F0502020204030204" pitchFamily="34" charset="0"/>
            </a:endParaRPr>
          </a:p>
        </p:txBody>
      </p:sp>
      <p:sp>
        <p:nvSpPr>
          <p:cNvPr id="106498"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graphicFrame>
        <p:nvGraphicFramePr>
          <p:cNvPr id="96286" name="Group 30"/>
          <p:cNvGraphicFramePr>
            <a:graphicFrameLocks noGrp="1"/>
          </p:cNvGraphicFramePr>
          <p:nvPr>
            <p:extLst>
              <p:ext uri="{D42A27DB-BD31-4B8C-83A1-F6EECF244321}">
                <p14:modId xmlns:p14="http://schemas.microsoft.com/office/powerpoint/2010/main" val="4223259645"/>
              </p:ext>
            </p:extLst>
          </p:nvPr>
        </p:nvGraphicFramePr>
        <p:xfrm>
          <a:off x="228600" y="3074988"/>
          <a:ext cx="8231832" cy="2914164"/>
        </p:xfrm>
        <a:graphic>
          <a:graphicData uri="http://schemas.openxmlformats.org/drawingml/2006/table">
            <a:tbl>
              <a:tblPr/>
              <a:tblGrid>
                <a:gridCol w="17526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1710680">
                  <a:extLst>
                    <a:ext uri="{9D8B030D-6E8A-4147-A177-3AD203B41FA5}">
                      <a16:colId xmlns:a16="http://schemas.microsoft.com/office/drawing/2014/main" val="20002"/>
                    </a:ext>
                  </a:extLst>
                </a:gridCol>
                <a:gridCol w="3168352">
                  <a:extLst>
                    <a:ext uri="{9D8B030D-6E8A-4147-A177-3AD203B41FA5}">
                      <a16:colId xmlns:a16="http://schemas.microsoft.com/office/drawing/2014/main" val="20003"/>
                    </a:ext>
                  </a:extLst>
                </a:gridCol>
              </a:tblGrid>
              <a:tr h="145720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Suspect</a:t>
                      </a: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a:ln>
                            <a:noFill/>
                          </a:ln>
                          <a:solidFill>
                            <a:schemeClr val="tx1"/>
                          </a:solidFill>
                          <a:effectLst/>
                          <a:latin typeface="Calibri" panose="020F0502020204030204" pitchFamily="34" charset="0"/>
                        </a:rPr>
                        <a:t>Allel</a:t>
                      </a:r>
                      <a:r>
                        <a:rPr kumimoji="0" lang="en-US" sz="2800" b="0" i="0" u="none" strike="noStrike" cap="none" normalizeH="0" baseline="0" dirty="0">
                          <a:ln>
                            <a:noFill/>
                          </a:ln>
                          <a:solidFill>
                            <a:schemeClr val="tx1"/>
                          </a:solidFill>
                          <a:effectLst/>
                          <a:latin typeface="Calibri" panose="020F0502020204030204" pitchFamily="34" charset="0"/>
                        </a:rPr>
                        <a:t> 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(e.g. from father)</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a:ln>
                            <a:noFill/>
                          </a:ln>
                          <a:solidFill>
                            <a:schemeClr val="tx1"/>
                          </a:solidFill>
                          <a:effectLst/>
                          <a:latin typeface="Calibri" panose="020F0502020204030204" pitchFamily="34" charset="0"/>
                        </a:rPr>
                        <a:t>Allel</a:t>
                      </a:r>
                      <a:r>
                        <a:rPr kumimoji="0" lang="en-US" sz="2800" b="0" i="0" u="none" strike="noStrike" cap="none" normalizeH="0" baseline="0" dirty="0">
                          <a:ln>
                            <a:noFill/>
                          </a:ln>
                          <a:solidFill>
                            <a:schemeClr val="tx1"/>
                          </a:solidFill>
                          <a:effectLst/>
                          <a:latin typeface="Calibri" panose="020F0502020204030204" pitchFamily="34" charset="0"/>
                        </a:rPr>
                        <a:t> 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(e.g. from mother)</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Probability of incidence</a:t>
                      </a: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3040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A</a:t>
                      </a: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0.03)</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0.11)</a:t>
                      </a: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0.03 x 0.11 = 0.0033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rPr>
                        <a:t>(= 0.33% or 1 out of 300)</a:t>
                      </a: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6516" name="Text Box 26"/>
          <p:cNvSpPr txBox="1">
            <a:spLocks noChangeArrowheads="1"/>
          </p:cNvSpPr>
          <p:nvPr/>
        </p:nvSpPr>
        <p:spPr bwMode="auto">
          <a:xfrm>
            <a:off x="228600" y="2362200"/>
            <a:ext cx="7467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STR 2</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Power of discrimination</a:t>
            </a:r>
            <a:endParaRPr lang="en-US" sz="3200" dirty="0">
              <a:solidFill>
                <a:schemeClr val="tx2"/>
              </a:solidFill>
              <a:latin typeface="Calibri" panose="020F0502020204030204" pitchFamily="34" charset="0"/>
            </a:endParaRPr>
          </a:p>
        </p:txBody>
      </p:sp>
      <p:sp>
        <p:nvSpPr>
          <p:cNvPr id="108546"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graphicFrame>
        <p:nvGraphicFramePr>
          <p:cNvPr id="98366" name="Group 62"/>
          <p:cNvGraphicFramePr>
            <a:graphicFrameLocks noGrp="1"/>
          </p:cNvGraphicFramePr>
          <p:nvPr>
            <p:extLst>
              <p:ext uri="{D42A27DB-BD31-4B8C-83A1-F6EECF244321}">
                <p14:modId xmlns:p14="http://schemas.microsoft.com/office/powerpoint/2010/main" val="65222211"/>
              </p:ext>
            </p:extLst>
          </p:nvPr>
        </p:nvGraphicFramePr>
        <p:xfrm>
          <a:off x="228600" y="2743200"/>
          <a:ext cx="8686800" cy="2914380"/>
        </p:xfrm>
        <a:graphic>
          <a:graphicData uri="http://schemas.openxmlformats.org/drawingml/2006/table">
            <a:tbl>
              <a:tblPr/>
              <a:tblGrid>
                <a:gridCol w="2209800">
                  <a:extLst>
                    <a:ext uri="{9D8B030D-6E8A-4147-A177-3AD203B41FA5}">
                      <a16:colId xmlns:a16="http://schemas.microsoft.com/office/drawing/2014/main" val="20000"/>
                    </a:ext>
                  </a:extLst>
                </a:gridCol>
                <a:gridCol w="2421632">
                  <a:extLst>
                    <a:ext uri="{9D8B030D-6E8A-4147-A177-3AD203B41FA5}">
                      <a16:colId xmlns:a16="http://schemas.microsoft.com/office/drawing/2014/main" val="20001"/>
                    </a:ext>
                  </a:extLst>
                </a:gridCol>
                <a:gridCol w="4055368">
                  <a:extLst>
                    <a:ext uri="{9D8B030D-6E8A-4147-A177-3AD203B41FA5}">
                      <a16:colId xmlns:a16="http://schemas.microsoft.com/office/drawing/2014/main" val="20002"/>
                    </a:ext>
                  </a:extLst>
                </a:gridCol>
              </a:tblGrid>
              <a:tr h="99089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STR 1</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STR 2</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rPr>
                        <a:t>Probability of incidence of both STRs in one individual</a:t>
                      </a: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4275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0.065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6.5%</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1 out of 15)</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0.0033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0.33%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1 out of 300)</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0.065 x 0.0033 = 0.00021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0.021%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rPr>
                        <a:t>= </a:t>
                      </a:r>
                      <a:r>
                        <a:rPr kumimoji="0" lang="en-US" sz="2800" b="0" i="0" u="none" strike="noStrike" cap="none" normalizeH="0" baseline="0" dirty="0">
                          <a:ln>
                            <a:noFill/>
                          </a:ln>
                          <a:solidFill>
                            <a:srgbClr val="FF1C1C"/>
                          </a:solidFill>
                          <a:effectLst/>
                          <a:latin typeface="Calibri" panose="020F0502020204030204" pitchFamily="34" charset="0"/>
                          <a:ea typeface="ＭＳ Ｐゴシック" charset="0"/>
                          <a:cs typeface="ＭＳ Ｐゴシック" charset="0"/>
                        </a:rPr>
                        <a:t>1 out of 4</a:t>
                      </a:r>
                      <a:r>
                        <a:rPr kumimoji="0" lang="ja-JP" altLang="en-US" sz="2800" b="0" i="0" u="none" strike="noStrike" cap="none" normalizeH="0" baseline="0" dirty="0">
                          <a:ln>
                            <a:noFill/>
                          </a:ln>
                          <a:solidFill>
                            <a:srgbClr val="FF1C1C"/>
                          </a:solidFill>
                          <a:effectLst/>
                          <a:latin typeface="Calibri" panose="020F0502020204030204" pitchFamily="34" charset="0"/>
                          <a:ea typeface="ＭＳ Ｐゴシック" charset="0"/>
                          <a:cs typeface="ＭＳ Ｐゴシック" charset="0"/>
                        </a:rPr>
                        <a:t>’</a:t>
                      </a:r>
                      <a:r>
                        <a:rPr kumimoji="0" lang="en-US" sz="2800" b="0" i="0" u="none" strike="noStrike" cap="none" normalizeH="0" baseline="0" dirty="0">
                          <a:ln>
                            <a:noFill/>
                          </a:ln>
                          <a:solidFill>
                            <a:srgbClr val="FF1C1C"/>
                          </a:solidFill>
                          <a:effectLst/>
                          <a:latin typeface="Calibri" panose="020F0502020204030204" pitchFamily="34" charset="0"/>
                          <a:ea typeface="ＭＳ Ｐゴシック" charset="0"/>
                          <a:cs typeface="ＭＳ Ｐゴシック" charset="0"/>
                        </a:rPr>
                        <a:t>700</a:t>
                      </a:r>
                      <a:endParaRPr kumimoji="0" lang="en-US" sz="2800" b="0" i="0" u="none" strike="noStrike" cap="none" normalizeH="0" baseline="0" dirty="0">
                        <a:ln>
                          <a:noFill/>
                        </a:ln>
                        <a:solidFill>
                          <a:schemeClr val="tx1"/>
                        </a:solidFill>
                        <a:effectLst/>
                        <a:latin typeface="Calibri" panose="020F0502020204030204" pitchFamily="34" charset="0"/>
                        <a:ea typeface="ＭＳ Ｐゴシック" charset="0"/>
                        <a:cs typeface="ＭＳ Ｐゴシック" charset="0"/>
                      </a:endParaRP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102150"/>
            <a:ext cx="6629400" cy="5524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0594" name="Text Box 1027"/>
          <p:cNvSpPr txBox="1">
            <a:spLocks noChangeArrowheads="1"/>
          </p:cNvSpPr>
          <p:nvPr/>
        </p:nvSpPr>
        <p:spPr bwMode="auto">
          <a:xfrm>
            <a:off x="2123728" y="919710"/>
            <a:ext cx="54864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600" b="1" dirty="0">
                <a:solidFill>
                  <a:schemeClr val="accent2"/>
                </a:solidFill>
                <a:latin typeface="Times New Roman" charset="0"/>
              </a:rPr>
              <a:t>13 CODIS Core STR Loci with Chromosomal Positions</a:t>
            </a:r>
          </a:p>
        </p:txBody>
      </p:sp>
      <p:sp>
        <p:nvSpPr>
          <p:cNvPr id="110595" name="Text Box 1028"/>
          <p:cNvSpPr txBox="1">
            <a:spLocks noChangeArrowheads="1"/>
          </p:cNvSpPr>
          <p:nvPr/>
        </p:nvSpPr>
        <p:spPr bwMode="auto">
          <a:xfrm>
            <a:off x="2971800" y="36929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CSF1PO</a:t>
            </a:r>
          </a:p>
        </p:txBody>
      </p:sp>
      <p:sp>
        <p:nvSpPr>
          <p:cNvPr id="110596" name="Text Box 1029"/>
          <p:cNvSpPr txBox="1">
            <a:spLocks noChangeArrowheads="1"/>
          </p:cNvSpPr>
          <p:nvPr/>
        </p:nvSpPr>
        <p:spPr bwMode="auto">
          <a:xfrm>
            <a:off x="2971800" y="30071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D5S818</a:t>
            </a:r>
          </a:p>
        </p:txBody>
      </p:sp>
      <p:sp>
        <p:nvSpPr>
          <p:cNvPr id="110597" name="Text Box 1030"/>
          <p:cNvSpPr txBox="1">
            <a:spLocks noChangeArrowheads="1"/>
          </p:cNvSpPr>
          <p:nvPr/>
        </p:nvSpPr>
        <p:spPr bwMode="auto">
          <a:xfrm>
            <a:off x="5257800" y="5750350"/>
            <a:ext cx="10668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D21S11</a:t>
            </a:r>
          </a:p>
        </p:txBody>
      </p:sp>
      <p:sp>
        <p:nvSpPr>
          <p:cNvPr id="110598" name="Text Box 1031"/>
          <p:cNvSpPr txBox="1">
            <a:spLocks noChangeArrowheads="1"/>
          </p:cNvSpPr>
          <p:nvPr/>
        </p:nvSpPr>
        <p:spPr bwMode="auto">
          <a:xfrm>
            <a:off x="6477000" y="2702350"/>
            <a:ext cx="8382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TH01</a:t>
            </a:r>
          </a:p>
        </p:txBody>
      </p:sp>
      <p:sp>
        <p:nvSpPr>
          <p:cNvPr id="110599" name="Text Box 1032"/>
          <p:cNvSpPr txBox="1">
            <a:spLocks noChangeArrowheads="1"/>
          </p:cNvSpPr>
          <p:nvPr/>
        </p:nvSpPr>
        <p:spPr bwMode="auto">
          <a:xfrm>
            <a:off x="1524000" y="1559350"/>
            <a:ext cx="9144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TPOX</a:t>
            </a:r>
          </a:p>
        </p:txBody>
      </p:sp>
      <p:sp>
        <p:nvSpPr>
          <p:cNvPr id="110600" name="Text Box 1033"/>
          <p:cNvSpPr txBox="1">
            <a:spLocks noChangeArrowheads="1"/>
          </p:cNvSpPr>
          <p:nvPr/>
        </p:nvSpPr>
        <p:spPr bwMode="auto">
          <a:xfrm>
            <a:off x="762000" y="55217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D13S317</a:t>
            </a:r>
          </a:p>
        </p:txBody>
      </p:sp>
      <p:sp>
        <p:nvSpPr>
          <p:cNvPr id="110601" name="Text Box 1034"/>
          <p:cNvSpPr txBox="1">
            <a:spLocks noChangeArrowheads="1"/>
          </p:cNvSpPr>
          <p:nvPr/>
        </p:nvSpPr>
        <p:spPr bwMode="auto">
          <a:xfrm>
            <a:off x="4114800" y="34643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D7S820</a:t>
            </a:r>
          </a:p>
        </p:txBody>
      </p:sp>
      <p:sp>
        <p:nvSpPr>
          <p:cNvPr id="110602" name="Text Box 1035"/>
          <p:cNvSpPr txBox="1">
            <a:spLocks noChangeArrowheads="1"/>
          </p:cNvSpPr>
          <p:nvPr/>
        </p:nvSpPr>
        <p:spPr bwMode="auto">
          <a:xfrm>
            <a:off x="2438400" y="57503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D16S539</a:t>
            </a:r>
          </a:p>
        </p:txBody>
      </p:sp>
      <p:sp>
        <p:nvSpPr>
          <p:cNvPr id="110603" name="Text Box 1036"/>
          <p:cNvSpPr txBox="1">
            <a:spLocks noChangeArrowheads="1"/>
          </p:cNvSpPr>
          <p:nvPr/>
        </p:nvSpPr>
        <p:spPr bwMode="auto">
          <a:xfrm>
            <a:off x="3657600" y="5750350"/>
            <a:ext cx="10668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D18S51</a:t>
            </a:r>
          </a:p>
        </p:txBody>
      </p:sp>
      <p:sp>
        <p:nvSpPr>
          <p:cNvPr id="110604" name="Text Box 1037"/>
          <p:cNvSpPr txBox="1">
            <a:spLocks noChangeArrowheads="1"/>
          </p:cNvSpPr>
          <p:nvPr/>
        </p:nvSpPr>
        <p:spPr bwMode="auto">
          <a:xfrm>
            <a:off x="4572000" y="28547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D8S1179</a:t>
            </a:r>
          </a:p>
        </p:txBody>
      </p:sp>
      <p:sp>
        <p:nvSpPr>
          <p:cNvPr id="110605" name="Text Box 1038"/>
          <p:cNvSpPr txBox="1">
            <a:spLocks noChangeArrowheads="1"/>
          </p:cNvSpPr>
          <p:nvPr/>
        </p:nvSpPr>
        <p:spPr bwMode="auto">
          <a:xfrm>
            <a:off x="1905000" y="2092750"/>
            <a:ext cx="1143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D3S1358</a:t>
            </a:r>
          </a:p>
        </p:txBody>
      </p:sp>
      <p:sp>
        <p:nvSpPr>
          <p:cNvPr id="110606" name="Text Box 1039"/>
          <p:cNvSpPr txBox="1">
            <a:spLocks noChangeArrowheads="1"/>
          </p:cNvSpPr>
          <p:nvPr/>
        </p:nvSpPr>
        <p:spPr bwMode="auto">
          <a:xfrm>
            <a:off x="2667000" y="3388150"/>
            <a:ext cx="6858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FGA</a:t>
            </a:r>
          </a:p>
        </p:txBody>
      </p:sp>
      <p:sp>
        <p:nvSpPr>
          <p:cNvPr id="110607" name="Text Box 1040"/>
          <p:cNvSpPr txBox="1">
            <a:spLocks noChangeArrowheads="1"/>
          </p:cNvSpPr>
          <p:nvPr/>
        </p:nvSpPr>
        <p:spPr bwMode="auto">
          <a:xfrm>
            <a:off x="7086600" y="3007150"/>
            <a:ext cx="7620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VWA</a:t>
            </a:r>
          </a:p>
        </p:txBody>
      </p:sp>
      <p:sp>
        <p:nvSpPr>
          <p:cNvPr id="110608" name="Text Box 1041"/>
          <p:cNvSpPr txBox="1">
            <a:spLocks noChangeArrowheads="1"/>
          </p:cNvSpPr>
          <p:nvPr/>
        </p:nvSpPr>
        <p:spPr bwMode="auto">
          <a:xfrm>
            <a:off x="6477000" y="4759750"/>
            <a:ext cx="8382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AMEL</a:t>
            </a:r>
          </a:p>
        </p:txBody>
      </p:sp>
      <p:sp>
        <p:nvSpPr>
          <p:cNvPr id="110609" name="Text Box 1042"/>
          <p:cNvSpPr txBox="1">
            <a:spLocks noChangeArrowheads="1"/>
          </p:cNvSpPr>
          <p:nvPr/>
        </p:nvSpPr>
        <p:spPr bwMode="auto">
          <a:xfrm>
            <a:off x="7086600" y="5674150"/>
            <a:ext cx="838200" cy="36671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spcBef>
                <a:spcPct val="50000"/>
              </a:spcBef>
            </a:pPr>
            <a:r>
              <a:rPr lang="en-US" sz="1800" b="1">
                <a:latin typeface="Arial" charset="0"/>
              </a:rPr>
              <a:t>AMEL</a:t>
            </a:r>
          </a:p>
        </p:txBody>
      </p:sp>
      <p:sp>
        <p:nvSpPr>
          <p:cNvPr id="110610" name="Rectangle 1043"/>
          <p:cNvSpPr>
            <a:spLocks noChangeArrowheads="1"/>
          </p:cNvSpPr>
          <p:nvPr/>
        </p:nvSpPr>
        <p:spPr bwMode="auto">
          <a:xfrm>
            <a:off x="1295400" y="6588550"/>
            <a:ext cx="2589213"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sz="1200">
                <a:latin typeface="TrebuchetMS" charset="0"/>
              </a:rPr>
              <a:t>(FBI Combined DNA Index System)</a:t>
            </a:r>
          </a:p>
        </p:txBody>
      </p:sp>
    </p:spTree>
  </p:cSld>
  <p:clrMapOvr>
    <a:masterClrMapping/>
  </p:clrMapOvr>
  <p:transition>
    <p:pull dir="rd"/>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712788" y="109538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Gel Electrophoresis</a:t>
            </a:r>
            <a:endParaRPr lang="en-US" sz="3200" dirty="0">
              <a:solidFill>
                <a:schemeClr val="tx2"/>
              </a:solidFill>
              <a:latin typeface="Calibri" panose="020F0502020204030204" pitchFamily="34" charset="0"/>
            </a:endParaRPr>
          </a:p>
        </p:txBody>
      </p:sp>
      <p:sp>
        <p:nvSpPr>
          <p:cNvPr id="112642" name="Rectangle 8"/>
          <p:cNvSpPr>
            <a:spLocks noChangeArrowheads="1"/>
          </p:cNvSpPr>
          <p:nvPr/>
        </p:nvSpPr>
        <p:spPr bwMode="auto">
          <a:xfrm>
            <a:off x="6172200" y="2895600"/>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Tree>
    <p:extLst>
      <p:ext uri="{BB962C8B-B14F-4D97-AF65-F5344CB8AC3E}">
        <p14:creationId xmlns:p14="http://schemas.microsoft.com/office/powerpoint/2010/main" val="25746792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8" name="Rectangle 8"/>
          <p:cNvSpPr>
            <a:spLocks noChangeArrowheads="1"/>
          </p:cNvSpPr>
          <p:nvPr/>
        </p:nvSpPr>
        <p:spPr bwMode="auto">
          <a:xfrm>
            <a:off x="6172200" y="2895600"/>
            <a:ext cx="1295400" cy="304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11" name="Rectangle 11"/>
          <p:cNvSpPr>
            <a:spLocks noChangeArrowheads="1"/>
          </p:cNvSpPr>
          <p:nvPr/>
        </p:nvSpPr>
        <p:spPr bwMode="auto">
          <a:xfrm>
            <a:off x="1219200" y="3962400"/>
            <a:ext cx="304800" cy="1600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12" name="Rectangle 12"/>
          <p:cNvSpPr>
            <a:spLocks noChangeArrowheads="1"/>
          </p:cNvSpPr>
          <p:nvPr/>
        </p:nvSpPr>
        <p:spPr bwMode="auto">
          <a:xfrm>
            <a:off x="2286000" y="3657600"/>
            <a:ext cx="304800" cy="1905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13" name="Rectangle 13"/>
          <p:cNvSpPr>
            <a:spLocks noChangeArrowheads="1"/>
          </p:cNvSpPr>
          <p:nvPr/>
        </p:nvSpPr>
        <p:spPr bwMode="auto">
          <a:xfrm>
            <a:off x="6629400" y="4572000"/>
            <a:ext cx="838200" cy="45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16" name="Text Box 16"/>
          <p:cNvSpPr txBox="1">
            <a:spLocks noChangeArrowheads="1"/>
          </p:cNvSpPr>
          <p:nvPr/>
        </p:nvSpPr>
        <p:spPr bwMode="auto">
          <a:xfrm rot="-5400000">
            <a:off x="-357981" y="3329782"/>
            <a:ext cx="36576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Fragmentgrösse</a:t>
            </a:r>
            <a:endParaRPr lang="en-US" sz="1800" dirty="0">
              <a:latin typeface="Calibri" panose="020F0502020204030204" pitchFamily="34" charset="0"/>
            </a:endParaRPr>
          </a:p>
        </p:txBody>
      </p:sp>
      <p:sp>
        <p:nvSpPr>
          <p:cNvPr id="102417" name="Text Box 17"/>
          <p:cNvSpPr txBox="1">
            <a:spLocks noChangeArrowheads="1"/>
          </p:cNvSpPr>
          <p:nvPr/>
        </p:nvSpPr>
        <p:spPr bwMode="auto">
          <a:xfrm rot="-5400000">
            <a:off x="564357" y="3474243"/>
            <a:ext cx="36576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Wanderungsrichtung</a:t>
            </a:r>
            <a:endParaRPr lang="en-US" sz="1800" dirty="0">
              <a:latin typeface="Calibri" panose="020F0502020204030204" pitchFamily="34" charset="0"/>
            </a:endParaRPr>
          </a:p>
        </p:txBody>
      </p:sp>
      <p:sp>
        <p:nvSpPr>
          <p:cNvPr id="102425" name="Text Box 25"/>
          <p:cNvSpPr txBox="1">
            <a:spLocks noChangeArrowheads="1"/>
          </p:cNvSpPr>
          <p:nvPr/>
        </p:nvSpPr>
        <p:spPr bwMode="auto">
          <a:xfrm>
            <a:off x="6477000" y="4419600"/>
            <a:ext cx="1295400" cy="779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rPr>
              <a:t>30 Volt</a:t>
            </a:r>
          </a:p>
          <a:p>
            <a:pPr>
              <a:spcBef>
                <a:spcPct val="50000"/>
              </a:spcBef>
            </a:pPr>
            <a:r>
              <a:rPr lang="en-US" sz="1800" dirty="0">
                <a:latin typeface="Calibri" panose="020F0502020204030204" pitchFamily="34" charset="0"/>
              </a:rPr>
              <a:t>ca. 30 min</a:t>
            </a:r>
          </a:p>
        </p:txBody>
      </p:sp>
      <p:sp>
        <p:nvSpPr>
          <p:cNvPr id="102426" name="Rectangle 26"/>
          <p:cNvSpPr>
            <a:spLocks noChangeArrowheads="1"/>
          </p:cNvSpPr>
          <p:nvPr/>
        </p:nvSpPr>
        <p:spPr bwMode="auto">
          <a:xfrm>
            <a:off x="609600" y="2743200"/>
            <a:ext cx="2438400" cy="3581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27" name="Rectangle 27"/>
          <p:cNvSpPr>
            <a:spLocks noChangeArrowheads="1"/>
          </p:cNvSpPr>
          <p:nvPr/>
        </p:nvSpPr>
        <p:spPr bwMode="auto">
          <a:xfrm>
            <a:off x="5943600" y="2590800"/>
            <a:ext cx="1981200" cy="426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28" name="Rectangle 28"/>
          <p:cNvSpPr>
            <a:spLocks noChangeArrowheads="1"/>
          </p:cNvSpPr>
          <p:nvPr/>
        </p:nvSpPr>
        <p:spPr bwMode="auto">
          <a:xfrm>
            <a:off x="1143000" y="6019800"/>
            <a:ext cx="19812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29" name="Rectangle 29"/>
          <p:cNvSpPr>
            <a:spLocks noChangeArrowheads="1"/>
          </p:cNvSpPr>
          <p:nvPr/>
        </p:nvSpPr>
        <p:spPr bwMode="auto">
          <a:xfrm>
            <a:off x="2971800" y="6324600"/>
            <a:ext cx="3200400" cy="533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102430" name="Picture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66763"/>
            <a:ext cx="7772400" cy="608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431" name="Rectangle 31"/>
          <p:cNvSpPr>
            <a:spLocks noChangeArrowheads="1"/>
          </p:cNvSpPr>
          <p:nvPr/>
        </p:nvSpPr>
        <p:spPr bwMode="auto">
          <a:xfrm>
            <a:off x="3124200" y="914400"/>
            <a:ext cx="2971800" cy="16002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32" name="Rectangle 32"/>
          <p:cNvSpPr>
            <a:spLocks noChangeArrowheads="1"/>
          </p:cNvSpPr>
          <p:nvPr/>
        </p:nvSpPr>
        <p:spPr bwMode="auto">
          <a:xfrm>
            <a:off x="6324600" y="1676400"/>
            <a:ext cx="2819400" cy="51816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33" name="Rectangle 33"/>
          <p:cNvSpPr>
            <a:spLocks noChangeArrowheads="1"/>
          </p:cNvSpPr>
          <p:nvPr/>
        </p:nvSpPr>
        <p:spPr bwMode="auto">
          <a:xfrm>
            <a:off x="381000" y="1828800"/>
            <a:ext cx="2286000" cy="4572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34" name="Rectangle 34"/>
          <p:cNvSpPr>
            <a:spLocks noChangeArrowheads="1"/>
          </p:cNvSpPr>
          <p:nvPr/>
        </p:nvSpPr>
        <p:spPr bwMode="auto">
          <a:xfrm>
            <a:off x="3124200" y="3276600"/>
            <a:ext cx="2971800" cy="29718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02435" name="Text Box 35"/>
          <p:cNvSpPr txBox="1">
            <a:spLocks noChangeArrowheads="1"/>
          </p:cNvSpPr>
          <p:nvPr/>
        </p:nvSpPr>
        <p:spPr bwMode="auto">
          <a:xfrm rot="-5400000">
            <a:off x="1798637" y="724971"/>
            <a:ext cx="32004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DNA-</a:t>
            </a:r>
            <a:r>
              <a:rPr lang="en-US" sz="1800" dirty="0" err="1">
                <a:latin typeface="Calibri" panose="020F0502020204030204" pitchFamily="34" charset="0"/>
                <a:cs typeface="Calibri" panose="020F0502020204030204" pitchFamily="34" charset="0"/>
              </a:rPr>
              <a:t>sizemarker</a:t>
            </a:r>
            <a:endParaRPr lang="en-US" sz="1800" dirty="0">
              <a:latin typeface="Calibri" panose="020F0502020204030204" pitchFamily="34" charset="0"/>
              <a:cs typeface="Calibri" panose="020F0502020204030204" pitchFamily="34" charset="0"/>
            </a:endParaRPr>
          </a:p>
        </p:txBody>
      </p:sp>
      <p:sp>
        <p:nvSpPr>
          <p:cNvPr id="102436" name="Text Box 36"/>
          <p:cNvSpPr txBox="1">
            <a:spLocks noChangeArrowheads="1"/>
          </p:cNvSpPr>
          <p:nvPr/>
        </p:nvSpPr>
        <p:spPr bwMode="auto">
          <a:xfrm rot="-5400000">
            <a:off x="2636837" y="1029771"/>
            <a:ext cx="25908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Crime Scene</a:t>
            </a:r>
          </a:p>
        </p:txBody>
      </p:sp>
      <p:sp>
        <p:nvSpPr>
          <p:cNvPr id="102437" name="Text Box 37"/>
          <p:cNvSpPr txBox="1">
            <a:spLocks noChangeArrowheads="1"/>
          </p:cNvSpPr>
          <p:nvPr/>
        </p:nvSpPr>
        <p:spPr bwMode="auto">
          <a:xfrm rot="-5400000">
            <a:off x="2941637" y="864671"/>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1</a:t>
            </a:r>
          </a:p>
        </p:txBody>
      </p:sp>
      <p:sp>
        <p:nvSpPr>
          <p:cNvPr id="102439" name="Text Box 39"/>
          <p:cNvSpPr txBox="1">
            <a:spLocks noChangeArrowheads="1"/>
          </p:cNvSpPr>
          <p:nvPr/>
        </p:nvSpPr>
        <p:spPr bwMode="auto">
          <a:xfrm rot="-5400000">
            <a:off x="4313238" y="888483"/>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4</a:t>
            </a:r>
          </a:p>
        </p:txBody>
      </p:sp>
      <p:sp>
        <p:nvSpPr>
          <p:cNvPr id="102440" name="Text Box 40"/>
          <p:cNvSpPr txBox="1">
            <a:spLocks noChangeArrowheads="1"/>
          </p:cNvSpPr>
          <p:nvPr/>
        </p:nvSpPr>
        <p:spPr bwMode="auto">
          <a:xfrm rot="-5400000">
            <a:off x="3856038" y="888483"/>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3</a:t>
            </a:r>
          </a:p>
        </p:txBody>
      </p:sp>
      <p:sp>
        <p:nvSpPr>
          <p:cNvPr id="102441" name="Text Box 41"/>
          <p:cNvSpPr txBox="1">
            <a:spLocks noChangeArrowheads="1"/>
          </p:cNvSpPr>
          <p:nvPr/>
        </p:nvSpPr>
        <p:spPr bwMode="auto">
          <a:xfrm rot="-5400000">
            <a:off x="3398837" y="890071"/>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2</a:t>
            </a:r>
          </a:p>
        </p:txBody>
      </p:sp>
    </p:spTree>
    <p:extLst>
      <p:ext uri="{BB962C8B-B14F-4D97-AF65-F5344CB8AC3E}">
        <p14:creationId xmlns:p14="http://schemas.microsoft.com/office/powerpoint/2010/main" val="36239827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ChangeArrowheads="1"/>
          </p:cNvSpPr>
          <p:nvPr/>
        </p:nvSpPr>
        <p:spPr bwMode="auto">
          <a:xfrm>
            <a:off x="6172200" y="2895600"/>
            <a:ext cx="1295400" cy="304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19" name="Rectangle 3"/>
          <p:cNvSpPr>
            <a:spLocks noChangeArrowheads="1"/>
          </p:cNvSpPr>
          <p:nvPr/>
        </p:nvSpPr>
        <p:spPr bwMode="auto">
          <a:xfrm>
            <a:off x="1219200" y="3962400"/>
            <a:ext cx="304800" cy="1600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0" name="Rectangle 4"/>
          <p:cNvSpPr>
            <a:spLocks noChangeArrowheads="1"/>
          </p:cNvSpPr>
          <p:nvPr/>
        </p:nvSpPr>
        <p:spPr bwMode="auto">
          <a:xfrm>
            <a:off x="2286000" y="3657600"/>
            <a:ext cx="304800" cy="1905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1" name="Rectangle 5"/>
          <p:cNvSpPr>
            <a:spLocks noChangeArrowheads="1"/>
          </p:cNvSpPr>
          <p:nvPr/>
        </p:nvSpPr>
        <p:spPr bwMode="auto">
          <a:xfrm>
            <a:off x="6629400" y="4572000"/>
            <a:ext cx="838200" cy="45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2" name="Text Box 6"/>
          <p:cNvSpPr txBox="1">
            <a:spLocks noChangeArrowheads="1"/>
          </p:cNvSpPr>
          <p:nvPr/>
        </p:nvSpPr>
        <p:spPr bwMode="auto">
          <a:xfrm rot="-5400000">
            <a:off x="-351631" y="3323432"/>
            <a:ext cx="36576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Fragmentgrösse</a:t>
            </a:r>
            <a:endParaRPr lang="en-US" sz="1800" dirty="0">
              <a:latin typeface="Calibri" panose="020F0502020204030204" pitchFamily="34" charset="0"/>
            </a:endParaRPr>
          </a:p>
        </p:txBody>
      </p:sp>
      <p:sp>
        <p:nvSpPr>
          <p:cNvPr id="188423" name="Text Box 7"/>
          <p:cNvSpPr txBox="1">
            <a:spLocks noChangeArrowheads="1"/>
          </p:cNvSpPr>
          <p:nvPr/>
        </p:nvSpPr>
        <p:spPr bwMode="auto">
          <a:xfrm rot="-5400000">
            <a:off x="564357" y="3474243"/>
            <a:ext cx="36576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Wanderungsrichtung</a:t>
            </a:r>
            <a:endParaRPr lang="en-US" sz="1800" dirty="0">
              <a:latin typeface="Calibri" panose="020F0502020204030204" pitchFamily="34" charset="0"/>
            </a:endParaRPr>
          </a:p>
        </p:txBody>
      </p:sp>
      <p:sp>
        <p:nvSpPr>
          <p:cNvPr id="188424" name="Text Box 8"/>
          <p:cNvSpPr txBox="1">
            <a:spLocks noChangeArrowheads="1"/>
          </p:cNvSpPr>
          <p:nvPr/>
        </p:nvSpPr>
        <p:spPr bwMode="auto">
          <a:xfrm>
            <a:off x="6477000" y="4419600"/>
            <a:ext cx="1295400" cy="779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rPr>
              <a:t>30 Volt</a:t>
            </a:r>
          </a:p>
          <a:p>
            <a:pPr>
              <a:spcBef>
                <a:spcPct val="50000"/>
              </a:spcBef>
            </a:pPr>
            <a:r>
              <a:rPr lang="en-US" sz="1800" dirty="0">
                <a:latin typeface="Calibri" panose="020F0502020204030204" pitchFamily="34" charset="0"/>
              </a:rPr>
              <a:t>ca. 30 min</a:t>
            </a:r>
          </a:p>
        </p:txBody>
      </p:sp>
      <p:sp>
        <p:nvSpPr>
          <p:cNvPr id="188425" name="Rectangle 9"/>
          <p:cNvSpPr>
            <a:spLocks noChangeArrowheads="1"/>
          </p:cNvSpPr>
          <p:nvPr/>
        </p:nvSpPr>
        <p:spPr bwMode="auto">
          <a:xfrm>
            <a:off x="609600" y="2743200"/>
            <a:ext cx="2438400" cy="3581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6" name="Rectangle 10"/>
          <p:cNvSpPr>
            <a:spLocks noChangeArrowheads="1"/>
          </p:cNvSpPr>
          <p:nvPr/>
        </p:nvSpPr>
        <p:spPr bwMode="auto">
          <a:xfrm>
            <a:off x="5943600" y="2590800"/>
            <a:ext cx="1981200" cy="426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7" name="Rectangle 11"/>
          <p:cNvSpPr>
            <a:spLocks noChangeArrowheads="1"/>
          </p:cNvSpPr>
          <p:nvPr/>
        </p:nvSpPr>
        <p:spPr bwMode="auto">
          <a:xfrm>
            <a:off x="1143000" y="6019800"/>
            <a:ext cx="19812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28" name="Rectangle 12"/>
          <p:cNvSpPr>
            <a:spLocks noChangeArrowheads="1"/>
          </p:cNvSpPr>
          <p:nvPr/>
        </p:nvSpPr>
        <p:spPr bwMode="auto">
          <a:xfrm>
            <a:off x="2971800" y="6324600"/>
            <a:ext cx="3200400" cy="533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18842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869330"/>
            <a:ext cx="7772400" cy="608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8430" name="Rectangle 14"/>
          <p:cNvSpPr>
            <a:spLocks noChangeArrowheads="1"/>
          </p:cNvSpPr>
          <p:nvPr/>
        </p:nvSpPr>
        <p:spPr bwMode="auto">
          <a:xfrm>
            <a:off x="3048000" y="914400"/>
            <a:ext cx="2971800" cy="16002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32" name="Rectangle 16"/>
          <p:cNvSpPr>
            <a:spLocks noChangeArrowheads="1"/>
          </p:cNvSpPr>
          <p:nvPr/>
        </p:nvSpPr>
        <p:spPr bwMode="auto">
          <a:xfrm>
            <a:off x="381000" y="1828800"/>
            <a:ext cx="1905000" cy="4572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33" name="Rectangle 17"/>
          <p:cNvSpPr>
            <a:spLocks noChangeArrowheads="1"/>
          </p:cNvSpPr>
          <p:nvPr/>
        </p:nvSpPr>
        <p:spPr bwMode="auto">
          <a:xfrm>
            <a:off x="3124200" y="4419600"/>
            <a:ext cx="2971800" cy="18288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40" name="Rectangle 24"/>
          <p:cNvSpPr>
            <a:spLocks noChangeArrowheads="1"/>
          </p:cNvSpPr>
          <p:nvPr/>
        </p:nvSpPr>
        <p:spPr bwMode="auto">
          <a:xfrm>
            <a:off x="7010400" y="4403576"/>
            <a:ext cx="1066800" cy="6096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88441" name="Text Box 25"/>
          <p:cNvSpPr txBox="1">
            <a:spLocks noChangeArrowheads="1"/>
          </p:cNvSpPr>
          <p:nvPr/>
        </p:nvSpPr>
        <p:spPr bwMode="auto">
          <a:xfrm>
            <a:off x="6934200" y="4419600"/>
            <a:ext cx="1143000" cy="7848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1800" dirty="0">
                <a:latin typeface="Calibri" panose="020F0502020204030204" pitchFamily="34" charset="0"/>
              </a:rPr>
              <a:t>100 Volt</a:t>
            </a:r>
          </a:p>
          <a:p>
            <a:pPr>
              <a:spcBef>
                <a:spcPct val="50000"/>
              </a:spcBef>
            </a:pPr>
            <a:r>
              <a:rPr lang="en-US" sz="1800" dirty="0">
                <a:latin typeface="Calibri" panose="020F0502020204030204" pitchFamily="34" charset="0"/>
              </a:rPr>
              <a:t>30 min.</a:t>
            </a:r>
          </a:p>
        </p:txBody>
      </p:sp>
      <p:sp>
        <p:nvSpPr>
          <p:cNvPr id="188442" name="Text Box 26"/>
          <p:cNvSpPr txBox="1">
            <a:spLocks noChangeArrowheads="1"/>
          </p:cNvSpPr>
          <p:nvPr/>
        </p:nvSpPr>
        <p:spPr bwMode="auto">
          <a:xfrm rot="-5400000">
            <a:off x="7938" y="3649662"/>
            <a:ext cx="4191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Direction of DNA migration</a:t>
            </a:r>
          </a:p>
        </p:txBody>
      </p:sp>
      <p:sp>
        <p:nvSpPr>
          <p:cNvPr id="26" name="Text Box 35">
            <a:extLst>
              <a:ext uri="{FF2B5EF4-FFF2-40B4-BE49-F238E27FC236}">
                <a16:creationId xmlns:a16="http://schemas.microsoft.com/office/drawing/2014/main" id="{DB03795B-BEB7-0241-BA36-04C929F8C1EC}"/>
              </a:ext>
            </a:extLst>
          </p:cNvPr>
          <p:cNvSpPr txBox="1">
            <a:spLocks noChangeArrowheads="1"/>
          </p:cNvSpPr>
          <p:nvPr/>
        </p:nvSpPr>
        <p:spPr bwMode="auto">
          <a:xfrm rot="-5400000">
            <a:off x="1798637" y="724971"/>
            <a:ext cx="32004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DNA-</a:t>
            </a:r>
            <a:r>
              <a:rPr lang="en-US" sz="1800" dirty="0" err="1">
                <a:latin typeface="Calibri" panose="020F0502020204030204" pitchFamily="34" charset="0"/>
                <a:cs typeface="Calibri" panose="020F0502020204030204" pitchFamily="34" charset="0"/>
              </a:rPr>
              <a:t>sizemarker</a:t>
            </a:r>
            <a:endParaRPr lang="en-US" sz="1800" dirty="0">
              <a:latin typeface="Calibri" panose="020F0502020204030204" pitchFamily="34" charset="0"/>
              <a:cs typeface="Calibri" panose="020F0502020204030204" pitchFamily="34" charset="0"/>
            </a:endParaRPr>
          </a:p>
        </p:txBody>
      </p:sp>
      <p:sp>
        <p:nvSpPr>
          <p:cNvPr id="27" name="Text Box 36">
            <a:extLst>
              <a:ext uri="{FF2B5EF4-FFF2-40B4-BE49-F238E27FC236}">
                <a16:creationId xmlns:a16="http://schemas.microsoft.com/office/drawing/2014/main" id="{9C192289-DAB2-574A-96BB-75026B3EB46F}"/>
              </a:ext>
            </a:extLst>
          </p:cNvPr>
          <p:cNvSpPr txBox="1">
            <a:spLocks noChangeArrowheads="1"/>
          </p:cNvSpPr>
          <p:nvPr/>
        </p:nvSpPr>
        <p:spPr bwMode="auto">
          <a:xfrm rot="-5400000">
            <a:off x="2636837" y="1029771"/>
            <a:ext cx="25908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Crime Scene</a:t>
            </a:r>
          </a:p>
        </p:txBody>
      </p:sp>
      <p:sp>
        <p:nvSpPr>
          <p:cNvPr id="28" name="Text Box 37">
            <a:extLst>
              <a:ext uri="{FF2B5EF4-FFF2-40B4-BE49-F238E27FC236}">
                <a16:creationId xmlns:a16="http://schemas.microsoft.com/office/drawing/2014/main" id="{41F1B1BE-966B-234A-A019-DA288571F87A}"/>
              </a:ext>
            </a:extLst>
          </p:cNvPr>
          <p:cNvSpPr txBox="1">
            <a:spLocks noChangeArrowheads="1"/>
          </p:cNvSpPr>
          <p:nvPr/>
        </p:nvSpPr>
        <p:spPr bwMode="auto">
          <a:xfrm rot="-5400000">
            <a:off x="2941637" y="864671"/>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1</a:t>
            </a:r>
          </a:p>
        </p:txBody>
      </p:sp>
      <p:sp>
        <p:nvSpPr>
          <p:cNvPr id="29" name="Text Box 39">
            <a:extLst>
              <a:ext uri="{FF2B5EF4-FFF2-40B4-BE49-F238E27FC236}">
                <a16:creationId xmlns:a16="http://schemas.microsoft.com/office/drawing/2014/main" id="{2755C73C-71E8-AD49-864F-C233ED494F85}"/>
              </a:ext>
            </a:extLst>
          </p:cNvPr>
          <p:cNvSpPr txBox="1">
            <a:spLocks noChangeArrowheads="1"/>
          </p:cNvSpPr>
          <p:nvPr/>
        </p:nvSpPr>
        <p:spPr bwMode="auto">
          <a:xfrm rot="-5400000">
            <a:off x="4313238" y="888483"/>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4</a:t>
            </a:r>
          </a:p>
        </p:txBody>
      </p:sp>
      <p:sp>
        <p:nvSpPr>
          <p:cNvPr id="30" name="Text Box 40">
            <a:extLst>
              <a:ext uri="{FF2B5EF4-FFF2-40B4-BE49-F238E27FC236}">
                <a16:creationId xmlns:a16="http://schemas.microsoft.com/office/drawing/2014/main" id="{4E5D581F-51F0-A848-BCA5-24694D59F1C8}"/>
              </a:ext>
            </a:extLst>
          </p:cNvPr>
          <p:cNvSpPr txBox="1">
            <a:spLocks noChangeArrowheads="1"/>
          </p:cNvSpPr>
          <p:nvPr/>
        </p:nvSpPr>
        <p:spPr bwMode="auto">
          <a:xfrm rot="-5400000">
            <a:off x="3856038" y="888483"/>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3</a:t>
            </a:r>
          </a:p>
        </p:txBody>
      </p:sp>
      <p:sp>
        <p:nvSpPr>
          <p:cNvPr id="31" name="Text Box 41">
            <a:extLst>
              <a:ext uri="{FF2B5EF4-FFF2-40B4-BE49-F238E27FC236}">
                <a16:creationId xmlns:a16="http://schemas.microsoft.com/office/drawing/2014/main" id="{14BE80F4-43ED-F747-8F73-0D34755CDA4E}"/>
              </a:ext>
            </a:extLst>
          </p:cNvPr>
          <p:cNvSpPr txBox="1">
            <a:spLocks noChangeArrowheads="1"/>
          </p:cNvSpPr>
          <p:nvPr/>
        </p:nvSpPr>
        <p:spPr bwMode="auto">
          <a:xfrm rot="-5400000">
            <a:off x="3398837" y="890071"/>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2</a:t>
            </a:r>
          </a:p>
        </p:txBody>
      </p:sp>
    </p:spTree>
    <p:extLst>
      <p:ext uri="{BB962C8B-B14F-4D97-AF65-F5344CB8AC3E}">
        <p14:creationId xmlns:p14="http://schemas.microsoft.com/office/powerpoint/2010/main" val="7786625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6172200" y="2895600"/>
            <a:ext cx="1295400" cy="3048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15" name="Rectangle 3"/>
          <p:cNvSpPr>
            <a:spLocks noChangeArrowheads="1"/>
          </p:cNvSpPr>
          <p:nvPr/>
        </p:nvSpPr>
        <p:spPr bwMode="auto">
          <a:xfrm>
            <a:off x="1219200" y="3962400"/>
            <a:ext cx="304800" cy="1600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16" name="Rectangle 4"/>
          <p:cNvSpPr>
            <a:spLocks noChangeArrowheads="1"/>
          </p:cNvSpPr>
          <p:nvPr/>
        </p:nvSpPr>
        <p:spPr bwMode="auto">
          <a:xfrm>
            <a:off x="2286000" y="3657600"/>
            <a:ext cx="304800" cy="19050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17" name="Rectangle 5"/>
          <p:cNvSpPr>
            <a:spLocks noChangeArrowheads="1"/>
          </p:cNvSpPr>
          <p:nvPr/>
        </p:nvSpPr>
        <p:spPr bwMode="auto">
          <a:xfrm>
            <a:off x="6629400" y="4572000"/>
            <a:ext cx="838200" cy="45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18" name="Text Box 6"/>
          <p:cNvSpPr txBox="1">
            <a:spLocks noChangeArrowheads="1"/>
          </p:cNvSpPr>
          <p:nvPr/>
        </p:nvSpPr>
        <p:spPr bwMode="auto">
          <a:xfrm rot="-5400000">
            <a:off x="-350043" y="3321843"/>
            <a:ext cx="36576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Fragmentgrösse</a:t>
            </a:r>
            <a:endParaRPr lang="en-US" sz="1800" dirty="0">
              <a:latin typeface="Calibri" panose="020F0502020204030204" pitchFamily="34" charset="0"/>
            </a:endParaRPr>
          </a:p>
        </p:txBody>
      </p:sp>
      <p:sp>
        <p:nvSpPr>
          <p:cNvPr id="192519" name="Text Box 7"/>
          <p:cNvSpPr txBox="1">
            <a:spLocks noChangeArrowheads="1"/>
          </p:cNvSpPr>
          <p:nvPr/>
        </p:nvSpPr>
        <p:spPr bwMode="auto">
          <a:xfrm rot="-5400000">
            <a:off x="564357" y="3474243"/>
            <a:ext cx="36576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err="1">
                <a:latin typeface="Calibri" panose="020F0502020204030204" pitchFamily="34" charset="0"/>
              </a:rPr>
              <a:t>Wanderungsrichtung</a:t>
            </a:r>
            <a:endParaRPr lang="en-US" sz="1800" dirty="0">
              <a:latin typeface="Calibri" panose="020F0502020204030204" pitchFamily="34" charset="0"/>
            </a:endParaRPr>
          </a:p>
        </p:txBody>
      </p:sp>
      <p:sp>
        <p:nvSpPr>
          <p:cNvPr id="192520" name="Text Box 8"/>
          <p:cNvSpPr txBox="1">
            <a:spLocks noChangeArrowheads="1"/>
          </p:cNvSpPr>
          <p:nvPr/>
        </p:nvSpPr>
        <p:spPr bwMode="auto">
          <a:xfrm>
            <a:off x="6477000" y="4419600"/>
            <a:ext cx="1295400" cy="779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rPr>
              <a:t>30 Volt</a:t>
            </a:r>
          </a:p>
          <a:p>
            <a:pPr>
              <a:spcBef>
                <a:spcPct val="50000"/>
              </a:spcBef>
            </a:pPr>
            <a:r>
              <a:rPr lang="en-US" sz="1800" dirty="0">
                <a:latin typeface="Calibri" panose="020F0502020204030204" pitchFamily="34" charset="0"/>
              </a:rPr>
              <a:t>ca. 30 min</a:t>
            </a:r>
          </a:p>
        </p:txBody>
      </p:sp>
      <p:sp>
        <p:nvSpPr>
          <p:cNvPr id="192521" name="Rectangle 9"/>
          <p:cNvSpPr>
            <a:spLocks noChangeArrowheads="1"/>
          </p:cNvSpPr>
          <p:nvPr/>
        </p:nvSpPr>
        <p:spPr bwMode="auto">
          <a:xfrm>
            <a:off x="609600" y="2743200"/>
            <a:ext cx="2438400" cy="3581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22" name="Rectangle 10"/>
          <p:cNvSpPr>
            <a:spLocks noChangeArrowheads="1"/>
          </p:cNvSpPr>
          <p:nvPr/>
        </p:nvSpPr>
        <p:spPr bwMode="auto">
          <a:xfrm>
            <a:off x="5943600" y="2590800"/>
            <a:ext cx="1981200" cy="4267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23" name="Rectangle 11"/>
          <p:cNvSpPr>
            <a:spLocks noChangeArrowheads="1"/>
          </p:cNvSpPr>
          <p:nvPr/>
        </p:nvSpPr>
        <p:spPr bwMode="auto">
          <a:xfrm>
            <a:off x="1143000" y="6019800"/>
            <a:ext cx="1981200" cy="838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24" name="Rectangle 12"/>
          <p:cNvSpPr>
            <a:spLocks noChangeArrowheads="1"/>
          </p:cNvSpPr>
          <p:nvPr/>
        </p:nvSpPr>
        <p:spPr bwMode="auto">
          <a:xfrm>
            <a:off x="2971800" y="6324600"/>
            <a:ext cx="3200400" cy="5334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19252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69938"/>
            <a:ext cx="7772400" cy="608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2526" name="Rectangle 14"/>
          <p:cNvSpPr>
            <a:spLocks noChangeArrowheads="1"/>
          </p:cNvSpPr>
          <p:nvPr/>
        </p:nvSpPr>
        <p:spPr bwMode="auto">
          <a:xfrm>
            <a:off x="3048000" y="914400"/>
            <a:ext cx="2971800" cy="16002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27" name="Rectangle 15"/>
          <p:cNvSpPr>
            <a:spLocks noChangeArrowheads="1"/>
          </p:cNvSpPr>
          <p:nvPr/>
        </p:nvSpPr>
        <p:spPr bwMode="auto">
          <a:xfrm>
            <a:off x="1676400" y="1828800"/>
            <a:ext cx="609600" cy="45720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35" name="Rectangle 23"/>
          <p:cNvSpPr>
            <a:spLocks noChangeArrowheads="1"/>
          </p:cNvSpPr>
          <p:nvPr/>
        </p:nvSpPr>
        <p:spPr bwMode="auto">
          <a:xfrm>
            <a:off x="7010400" y="4343400"/>
            <a:ext cx="1066800" cy="6096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36" name="Text Box 24"/>
          <p:cNvSpPr txBox="1">
            <a:spLocks noChangeArrowheads="1"/>
          </p:cNvSpPr>
          <p:nvPr/>
        </p:nvSpPr>
        <p:spPr bwMode="auto">
          <a:xfrm>
            <a:off x="6934200" y="4267200"/>
            <a:ext cx="1219200" cy="854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100 Volt</a:t>
            </a:r>
          </a:p>
          <a:p>
            <a:pPr>
              <a:spcBef>
                <a:spcPct val="50000"/>
              </a:spcBef>
            </a:pPr>
            <a:r>
              <a:rPr lang="en-US" sz="2000" dirty="0">
                <a:latin typeface="Calibri" panose="020F0502020204030204" pitchFamily="34" charset="0"/>
              </a:rPr>
              <a:t>30 min.</a:t>
            </a:r>
          </a:p>
        </p:txBody>
      </p:sp>
      <p:sp>
        <p:nvSpPr>
          <p:cNvPr id="192538" name="Rectangle 26"/>
          <p:cNvSpPr>
            <a:spLocks noChangeArrowheads="1"/>
          </p:cNvSpPr>
          <p:nvPr/>
        </p:nvSpPr>
        <p:spPr bwMode="auto">
          <a:xfrm>
            <a:off x="381000" y="3581400"/>
            <a:ext cx="685800" cy="2057400"/>
          </a:xfrm>
          <a:prstGeom prst="rect">
            <a:avLst/>
          </a:prstGeom>
          <a:solidFill>
            <a:schemeClr val="bg1"/>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192539" name="Text Box 27"/>
          <p:cNvSpPr txBox="1">
            <a:spLocks noChangeArrowheads="1"/>
          </p:cNvSpPr>
          <p:nvPr/>
        </p:nvSpPr>
        <p:spPr bwMode="auto">
          <a:xfrm rot="-5400000">
            <a:off x="-1477962" y="3390900"/>
            <a:ext cx="4419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Size of DNA fragments</a:t>
            </a:r>
          </a:p>
        </p:txBody>
      </p:sp>
      <p:sp>
        <p:nvSpPr>
          <p:cNvPr id="192540" name="Text Box 28"/>
          <p:cNvSpPr txBox="1">
            <a:spLocks noChangeArrowheads="1"/>
          </p:cNvSpPr>
          <p:nvPr/>
        </p:nvSpPr>
        <p:spPr bwMode="auto">
          <a:xfrm rot="-5400000">
            <a:off x="7938" y="3738562"/>
            <a:ext cx="4191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Direction of DNA migration</a:t>
            </a:r>
          </a:p>
        </p:txBody>
      </p:sp>
      <p:sp>
        <p:nvSpPr>
          <p:cNvPr id="27" name="Text Box 35">
            <a:extLst>
              <a:ext uri="{FF2B5EF4-FFF2-40B4-BE49-F238E27FC236}">
                <a16:creationId xmlns:a16="http://schemas.microsoft.com/office/drawing/2014/main" id="{B913D267-BE62-174A-A3F3-F654C71C216B}"/>
              </a:ext>
            </a:extLst>
          </p:cNvPr>
          <p:cNvSpPr txBox="1">
            <a:spLocks noChangeArrowheads="1"/>
          </p:cNvSpPr>
          <p:nvPr/>
        </p:nvSpPr>
        <p:spPr bwMode="auto">
          <a:xfrm rot="-5400000">
            <a:off x="1798637" y="911353"/>
            <a:ext cx="32004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DNA-</a:t>
            </a:r>
            <a:r>
              <a:rPr lang="en-US" sz="1800" dirty="0" err="1">
                <a:latin typeface="Calibri" panose="020F0502020204030204" pitchFamily="34" charset="0"/>
                <a:cs typeface="Calibri" panose="020F0502020204030204" pitchFamily="34" charset="0"/>
              </a:rPr>
              <a:t>sizemarker</a:t>
            </a:r>
            <a:endParaRPr lang="en-US" sz="1800" dirty="0">
              <a:latin typeface="Calibri" panose="020F0502020204030204" pitchFamily="34" charset="0"/>
              <a:cs typeface="Calibri" panose="020F0502020204030204" pitchFamily="34" charset="0"/>
            </a:endParaRPr>
          </a:p>
        </p:txBody>
      </p:sp>
      <p:sp>
        <p:nvSpPr>
          <p:cNvPr id="28" name="Text Box 36">
            <a:extLst>
              <a:ext uri="{FF2B5EF4-FFF2-40B4-BE49-F238E27FC236}">
                <a16:creationId xmlns:a16="http://schemas.microsoft.com/office/drawing/2014/main" id="{FFE07B73-944E-3847-9EBD-3AFBBA5AA4FA}"/>
              </a:ext>
            </a:extLst>
          </p:cNvPr>
          <p:cNvSpPr txBox="1">
            <a:spLocks noChangeArrowheads="1"/>
          </p:cNvSpPr>
          <p:nvPr/>
        </p:nvSpPr>
        <p:spPr bwMode="auto">
          <a:xfrm rot="-5400000">
            <a:off x="2636837" y="1216153"/>
            <a:ext cx="25908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dirty="0">
                <a:latin typeface="Calibri" panose="020F0502020204030204" pitchFamily="34" charset="0"/>
                <a:cs typeface="Calibri" panose="020F0502020204030204" pitchFamily="34" charset="0"/>
              </a:rPr>
              <a:t>Crime Scene</a:t>
            </a:r>
          </a:p>
        </p:txBody>
      </p:sp>
      <p:sp>
        <p:nvSpPr>
          <p:cNvPr id="29" name="Text Box 37">
            <a:extLst>
              <a:ext uri="{FF2B5EF4-FFF2-40B4-BE49-F238E27FC236}">
                <a16:creationId xmlns:a16="http://schemas.microsoft.com/office/drawing/2014/main" id="{51234142-27DF-FF45-A4DB-045FB5B602AD}"/>
              </a:ext>
            </a:extLst>
          </p:cNvPr>
          <p:cNvSpPr txBox="1">
            <a:spLocks noChangeArrowheads="1"/>
          </p:cNvSpPr>
          <p:nvPr/>
        </p:nvSpPr>
        <p:spPr bwMode="auto">
          <a:xfrm rot="-5400000">
            <a:off x="2941637" y="1051053"/>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1</a:t>
            </a:r>
          </a:p>
        </p:txBody>
      </p:sp>
      <p:sp>
        <p:nvSpPr>
          <p:cNvPr id="30" name="Text Box 39">
            <a:extLst>
              <a:ext uri="{FF2B5EF4-FFF2-40B4-BE49-F238E27FC236}">
                <a16:creationId xmlns:a16="http://schemas.microsoft.com/office/drawing/2014/main" id="{E88BB239-5A77-084E-861D-ECC150230C9D}"/>
              </a:ext>
            </a:extLst>
          </p:cNvPr>
          <p:cNvSpPr txBox="1">
            <a:spLocks noChangeArrowheads="1"/>
          </p:cNvSpPr>
          <p:nvPr/>
        </p:nvSpPr>
        <p:spPr bwMode="auto">
          <a:xfrm rot="-5400000">
            <a:off x="4313238" y="1074865"/>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4</a:t>
            </a:r>
          </a:p>
        </p:txBody>
      </p:sp>
      <p:sp>
        <p:nvSpPr>
          <p:cNvPr id="31" name="Text Box 40">
            <a:extLst>
              <a:ext uri="{FF2B5EF4-FFF2-40B4-BE49-F238E27FC236}">
                <a16:creationId xmlns:a16="http://schemas.microsoft.com/office/drawing/2014/main" id="{770BEE6A-93FD-FB46-B4BA-5A1B0FCBC109}"/>
              </a:ext>
            </a:extLst>
          </p:cNvPr>
          <p:cNvSpPr txBox="1">
            <a:spLocks noChangeArrowheads="1"/>
          </p:cNvSpPr>
          <p:nvPr/>
        </p:nvSpPr>
        <p:spPr bwMode="auto">
          <a:xfrm rot="-5400000">
            <a:off x="3856038" y="1074865"/>
            <a:ext cx="28956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3</a:t>
            </a:r>
          </a:p>
        </p:txBody>
      </p:sp>
      <p:sp>
        <p:nvSpPr>
          <p:cNvPr id="32" name="Text Box 41">
            <a:extLst>
              <a:ext uri="{FF2B5EF4-FFF2-40B4-BE49-F238E27FC236}">
                <a16:creationId xmlns:a16="http://schemas.microsoft.com/office/drawing/2014/main" id="{5A7E19AC-4274-8342-A276-A91D0D3A03E5}"/>
              </a:ext>
            </a:extLst>
          </p:cNvPr>
          <p:cNvSpPr txBox="1">
            <a:spLocks noChangeArrowheads="1"/>
          </p:cNvSpPr>
          <p:nvPr/>
        </p:nvSpPr>
        <p:spPr bwMode="auto">
          <a:xfrm rot="-5400000">
            <a:off x="3398837" y="1076453"/>
            <a:ext cx="289560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1800">
                <a:latin typeface="Calibri" panose="020F0502020204030204" pitchFamily="34" charset="0"/>
                <a:cs typeface="Calibri" panose="020F0502020204030204" pitchFamily="34" charset="0"/>
              </a:rPr>
              <a:t>Suspect 2</a:t>
            </a:r>
          </a:p>
        </p:txBody>
      </p:sp>
    </p:spTree>
    <p:extLst>
      <p:ext uri="{BB962C8B-B14F-4D97-AF65-F5344CB8AC3E}">
        <p14:creationId xmlns:p14="http://schemas.microsoft.com/office/powerpoint/2010/main" val="153969855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9"/>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2</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preparing an </a:t>
            </a:r>
            <a:r>
              <a:rPr lang="en-US" sz="2000" dirty="0" err="1">
                <a:solidFill>
                  <a:schemeClr val="accent2"/>
                </a:solidFill>
                <a:effectLst>
                  <a:outerShdw blurRad="38100" dist="38100" dir="2700000" algn="tl">
                    <a:srgbClr val="DDDDDD"/>
                  </a:outerShdw>
                </a:effectLst>
                <a:latin typeface="Calibri" panose="020F0502020204030204" pitchFamily="34" charset="0"/>
              </a:rPr>
              <a:t>agarose</a:t>
            </a:r>
            <a:r>
              <a:rPr lang="en-US" sz="2000" dirty="0">
                <a:solidFill>
                  <a:schemeClr val="accent2"/>
                </a:solidFill>
                <a:effectLst>
                  <a:outerShdw blurRad="38100" dist="38100" dir="2700000" algn="tl">
                    <a:srgbClr val="DDDDDD"/>
                  </a:outerShdw>
                </a:effectLst>
                <a:latin typeface="Calibri" panose="020F0502020204030204" pitchFamily="34" charset="0"/>
              </a:rPr>
              <a:t> gel, pipetting </a:t>
            </a:r>
            <a:r>
              <a:rPr lang="en-US" sz="2000" dirty="0" err="1">
                <a:solidFill>
                  <a:schemeClr val="accent2"/>
                </a:solidFill>
                <a:effectLst>
                  <a:outerShdw blurRad="38100" dist="38100" dir="2700000" algn="tl">
                    <a:srgbClr val="DDDDDD"/>
                  </a:outerShdw>
                </a:effectLst>
                <a:latin typeface="Calibri" panose="020F0502020204030204" pitchFamily="34" charset="0"/>
              </a:rPr>
              <a:t>excercise</a:t>
            </a:r>
            <a:r>
              <a:rPr lang="en-US" sz="2000" dirty="0">
                <a:solidFill>
                  <a:schemeClr val="accent2"/>
                </a:solidFill>
                <a:effectLst>
                  <a:outerShdw blurRad="38100" dist="38100" dir="2700000" algn="tl">
                    <a:srgbClr val="DDDDDD"/>
                  </a:outerShdw>
                </a:effectLst>
                <a:latin typeface="Calibri" panose="020F0502020204030204" pitchFamily="34" charset="0"/>
              </a:rPr>
              <a:t> II</a:t>
            </a:r>
            <a:endParaRPr lang="en-US" sz="3200" dirty="0">
              <a:solidFill>
                <a:schemeClr val="tx2"/>
              </a:solidFill>
              <a:latin typeface="Calibri" panose="020F0502020204030204" pitchFamily="34" charset="0"/>
            </a:endParaRPr>
          </a:p>
        </p:txBody>
      </p:sp>
      <p:sp>
        <p:nvSpPr>
          <p:cNvPr id="12" name="AutoShape 10"/>
          <p:cNvSpPr>
            <a:spLocks noChangeArrowheads="1"/>
          </p:cNvSpPr>
          <p:nvPr/>
        </p:nvSpPr>
        <p:spPr bwMode="auto">
          <a:xfrm>
            <a:off x="914400" y="2878670"/>
            <a:ext cx="609600" cy="152400"/>
          </a:xfrm>
          <a:prstGeom prst="rightArrow">
            <a:avLst>
              <a:gd name="adj1" fmla="val 50000"/>
              <a:gd name="adj2" fmla="val 100000"/>
            </a:avLst>
          </a:prstGeom>
          <a:solidFill>
            <a:schemeClr val="accent1"/>
          </a:solidFill>
          <a:ln w="9525">
            <a:solidFill>
              <a:schemeClr val="tx1"/>
            </a:solidFill>
            <a:miter lim="800000"/>
            <a:headEnd/>
            <a:tailEnd/>
          </a:ln>
        </p:spPr>
        <p:txBody>
          <a:bodyPr wrap="none" anchor="ctr"/>
          <a:lstStyle/>
          <a:p>
            <a:endParaRPr lang="de-DE" dirty="0">
              <a:latin typeface="Calibri" panose="020F0502020204030204" pitchFamily="34" charset="0"/>
            </a:endParaRPr>
          </a:p>
        </p:txBody>
      </p:sp>
      <p:sp>
        <p:nvSpPr>
          <p:cNvPr id="13" name="AutoShape 11"/>
          <p:cNvSpPr>
            <a:spLocks noChangeArrowheads="1"/>
          </p:cNvSpPr>
          <p:nvPr/>
        </p:nvSpPr>
        <p:spPr bwMode="auto">
          <a:xfrm>
            <a:off x="914400" y="3945470"/>
            <a:ext cx="609600" cy="152400"/>
          </a:xfrm>
          <a:prstGeom prst="rightArrow">
            <a:avLst>
              <a:gd name="adj1" fmla="val 50000"/>
              <a:gd name="adj2" fmla="val 100000"/>
            </a:avLst>
          </a:prstGeom>
          <a:solidFill>
            <a:schemeClr val="accent1"/>
          </a:solidFill>
          <a:ln w="9525">
            <a:solidFill>
              <a:schemeClr val="tx1"/>
            </a:solidFill>
            <a:miter lim="800000"/>
            <a:headEnd/>
            <a:tailEnd/>
          </a:ln>
        </p:spPr>
        <p:txBody>
          <a:bodyPr wrap="none" anchor="ctr"/>
          <a:lstStyle/>
          <a:p>
            <a:endParaRPr lang="de-DE" dirty="0">
              <a:latin typeface="Calibri" panose="020F0502020204030204" pitchFamily="34" charset="0"/>
            </a:endParaRPr>
          </a:p>
        </p:txBody>
      </p:sp>
      <p:sp>
        <p:nvSpPr>
          <p:cNvPr id="15" name="Text Box 12"/>
          <p:cNvSpPr txBox="1">
            <a:spLocks noChangeArrowheads="1"/>
          </p:cNvSpPr>
          <p:nvPr/>
        </p:nvSpPr>
        <p:spPr bwMode="auto">
          <a:xfrm>
            <a:off x="1828800" y="2726270"/>
            <a:ext cx="5029200" cy="16312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2000" dirty="0">
                <a:latin typeface="Calibri" panose="020F0502020204030204" pitchFamily="34" charset="0"/>
              </a:rPr>
              <a:t>We prepare an </a:t>
            </a:r>
            <a:r>
              <a:rPr lang="en-US" sz="2000" dirty="0" err="1">
                <a:latin typeface="Calibri" panose="020F0502020204030204" pitchFamily="34" charset="0"/>
              </a:rPr>
              <a:t>agarose</a:t>
            </a:r>
            <a:r>
              <a:rPr lang="en-US" sz="2000" dirty="0">
                <a:latin typeface="Calibri" panose="020F0502020204030204" pitchFamily="34" charset="0"/>
              </a:rPr>
              <a:t> gel</a:t>
            </a:r>
          </a:p>
          <a:p>
            <a:pPr>
              <a:spcBef>
                <a:spcPct val="50000"/>
              </a:spcBef>
            </a:pPr>
            <a:endParaRPr lang="en-US" sz="2000" dirty="0">
              <a:latin typeface="Calibri" panose="020F0502020204030204" pitchFamily="34" charset="0"/>
            </a:endParaRPr>
          </a:p>
          <a:p>
            <a:pPr>
              <a:spcBef>
                <a:spcPct val="50000"/>
              </a:spcBef>
            </a:pPr>
            <a:r>
              <a:rPr lang="en-US" sz="2000" dirty="0">
                <a:latin typeface="Calibri" panose="020F0502020204030204" pitchFamily="34" charset="0"/>
              </a:rPr>
              <a:t>Pipetting </a:t>
            </a:r>
            <a:r>
              <a:rPr lang="en-US" sz="2000" dirty="0" err="1">
                <a:latin typeface="Calibri" panose="020F0502020204030204" pitchFamily="34" charset="0"/>
              </a:rPr>
              <a:t>excercise</a:t>
            </a:r>
            <a:r>
              <a:rPr lang="en-US" sz="2000" dirty="0">
                <a:latin typeface="Calibri" panose="020F0502020204030204" pitchFamily="34" charset="0"/>
              </a:rPr>
              <a:t> II: How to load DNA samples on a gel.</a:t>
            </a:r>
          </a:p>
        </p:txBody>
      </p:sp>
    </p:spTree>
    <p:extLst>
      <p:ext uri="{BB962C8B-B14F-4D97-AF65-F5344CB8AC3E}">
        <p14:creationId xmlns:p14="http://schemas.microsoft.com/office/powerpoint/2010/main" val="101895197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9"/>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2</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preparing an </a:t>
            </a:r>
            <a:r>
              <a:rPr lang="en-US" sz="2000" dirty="0" err="1">
                <a:solidFill>
                  <a:schemeClr val="accent2"/>
                </a:solidFill>
                <a:effectLst>
                  <a:outerShdw blurRad="38100" dist="38100" dir="2700000" algn="tl">
                    <a:srgbClr val="DDDDDD"/>
                  </a:outerShdw>
                </a:effectLst>
                <a:latin typeface="Calibri" panose="020F0502020204030204" pitchFamily="34" charset="0"/>
              </a:rPr>
              <a:t>agarose</a:t>
            </a:r>
            <a:r>
              <a:rPr lang="en-US" sz="2000" dirty="0">
                <a:solidFill>
                  <a:schemeClr val="accent2"/>
                </a:solidFill>
                <a:effectLst>
                  <a:outerShdw blurRad="38100" dist="38100" dir="2700000" algn="tl">
                    <a:srgbClr val="DDDDDD"/>
                  </a:outerShdw>
                </a:effectLst>
                <a:latin typeface="Calibri" panose="020F0502020204030204" pitchFamily="34" charset="0"/>
              </a:rPr>
              <a:t> gel, pipetting </a:t>
            </a:r>
            <a:r>
              <a:rPr lang="en-US" sz="2000" dirty="0" err="1">
                <a:solidFill>
                  <a:schemeClr val="accent2"/>
                </a:solidFill>
                <a:effectLst>
                  <a:outerShdw blurRad="38100" dist="38100" dir="2700000" algn="tl">
                    <a:srgbClr val="DDDDDD"/>
                  </a:outerShdw>
                </a:effectLst>
                <a:latin typeface="Calibri" panose="020F0502020204030204" pitchFamily="34" charset="0"/>
              </a:rPr>
              <a:t>excercise</a:t>
            </a:r>
            <a:r>
              <a:rPr lang="en-US" sz="2000" dirty="0">
                <a:solidFill>
                  <a:schemeClr val="accent2"/>
                </a:solidFill>
                <a:effectLst>
                  <a:outerShdw blurRad="38100" dist="38100" dir="2700000" algn="tl">
                    <a:srgbClr val="DDDDDD"/>
                  </a:outerShdw>
                </a:effectLst>
                <a:latin typeface="Calibri" panose="020F0502020204030204" pitchFamily="34" charset="0"/>
              </a:rPr>
              <a:t> II</a:t>
            </a:r>
            <a:endParaRPr lang="en-US" sz="3200" dirty="0">
              <a:solidFill>
                <a:schemeClr val="tx2"/>
              </a:solidFill>
              <a:latin typeface="Calibri" panose="020F0502020204030204" pitchFamily="34" charset="0"/>
            </a:endParaRPr>
          </a:p>
        </p:txBody>
      </p:sp>
      <p:pic>
        <p:nvPicPr>
          <p:cNvPr id="2" name="Bild 1"/>
          <p:cNvPicPr>
            <a:picLocks noChangeAspect="1"/>
          </p:cNvPicPr>
          <p:nvPr/>
        </p:nvPicPr>
        <p:blipFill>
          <a:blip r:embed="rId3"/>
          <a:stretch>
            <a:fillRect/>
          </a:stretch>
        </p:blipFill>
        <p:spPr>
          <a:xfrm>
            <a:off x="668864" y="2331339"/>
            <a:ext cx="7907867" cy="3109715"/>
          </a:xfrm>
          <a:prstGeom prst="rect">
            <a:avLst/>
          </a:prstGeom>
          <a:ln>
            <a:solidFill>
              <a:srgbClr val="000000"/>
            </a:solidFill>
          </a:ln>
        </p:spPr>
      </p:pic>
    </p:spTree>
    <p:extLst>
      <p:ext uri="{BB962C8B-B14F-4D97-AF65-F5344CB8AC3E}">
        <p14:creationId xmlns:p14="http://schemas.microsoft.com/office/powerpoint/2010/main" val="2141745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12192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075" name="Text Box 3"/>
          <p:cNvSpPr txBox="1">
            <a:spLocks noChangeArrowheads="1"/>
          </p:cNvSpPr>
          <p:nvPr/>
        </p:nvSpPr>
        <p:spPr bwMode="auto">
          <a:xfrm>
            <a:off x="123825" y="1050925"/>
            <a:ext cx="57912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sz="2000" b="1" i="1" dirty="0" err="1">
                <a:latin typeface="Times New Roman Bold" charset="0"/>
              </a:rPr>
              <a:t>Sarnen</a:t>
            </a:r>
            <a:r>
              <a:rPr lang="en-US" sz="2000" b="1" i="1" dirty="0">
                <a:latin typeface="Times New Roman Bold" charset="0"/>
              </a:rPr>
              <a:t> - BWZ: </a:t>
            </a:r>
            <a:r>
              <a:rPr lang="en-US" sz="2000" b="1" i="1" dirty="0" err="1">
                <a:latin typeface="Times New Roman Bold" charset="0"/>
              </a:rPr>
              <a:t>Dreister</a:t>
            </a:r>
            <a:r>
              <a:rPr lang="en-US" sz="2000" b="1" i="1" dirty="0">
                <a:latin typeface="Times New Roman Bold" charset="0"/>
              </a:rPr>
              <a:t> </a:t>
            </a:r>
            <a:r>
              <a:rPr lang="en-US" sz="2000" b="1" i="1" dirty="0" err="1">
                <a:latin typeface="Times New Roman Bold" charset="0"/>
              </a:rPr>
              <a:t>Diebstahl</a:t>
            </a:r>
            <a:r>
              <a:rPr lang="en-US" sz="2000" b="1" i="1" dirty="0">
                <a:latin typeface="Times New Roman Bold" charset="0"/>
              </a:rPr>
              <a:t> des </a:t>
            </a:r>
            <a:r>
              <a:rPr lang="en-US" sz="2000" b="1" i="1" dirty="0" err="1">
                <a:latin typeface="Times New Roman Bold" charset="0"/>
              </a:rPr>
              <a:t>Lehrerlaptops</a:t>
            </a:r>
            <a:endParaRPr lang="en-US" sz="1200" dirty="0">
              <a:latin typeface="Calibri" panose="020F0502020204030204" pitchFamily="34" charset="0"/>
            </a:endParaRPr>
          </a:p>
        </p:txBody>
      </p:sp>
      <p:sp>
        <p:nvSpPr>
          <p:cNvPr id="3076" name="Rectangle 4"/>
          <p:cNvSpPr>
            <a:spLocks noChangeArrowheads="1"/>
          </p:cNvSpPr>
          <p:nvPr/>
        </p:nvSpPr>
        <p:spPr bwMode="auto">
          <a:xfrm>
            <a:off x="123825" y="4267200"/>
            <a:ext cx="5803900" cy="1295400"/>
          </a:xfrm>
          <a:prstGeom prst="rect">
            <a:avLst/>
          </a:prstGeom>
          <a:noFill/>
          <a:ln w="9525">
            <a:solidFill>
              <a:schemeClr val="bg1"/>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just"/>
            <a:r>
              <a:rPr lang="en-US" sz="1100" dirty="0">
                <a:latin typeface="Calibri" panose="020F0502020204030204" pitchFamily="34" charset="0"/>
              </a:rPr>
              <a:t>Grosser </a:t>
            </a:r>
            <a:r>
              <a:rPr lang="en-US" sz="1100" dirty="0" err="1">
                <a:latin typeface="Calibri" panose="020F0502020204030204" pitchFamily="34" charset="0"/>
              </a:rPr>
              <a:t>Ärger</a:t>
            </a:r>
            <a:r>
              <a:rPr lang="en-US" sz="1100" dirty="0">
                <a:latin typeface="Calibri" panose="020F0502020204030204" pitchFamily="34" charset="0"/>
              </a:rPr>
              <a:t> am BWZ in </a:t>
            </a:r>
            <a:r>
              <a:rPr lang="en-US" sz="1100" dirty="0" err="1">
                <a:latin typeface="Calibri" panose="020F0502020204030204" pitchFamily="34" charset="0"/>
              </a:rPr>
              <a:t>Sarnen</a:t>
            </a:r>
            <a:r>
              <a:rPr lang="en-US" sz="1100" dirty="0">
                <a:latin typeface="Calibri" panose="020F0502020204030204" pitchFamily="34" charset="0"/>
              </a:rPr>
              <a:t>: </a:t>
            </a:r>
            <a:r>
              <a:rPr lang="en-US" sz="1100" dirty="0" err="1">
                <a:latin typeface="Calibri" panose="020F0502020204030204" pitchFamily="34" charset="0"/>
              </a:rPr>
              <a:t>Während</a:t>
            </a:r>
            <a:r>
              <a:rPr lang="en-US" sz="1100" dirty="0">
                <a:latin typeface="Calibri" panose="020F0502020204030204" pitchFamily="34" charset="0"/>
              </a:rPr>
              <a:t> </a:t>
            </a:r>
            <a:r>
              <a:rPr lang="en-US" sz="1100" dirty="0" err="1">
                <a:latin typeface="Calibri" panose="020F0502020204030204" pitchFamily="34" charset="0"/>
              </a:rPr>
              <a:t>einer</a:t>
            </a:r>
            <a:r>
              <a:rPr lang="en-US" sz="1100" dirty="0">
                <a:latin typeface="Calibri" panose="020F0502020204030204" pitchFamily="34" charset="0"/>
              </a:rPr>
              <a:t> </a:t>
            </a:r>
            <a:r>
              <a:rPr lang="en-US" sz="1100" dirty="0" err="1">
                <a:latin typeface="Calibri" panose="020F0502020204030204" pitchFamily="34" charset="0"/>
              </a:rPr>
              <a:t>kurzen</a:t>
            </a:r>
            <a:r>
              <a:rPr lang="en-US" sz="1100" dirty="0">
                <a:latin typeface="Calibri" panose="020F0502020204030204" pitchFamily="34" charset="0"/>
              </a:rPr>
              <a:t> Pause </a:t>
            </a:r>
            <a:r>
              <a:rPr lang="en-US" sz="1100" dirty="0" err="1">
                <a:latin typeface="Calibri" panose="020F0502020204030204" pitchFamily="34" charset="0"/>
              </a:rPr>
              <a:t>ist</a:t>
            </a:r>
            <a:r>
              <a:rPr lang="en-US" sz="1100" dirty="0">
                <a:latin typeface="Calibri" panose="020F0502020204030204" pitchFamily="34" charset="0"/>
              </a:rPr>
              <a:t> am </a:t>
            </a:r>
            <a:r>
              <a:rPr lang="en-US" sz="1100" dirty="0" err="1">
                <a:latin typeface="Calibri" panose="020F0502020204030204" pitchFamily="34" charset="0"/>
              </a:rPr>
              <a:t>Berufs</a:t>
            </a:r>
            <a:r>
              <a:rPr lang="en-US" sz="1100" dirty="0">
                <a:latin typeface="Calibri" panose="020F0502020204030204" pitchFamily="34" charset="0"/>
              </a:rPr>
              <a:t>- und </a:t>
            </a:r>
            <a:r>
              <a:rPr lang="en-US" sz="1100" dirty="0" err="1">
                <a:latin typeface="Calibri" panose="020F0502020204030204" pitchFamily="34" charset="0"/>
              </a:rPr>
              <a:t>Weiterbildungszentrum</a:t>
            </a:r>
            <a:r>
              <a:rPr lang="en-US" sz="1100" dirty="0">
                <a:latin typeface="Calibri" panose="020F0502020204030204" pitchFamily="34" charset="0"/>
              </a:rPr>
              <a:t> in </a:t>
            </a:r>
            <a:r>
              <a:rPr lang="en-US" sz="1100" dirty="0" err="1">
                <a:latin typeface="Calibri" panose="020F0502020204030204" pitchFamily="34" charset="0"/>
              </a:rPr>
              <a:t>Sarnen</a:t>
            </a:r>
            <a:r>
              <a:rPr lang="en-US" sz="1100" dirty="0">
                <a:latin typeface="Calibri" panose="020F0502020204030204" pitchFamily="34" charset="0"/>
              </a:rPr>
              <a:t> </a:t>
            </a:r>
            <a:r>
              <a:rPr lang="en-US" sz="1100" dirty="0" err="1">
                <a:latin typeface="Calibri" panose="020F0502020204030204" pitchFamily="34" charset="0"/>
              </a:rPr>
              <a:t>ein</a:t>
            </a:r>
            <a:r>
              <a:rPr lang="en-US" sz="1100" dirty="0">
                <a:latin typeface="Calibri" panose="020F0502020204030204" pitchFamily="34" charset="0"/>
              </a:rPr>
              <a:t> Laptop </a:t>
            </a:r>
            <a:r>
              <a:rPr lang="en-US" sz="1100" dirty="0" err="1">
                <a:latin typeface="Calibri" panose="020F0502020204030204" pitchFamily="34" charset="0"/>
              </a:rPr>
              <a:t>entwendet</a:t>
            </a:r>
            <a:r>
              <a:rPr lang="en-US" sz="1100" dirty="0">
                <a:latin typeface="Calibri" panose="020F0502020204030204" pitchFamily="34" charset="0"/>
              </a:rPr>
              <a:t> </a:t>
            </a:r>
            <a:r>
              <a:rPr lang="en-US" sz="1100" dirty="0" err="1">
                <a:latin typeface="Calibri" panose="020F0502020204030204" pitchFamily="34" charset="0"/>
              </a:rPr>
              <a:t>worden</a:t>
            </a:r>
            <a:r>
              <a:rPr lang="en-US" sz="1100" dirty="0">
                <a:latin typeface="Calibri" panose="020F0502020204030204" pitchFamily="34" charset="0"/>
              </a:rPr>
              <a:t>. Die </a:t>
            </a:r>
            <a:r>
              <a:rPr lang="en-US" sz="1100" dirty="0" err="1">
                <a:latin typeface="Calibri" panose="020F0502020204030204" pitchFamily="34" charset="0"/>
              </a:rPr>
              <a:t>gesamte</a:t>
            </a:r>
            <a:r>
              <a:rPr lang="en-US" sz="1100" dirty="0">
                <a:latin typeface="Calibri" panose="020F0502020204030204" pitchFamily="34" charset="0"/>
              </a:rPr>
              <a:t> </a:t>
            </a:r>
            <a:r>
              <a:rPr lang="en-US" sz="1100" dirty="0" err="1">
                <a:latin typeface="Calibri" panose="020F0502020204030204" pitchFamily="34" charset="0"/>
              </a:rPr>
              <a:t>Lehrerschaft</a:t>
            </a:r>
            <a:r>
              <a:rPr lang="en-US" sz="1100" dirty="0">
                <a:latin typeface="Calibri" panose="020F0502020204030204" pitchFamily="34" charset="0"/>
              </a:rPr>
              <a:t> war </a:t>
            </a:r>
            <a:r>
              <a:rPr lang="en-US" sz="1100" dirty="0" err="1">
                <a:latin typeface="Calibri" panose="020F0502020204030204" pitchFamily="34" charset="0"/>
              </a:rPr>
              <a:t>sich</a:t>
            </a:r>
            <a:r>
              <a:rPr lang="en-US" sz="1100" dirty="0">
                <a:latin typeface="Calibri" panose="020F0502020204030204" pitchFamily="34" charset="0"/>
              </a:rPr>
              <a:t> </a:t>
            </a:r>
            <a:r>
              <a:rPr lang="en-US" sz="1100" dirty="0" err="1">
                <a:latin typeface="Calibri" panose="020F0502020204030204" pitchFamily="34" charset="0"/>
              </a:rPr>
              <a:t>sofort</a:t>
            </a:r>
            <a:r>
              <a:rPr lang="en-US" sz="1100" dirty="0">
                <a:latin typeface="Calibri" panose="020F0502020204030204" pitchFamily="34" charset="0"/>
              </a:rPr>
              <a:t> </a:t>
            </a:r>
            <a:r>
              <a:rPr lang="en-US" sz="1100" dirty="0" err="1">
                <a:latin typeface="Calibri" panose="020F0502020204030204" pitchFamily="34" charset="0"/>
              </a:rPr>
              <a:t>einig</a:t>
            </a:r>
            <a:r>
              <a:rPr lang="en-US" sz="1100" dirty="0">
                <a:latin typeface="Calibri" panose="020F0502020204030204" pitchFamily="34" charset="0"/>
              </a:rPr>
              <a:t> und </a:t>
            </a:r>
            <a:r>
              <a:rPr lang="en-US" sz="1100" dirty="0" err="1">
                <a:latin typeface="Calibri" panose="020F0502020204030204" pitchFamily="34" charset="0"/>
              </a:rPr>
              <a:t>verständigte</a:t>
            </a:r>
            <a:r>
              <a:rPr lang="en-US" sz="1100" dirty="0">
                <a:latin typeface="Calibri" panose="020F0502020204030204" pitchFamily="34" charset="0"/>
              </a:rPr>
              <a:t> </a:t>
            </a:r>
            <a:r>
              <a:rPr lang="en-US" sz="1100" dirty="0" err="1">
                <a:latin typeface="Calibri" panose="020F0502020204030204" pitchFamily="34" charset="0"/>
              </a:rPr>
              <a:t>nicht</a:t>
            </a:r>
            <a:r>
              <a:rPr lang="en-US" sz="1100" dirty="0">
                <a:latin typeface="Calibri" panose="020F0502020204030204" pitchFamily="34" charset="0"/>
              </a:rPr>
              <a:t> </a:t>
            </a:r>
            <a:r>
              <a:rPr lang="en-US" sz="1100" dirty="0" err="1">
                <a:latin typeface="Calibri" panose="020F0502020204030204" pitchFamily="34" charset="0"/>
              </a:rPr>
              <a:t>nur</a:t>
            </a:r>
            <a:r>
              <a:rPr lang="en-US" sz="1100" dirty="0">
                <a:latin typeface="Calibri" panose="020F0502020204030204" pitchFamily="34" charset="0"/>
              </a:rPr>
              <a:t> die </a:t>
            </a:r>
            <a:r>
              <a:rPr lang="en-US" sz="1100" dirty="0" err="1">
                <a:latin typeface="Calibri" panose="020F0502020204030204" pitchFamily="34" charset="0"/>
              </a:rPr>
              <a:t>Polizei</a:t>
            </a:r>
            <a:r>
              <a:rPr lang="en-US" sz="1100" dirty="0">
                <a:latin typeface="Calibri" panose="020F0502020204030204" pitchFamily="34" charset="0"/>
              </a:rPr>
              <a:t>, </a:t>
            </a:r>
            <a:r>
              <a:rPr lang="en-US" sz="1100" dirty="0" err="1">
                <a:latin typeface="Calibri" panose="020F0502020204030204" pitchFamily="34" charset="0"/>
              </a:rPr>
              <a:t>sondern</a:t>
            </a:r>
            <a:r>
              <a:rPr lang="en-US" sz="1100" dirty="0">
                <a:latin typeface="Calibri" panose="020F0502020204030204" pitchFamily="34" charset="0"/>
              </a:rPr>
              <a:t> </a:t>
            </a:r>
            <a:r>
              <a:rPr lang="en-US" sz="1100" dirty="0" err="1">
                <a:latin typeface="Calibri" panose="020F0502020204030204" pitchFamily="34" charset="0"/>
              </a:rPr>
              <a:t>auch</a:t>
            </a:r>
            <a:r>
              <a:rPr lang="en-US" sz="1100" dirty="0">
                <a:latin typeface="Calibri" panose="020F0502020204030204" pitchFamily="34" charset="0"/>
              </a:rPr>
              <a:t> die crime scene investigation (CSI) der Universität Zürich.  </a:t>
            </a:r>
            <a:r>
              <a:rPr lang="en-US" sz="1100" dirty="0" err="1">
                <a:latin typeface="Calibri" panose="020F0502020204030204" pitchFamily="34" charset="0"/>
              </a:rPr>
              <a:t>Umgehend</a:t>
            </a:r>
            <a:r>
              <a:rPr lang="en-US" sz="1100" dirty="0">
                <a:latin typeface="Calibri" panose="020F0502020204030204" pitchFamily="34" charset="0"/>
              </a:rPr>
              <a:t> </a:t>
            </a:r>
            <a:r>
              <a:rPr lang="en-US" sz="1100" dirty="0" err="1">
                <a:latin typeface="Calibri" panose="020F0502020204030204" pitchFamily="34" charset="0"/>
              </a:rPr>
              <a:t>haben</a:t>
            </a:r>
            <a:r>
              <a:rPr lang="en-US" sz="1100" dirty="0">
                <a:latin typeface="Calibri" panose="020F0502020204030204" pitchFamily="34" charset="0"/>
              </a:rPr>
              <a:t> </a:t>
            </a:r>
            <a:r>
              <a:rPr lang="en-US" sz="1100" dirty="0" err="1">
                <a:latin typeface="Calibri" panose="020F0502020204030204" pitchFamily="34" charset="0"/>
              </a:rPr>
              <a:t>Fachleute</a:t>
            </a:r>
            <a:r>
              <a:rPr lang="en-US" sz="1100" dirty="0">
                <a:latin typeface="Calibri" panose="020F0502020204030204" pitchFamily="34" charset="0"/>
              </a:rPr>
              <a:t> den </a:t>
            </a:r>
            <a:r>
              <a:rPr lang="en-US" sz="1100" dirty="0" err="1">
                <a:latin typeface="Calibri" panose="020F0502020204030204" pitchFamily="34" charset="0"/>
              </a:rPr>
              <a:t>Tatort</a:t>
            </a:r>
            <a:r>
              <a:rPr lang="en-US" sz="1100" dirty="0">
                <a:latin typeface="Calibri" panose="020F0502020204030204" pitchFamily="34" charset="0"/>
              </a:rPr>
              <a:t> </a:t>
            </a:r>
            <a:r>
              <a:rPr lang="en-US" sz="1100" dirty="0" err="1">
                <a:latin typeface="Calibri" panose="020F0502020204030204" pitchFamily="34" charset="0"/>
              </a:rPr>
              <a:t>gründlichst</a:t>
            </a:r>
            <a:r>
              <a:rPr lang="en-US" sz="1100" dirty="0">
                <a:latin typeface="Calibri" panose="020F0502020204030204" pitchFamily="34" charset="0"/>
              </a:rPr>
              <a:t> </a:t>
            </a:r>
            <a:r>
              <a:rPr lang="en-US" sz="1100" dirty="0" err="1">
                <a:latin typeface="Calibri" panose="020F0502020204030204" pitchFamily="34" charset="0"/>
              </a:rPr>
              <a:t>untersucht</a:t>
            </a:r>
            <a:r>
              <a:rPr lang="en-US" sz="1100" dirty="0">
                <a:latin typeface="Calibri" panose="020F0502020204030204" pitchFamily="34" charset="0"/>
              </a:rPr>
              <a:t> und </a:t>
            </a:r>
            <a:r>
              <a:rPr lang="en-US" sz="1100" dirty="0" err="1">
                <a:latin typeface="Calibri" panose="020F0502020204030204" pitchFamily="34" charset="0"/>
              </a:rPr>
              <a:t>Proben</a:t>
            </a:r>
            <a:r>
              <a:rPr lang="en-US" sz="1100" dirty="0">
                <a:latin typeface="Calibri" panose="020F0502020204030204" pitchFamily="34" charset="0"/>
              </a:rPr>
              <a:t> </a:t>
            </a:r>
            <a:r>
              <a:rPr lang="en-US" sz="1100" dirty="0" err="1">
                <a:latin typeface="Calibri" panose="020F0502020204030204" pitchFamily="34" charset="0"/>
              </a:rPr>
              <a:t>sichergestellt</a:t>
            </a:r>
            <a:r>
              <a:rPr lang="en-US" sz="1100" dirty="0">
                <a:latin typeface="Calibri" panose="020F0502020204030204" pitchFamily="34" charset="0"/>
              </a:rPr>
              <a:t>. </a:t>
            </a:r>
            <a:r>
              <a:rPr lang="en-US" sz="1100" dirty="0" err="1">
                <a:latin typeface="Calibri" panose="020F0502020204030204" pitchFamily="34" charset="0"/>
              </a:rPr>
              <a:t>Diese</a:t>
            </a:r>
            <a:r>
              <a:rPr lang="en-US" sz="1100" dirty="0">
                <a:latin typeface="Calibri" panose="020F0502020204030204" pitchFamily="34" charset="0"/>
              </a:rPr>
              <a:t> </a:t>
            </a:r>
            <a:r>
              <a:rPr lang="en-US" sz="1100" dirty="0" err="1">
                <a:latin typeface="Calibri" panose="020F0502020204030204" pitchFamily="34" charset="0"/>
              </a:rPr>
              <a:t>Spuren</a:t>
            </a:r>
            <a:r>
              <a:rPr lang="en-US" sz="1100" dirty="0">
                <a:latin typeface="Calibri" panose="020F0502020204030204" pitchFamily="34" charset="0"/>
              </a:rPr>
              <a:t> </a:t>
            </a:r>
            <a:r>
              <a:rPr lang="en-US" sz="1100" dirty="0" err="1">
                <a:latin typeface="Calibri" panose="020F0502020204030204" pitchFamily="34" charset="0"/>
              </a:rPr>
              <a:t>werden</a:t>
            </a:r>
            <a:r>
              <a:rPr lang="en-US" sz="1100" dirty="0">
                <a:latin typeface="Calibri" panose="020F0502020204030204" pitchFamily="34" charset="0"/>
              </a:rPr>
              <a:t> nun </a:t>
            </a:r>
            <a:r>
              <a:rPr lang="en-US" sz="1100" dirty="0" err="1">
                <a:latin typeface="Calibri" panose="020F0502020204030204" pitchFamily="34" charset="0"/>
              </a:rPr>
              <a:t>mittels</a:t>
            </a:r>
            <a:r>
              <a:rPr lang="en-US" sz="1100" dirty="0">
                <a:latin typeface="Calibri" panose="020F0502020204030204" pitchFamily="34" charset="0"/>
              </a:rPr>
              <a:t> </a:t>
            </a:r>
            <a:r>
              <a:rPr lang="en-US" sz="1100" dirty="0" err="1">
                <a:latin typeface="Calibri" panose="020F0502020204030204" pitchFamily="34" charset="0"/>
              </a:rPr>
              <a:t>modernster</a:t>
            </a:r>
            <a:r>
              <a:rPr lang="en-US" sz="1100" dirty="0">
                <a:latin typeface="Calibri" panose="020F0502020204030204" pitchFamily="34" charset="0"/>
              </a:rPr>
              <a:t> </a:t>
            </a:r>
            <a:r>
              <a:rPr lang="en-US" sz="1100" dirty="0" err="1">
                <a:latin typeface="Calibri" panose="020F0502020204030204" pitchFamily="34" charset="0"/>
              </a:rPr>
              <a:t>Ermittlungsmethoden</a:t>
            </a:r>
            <a:r>
              <a:rPr lang="en-US" sz="1100" dirty="0">
                <a:latin typeface="Calibri" panose="020F0502020204030204" pitchFamily="34" charset="0"/>
              </a:rPr>
              <a:t> an der Universität Zürich </a:t>
            </a:r>
            <a:r>
              <a:rPr lang="en-US" sz="1100" dirty="0" err="1">
                <a:latin typeface="Calibri" panose="020F0502020204030204" pitchFamily="34" charset="0"/>
              </a:rPr>
              <a:t>untersucht</a:t>
            </a:r>
            <a:r>
              <a:rPr lang="en-US" sz="1100" dirty="0">
                <a:latin typeface="Calibri" panose="020F0502020204030204" pitchFamily="34" charset="0"/>
              </a:rPr>
              <a:t>. </a:t>
            </a:r>
          </a:p>
        </p:txBody>
      </p:sp>
      <p:pic>
        <p:nvPicPr>
          <p:cNvPr id="3077" name="Picture 5" descr="Screen shot 2012-03-22 at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38" y="190500"/>
            <a:ext cx="6189662" cy="8001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078" name="Group 6"/>
          <p:cNvGrpSpPr>
            <a:grpSpLocks/>
          </p:cNvGrpSpPr>
          <p:nvPr/>
        </p:nvGrpSpPr>
        <p:grpSpPr bwMode="auto">
          <a:xfrm>
            <a:off x="123825" y="1514475"/>
            <a:ext cx="5972175" cy="2600325"/>
            <a:chOff x="40" y="1194"/>
            <a:chExt cx="3762" cy="1638"/>
          </a:xfrm>
        </p:grpSpPr>
        <p:sp>
          <p:nvSpPr>
            <p:cNvPr id="3079" name="Rectangle 7"/>
            <p:cNvSpPr>
              <a:spLocks noChangeArrowheads="1"/>
            </p:cNvSpPr>
            <p:nvPr/>
          </p:nvSpPr>
          <p:spPr bwMode="auto">
            <a:xfrm>
              <a:off x="3686" y="1566"/>
              <a:ext cx="116" cy="1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endParaRPr lang="en-US" sz="1400" dirty="0">
                <a:latin typeface="Calibri" panose="020F0502020204030204" pitchFamily="34" charset="0"/>
              </a:endParaRPr>
            </a:p>
          </p:txBody>
        </p:sp>
        <p:sp>
          <p:nvSpPr>
            <p:cNvPr id="3080" name="Rectangle 8"/>
            <p:cNvSpPr>
              <a:spLocks noChangeArrowheads="1"/>
            </p:cNvSpPr>
            <p:nvPr/>
          </p:nvSpPr>
          <p:spPr bwMode="auto">
            <a:xfrm>
              <a:off x="40" y="1200"/>
              <a:ext cx="3648" cy="139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pic>
          <p:nvPicPr>
            <p:cNvPr id="3081" name="Picture 9" descr="IMG_07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631" y="1374"/>
              <a:ext cx="1406" cy="1050"/>
            </a:xfrm>
            <a:prstGeom prst="rect">
              <a:avLst/>
            </a:prstGeom>
            <a:noFill/>
            <a:extLst>
              <a:ext uri="{909E8E84-426E-40dd-AFC4-6F175D3DCCD1}">
                <a14:hiddenFill xmlns:a14="http://schemas.microsoft.com/office/drawing/2010/main" xmlns="">
                  <a:solidFill>
                    <a:srgbClr val="FFFFFF"/>
                  </a:solidFill>
                </a14:hiddenFill>
              </a:ext>
            </a:extLst>
          </p:spPr>
        </p:pic>
        <p:pic>
          <p:nvPicPr>
            <p:cNvPr id="3082" name="Picture 10" descr="IMG_07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1652" y="1372"/>
              <a:ext cx="1406" cy="105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083" name="Group 11"/>
            <p:cNvGrpSpPr>
              <a:grpSpLocks/>
            </p:cNvGrpSpPr>
            <p:nvPr/>
          </p:nvGrpSpPr>
          <p:grpSpPr bwMode="auto">
            <a:xfrm>
              <a:off x="40" y="2592"/>
              <a:ext cx="3648" cy="240"/>
              <a:chOff x="0" y="3264"/>
              <a:chExt cx="3456" cy="240"/>
            </a:xfrm>
          </p:grpSpPr>
          <p:sp>
            <p:nvSpPr>
              <p:cNvPr id="3084" name="Rectangle 12"/>
              <p:cNvSpPr>
                <a:spLocks noChangeArrowheads="1"/>
              </p:cNvSpPr>
              <p:nvPr/>
            </p:nvSpPr>
            <p:spPr bwMode="auto">
              <a:xfrm>
                <a:off x="0" y="3264"/>
                <a:ext cx="3456" cy="240"/>
              </a:xfrm>
              <a:prstGeom prst="rect">
                <a:avLst/>
              </a:prstGeom>
              <a:solidFill>
                <a:srgbClr val="E6E6E6"/>
              </a:solidFill>
              <a:ln w="9525">
                <a:solidFill>
                  <a:srgbClr val="E6E6E6"/>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r>
                  <a:rPr lang="en-US" sz="900" dirty="0" err="1">
                    <a:latin typeface="Calibri" panose="020F0502020204030204" pitchFamily="34" charset="0"/>
                  </a:rPr>
                  <a:t>Tatort</a:t>
                </a:r>
                <a:r>
                  <a:rPr lang="en-US" sz="900" dirty="0">
                    <a:latin typeface="Calibri" panose="020F0502020204030204" pitchFamily="34" charset="0"/>
                  </a:rPr>
                  <a:t> </a:t>
                </a:r>
                <a:r>
                  <a:rPr lang="en-US" sz="900" dirty="0" err="1">
                    <a:latin typeface="Calibri" panose="020F0502020204030204" pitchFamily="34" charset="0"/>
                  </a:rPr>
                  <a:t>inklusive</a:t>
                </a:r>
                <a:r>
                  <a:rPr lang="en-US" sz="900" dirty="0">
                    <a:latin typeface="Calibri" panose="020F0502020204030204" pitchFamily="34" charset="0"/>
                  </a:rPr>
                  <a:t> </a:t>
                </a:r>
                <a:r>
                  <a:rPr lang="en-US" sz="900" dirty="0" err="1">
                    <a:latin typeface="Calibri" panose="020F0502020204030204" pitchFamily="34" charset="0"/>
                  </a:rPr>
                  <a:t>entwedetem</a:t>
                </a:r>
                <a:r>
                  <a:rPr lang="en-US" sz="900" dirty="0">
                    <a:latin typeface="Calibri" panose="020F0502020204030204" pitchFamily="34" charset="0"/>
                  </a:rPr>
                  <a:t> </a:t>
                </a:r>
                <a:r>
                  <a:rPr lang="en-US" sz="900" dirty="0" err="1">
                    <a:latin typeface="Calibri" panose="020F0502020204030204" pitchFamily="34" charset="0"/>
                  </a:rPr>
                  <a:t>Diebesgut</a:t>
                </a:r>
                <a:endParaRPr lang="en-US" sz="900" dirty="0">
                  <a:latin typeface="Calibri" panose="020F0502020204030204" pitchFamily="34" charset="0"/>
                </a:endParaRPr>
              </a:p>
            </p:txBody>
          </p:sp>
          <p:sp>
            <p:nvSpPr>
              <p:cNvPr id="3085" name="AutoShape 13"/>
              <p:cNvSpPr>
                <a:spLocks noChangeArrowheads="1"/>
              </p:cNvSpPr>
              <p:nvPr/>
            </p:nvSpPr>
            <p:spPr bwMode="auto">
              <a:xfrm rot="-5400000">
                <a:off x="94" y="3338"/>
                <a:ext cx="96" cy="10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dirty="0">
                  <a:latin typeface="Calibri" panose="020F0502020204030204" pitchFamily="34" charset="0"/>
                </a:endParaRPr>
              </a:p>
            </p:txBody>
          </p:sp>
          <p:sp>
            <p:nvSpPr>
              <p:cNvPr id="3086" name="AutoShape 14"/>
              <p:cNvSpPr>
                <a:spLocks noChangeArrowheads="1"/>
              </p:cNvSpPr>
              <p:nvPr/>
            </p:nvSpPr>
            <p:spPr bwMode="auto">
              <a:xfrm rot="5400000">
                <a:off x="3266" y="3338"/>
                <a:ext cx="96" cy="100"/>
              </a:xfrm>
              <a:prstGeom prst="triangle">
                <a:avLst>
                  <a:gd name="adj" fmla="val 50000"/>
                </a:avLst>
              </a:prstGeom>
              <a:gradFill rotWithShape="0">
                <a:gsLst>
                  <a:gs pos="0">
                    <a:srgbClr val="CCCCCC"/>
                  </a:gs>
                  <a:gs pos="100000">
                    <a:srgbClr val="999999"/>
                  </a:gs>
                </a:gsLst>
                <a:lin ang="5400000" scaled="1"/>
              </a:gradFill>
              <a:ln w="9525">
                <a:solidFill>
                  <a:srgbClr val="CCCCCC"/>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rot="10800000" vert="eaVert" wrap="none" anchor="ctr"/>
              <a:lstStyle/>
              <a:p>
                <a:pPr algn="ctr"/>
                <a:endParaRPr lang="en-US" dirty="0">
                  <a:latin typeface="Calibri" panose="020F0502020204030204" pitchFamily="34" charset="0"/>
                </a:endParaRPr>
              </a:p>
            </p:txBody>
          </p:sp>
        </p:grpSp>
      </p:grpSp>
      <p:grpSp>
        <p:nvGrpSpPr>
          <p:cNvPr id="16" name="Gruppieren 15">
            <a:extLst>
              <a:ext uri="{FF2B5EF4-FFF2-40B4-BE49-F238E27FC236}">
                <a16:creationId xmlns:a16="http://schemas.microsoft.com/office/drawing/2014/main" id="{0C993FF1-3336-204F-BA02-593317D0B97A}"/>
              </a:ext>
            </a:extLst>
          </p:cNvPr>
          <p:cNvGrpSpPr/>
          <p:nvPr/>
        </p:nvGrpSpPr>
        <p:grpSpPr>
          <a:xfrm>
            <a:off x="6081318" y="2955212"/>
            <a:ext cx="2520280" cy="1938992"/>
            <a:chOff x="6372200" y="1772816"/>
            <a:chExt cx="2520280" cy="1938992"/>
          </a:xfrm>
        </p:grpSpPr>
        <p:sp>
          <p:nvSpPr>
            <p:cNvPr id="17" name="Textfeld 16">
              <a:extLst>
                <a:ext uri="{FF2B5EF4-FFF2-40B4-BE49-F238E27FC236}">
                  <a16:creationId xmlns:a16="http://schemas.microsoft.com/office/drawing/2014/main" id="{87585AD8-1755-744D-BD61-23CF99C51399}"/>
                </a:ext>
              </a:extLst>
            </p:cNvPr>
            <p:cNvSpPr txBox="1"/>
            <p:nvPr/>
          </p:nvSpPr>
          <p:spPr>
            <a:xfrm>
              <a:off x="6372200" y="1772816"/>
              <a:ext cx="2520280" cy="1938992"/>
            </a:xfrm>
            <a:prstGeom prst="rect">
              <a:avLst/>
            </a:prstGeom>
            <a:noFill/>
          </p:spPr>
          <p:txBody>
            <a:bodyPr wrap="square" rtlCol="0">
              <a:spAutoFit/>
            </a:bodyPr>
            <a:lstStyle/>
            <a:p>
              <a:r>
                <a:rPr lang="de-DE" dirty="0">
                  <a:latin typeface="Calibri" panose="020F0502020204030204" pitchFamily="34" charset="0"/>
                </a:rPr>
                <a:t>        </a:t>
              </a:r>
              <a:r>
                <a:rPr lang="de-DE" dirty="0" err="1">
                  <a:latin typeface="Calibri" panose="020F0502020204030204" pitchFamily="34" charset="0"/>
                </a:rPr>
                <a:t>Example</a:t>
              </a:r>
              <a:r>
                <a:rPr lang="de-DE" dirty="0">
                  <a:latin typeface="Calibri" panose="020F0502020204030204" pitchFamily="34" charset="0"/>
                </a:rPr>
                <a:t>! </a:t>
              </a:r>
            </a:p>
            <a:p>
              <a:endParaRPr lang="de-DE" dirty="0">
                <a:latin typeface="Calibri" panose="020F0502020204030204" pitchFamily="34" charset="0"/>
              </a:endParaRPr>
            </a:p>
            <a:p>
              <a:r>
                <a:rPr lang="de-DE" dirty="0">
                  <a:latin typeface="Calibri" panose="020F0502020204030204" pitchFamily="34" charset="0"/>
                </a:rPr>
                <a:t>Insert </a:t>
              </a:r>
              <a:r>
                <a:rPr lang="de-DE" dirty="0" err="1">
                  <a:latin typeface="Calibri" panose="020F0502020204030204" pitchFamily="34" charset="0"/>
                </a:rPr>
                <a:t>your</a:t>
              </a:r>
              <a:r>
                <a:rPr lang="de-DE" dirty="0">
                  <a:latin typeface="Calibri" panose="020F0502020204030204" pitchFamily="34" charset="0"/>
                </a:rPr>
                <a:t> CSI </a:t>
              </a:r>
              <a:r>
                <a:rPr lang="de-DE" dirty="0" err="1">
                  <a:latin typeface="Calibri" panose="020F0502020204030204" pitchFamily="34" charset="0"/>
                </a:rPr>
                <a:t>case</a:t>
              </a:r>
              <a:r>
                <a:rPr lang="de-DE" dirty="0">
                  <a:latin typeface="Calibri" panose="020F0502020204030204" pitchFamily="34" charset="0"/>
                </a:rPr>
                <a:t> </a:t>
              </a:r>
              <a:r>
                <a:rPr lang="de-DE" dirty="0" err="1">
                  <a:latin typeface="Calibri" panose="020F0502020204030204" pitchFamily="34" charset="0"/>
                </a:rPr>
                <a:t>here</a:t>
              </a:r>
              <a:endParaRPr lang="de-DE" dirty="0">
                <a:latin typeface="Calibri" panose="020F0502020204030204" pitchFamily="34" charset="0"/>
              </a:endParaRPr>
            </a:p>
            <a:p>
              <a:r>
                <a:rPr lang="de-DE" dirty="0">
                  <a:latin typeface="Calibri" panose="020F0502020204030204" pitchFamily="34" charset="0"/>
                </a:rPr>
                <a:t>(</a:t>
              </a:r>
              <a:r>
                <a:rPr lang="de-DE" dirty="0" err="1">
                  <a:latin typeface="Calibri" panose="020F0502020204030204" pitchFamily="34" charset="0"/>
                </a:rPr>
                <a:t>english</a:t>
              </a:r>
              <a:r>
                <a:rPr lang="de-DE" dirty="0">
                  <a:latin typeface="Calibri" panose="020F0502020204030204" pitchFamily="34" charset="0"/>
                </a:rPr>
                <a:t>)</a:t>
              </a:r>
            </a:p>
          </p:txBody>
        </p:sp>
        <p:cxnSp>
          <p:nvCxnSpPr>
            <p:cNvPr id="18" name="Gerade Verbindung mit Pfeil 17">
              <a:extLst>
                <a:ext uri="{FF2B5EF4-FFF2-40B4-BE49-F238E27FC236}">
                  <a16:creationId xmlns:a16="http://schemas.microsoft.com/office/drawing/2014/main" id="{E6EA9BC2-F686-3248-8ACF-37D486AB83CF}"/>
                </a:ext>
              </a:extLst>
            </p:cNvPr>
            <p:cNvCxnSpPr/>
            <p:nvPr/>
          </p:nvCxnSpPr>
          <p:spPr bwMode="auto">
            <a:xfrm flipH="1">
              <a:off x="6516216" y="1988840"/>
              <a:ext cx="50405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155280278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9"/>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2</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preparing an </a:t>
            </a:r>
            <a:r>
              <a:rPr lang="en-US" sz="2000" dirty="0" err="1">
                <a:solidFill>
                  <a:schemeClr val="accent2"/>
                </a:solidFill>
                <a:effectLst>
                  <a:outerShdw blurRad="38100" dist="38100" dir="2700000" algn="tl">
                    <a:srgbClr val="DDDDDD"/>
                  </a:outerShdw>
                </a:effectLst>
                <a:latin typeface="Calibri" panose="020F0502020204030204" pitchFamily="34" charset="0"/>
              </a:rPr>
              <a:t>agarose</a:t>
            </a:r>
            <a:r>
              <a:rPr lang="en-US" sz="2000" dirty="0">
                <a:solidFill>
                  <a:schemeClr val="accent2"/>
                </a:solidFill>
                <a:effectLst>
                  <a:outerShdw blurRad="38100" dist="38100" dir="2700000" algn="tl">
                    <a:srgbClr val="DDDDDD"/>
                  </a:outerShdw>
                </a:effectLst>
                <a:latin typeface="Calibri" panose="020F0502020204030204" pitchFamily="34" charset="0"/>
              </a:rPr>
              <a:t> gel, pipetting </a:t>
            </a:r>
            <a:r>
              <a:rPr lang="en-US" sz="2000" dirty="0" err="1">
                <a:solidFill>
                  <a:schemeClr val="accent2"/>
                </a:solidFill>
                <a:effectLst>
                  <a:outerShdw blurRad="38100" dist="38100" dir="2700000" algn="tl">
                    <a:srgbClr val="DDDDDD"/>
                  </a:outerShdw>
                </a:effectLst>
                <a:latin typeface="Calibri" panose="020F0502020204030204" pitchFamily="34" charset="0"/>
              </a:rPr>
              <a:t>excercise</a:t>
            </a:r>
            <a:r>
              <a:rPr lang="en-US" sz="2000" dirty="0">
                <a:solidFill>
                  <a:schemeClr val="accent2"/>
                </a:solidFill>
                <a:effectLst>
                  <a:outerShdw blurRad="38100" dist="38100" dir="2700000" algn="tl">
                    <a:srgbClr val="DDDDDD"/>
                  </a:outerShdw>
                </a:effectLst>
                <a:latin typeface="Calibri" panose="020F0502020204030204" pitchFamily="34" charset="0"/>
              </a:rPr>
              <a:t> II</a:t>
            </a:r>
            <a:endParaRPr lang="en-US" sz="3200" dirty="0">
              <a:solidFill>
                <a:schemeClr val="tx2"/>
              </a:solidFill>
              <a:latin typeface="Calibri" panose="020F0502020204030204" pitchFamily="34" charset="0"/>
            </a:endParaRPr>
          </a:p>
        </p:txBody>
      </p:sp>
      <p:pic>
        <p:nvPicPr>
          <p:cNvPr id="3" name="Bild 2"/>
          <p:cNvPicPr>
            <a:picLocks noChangeAspect="1"/>
          </p:cNvPicPr>
          <p:nvPr/>
        </p:nvPicPr>
        <p:blipFill>
          <a:blip r:embed="rId3"/>
          <a:stretch>
            <a:fillRect/>
          </a:stretch>
        </p:blipFill>
        <p:spPr>
          <a:xfrm>
            <a:off x="804331" y="2319865"/>
            <a:ext cx="7484533" cy="4000172"/>
          </a:xfrm>
          <a:prstGeom prst="rect">
            <a:avLst/>
          </a:prstGeom>
          <a:ln>
            <a:solidFill>
              <a:srgbClr val="000000"/>
            </a:solidFill>
          </a:ln>
        </p:spPr>
      </p:pic>
    </p:spTree>
    <p:extLst>
      <p:ext uri="{BB962C8B-B14F-4D97-AF65-F5344CB8AC3E}">
        <p14:creationId xmlns:p14="http://schemas.microsoft.com/office/powerpoint/2010/main" val="327236872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32"/>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2"/>
          <p:cNvSpPr>
            <a:spLocks noChangeArrowheads="1"/>
          </p:cNvSpPr>
          <p:nvPr/>
        </p:nvSpPr>
        <p:spPr bwMode="auto">
          <a:xfrm>
            <a:off x="685800" y="778933"/>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3</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Gel electrophoresis and visualization of DNA fragments </a:t>
            </a:r>
            <a:endParaRPr lang="en-US" sz="3200" dirty="0">
              <a:solidFill>
                <a:schemeClr val="tx2"/>
              </a:solidFill>
              <a:latin typeface="Calibri" panose="020F0502020204030204" pitchFamily="34" charset="0"/>
            </a:endParaRPr>
          </a:p>
        </p:txBody>
      </p:sp>
      <p:pic>
        <p:nvPicPr>
          <p:cNvPr id="3" name="Bild 2"/>
          <p:cNvPicPr>
            <a:picLocks noChangeAspect="1"/>
          </p:cNvPicPr>
          <p:nvPr/>
        </p:nvPicPr>
        <p:blipFill>
          <a:blip r:embed="rId3"/>
          <a:stretch>
            <a:fillRect/>
          </a:stretch>
        </p:blipFill>
        <p:spPr>
          <a:xfrm>
            <a:off x="253995" y="2730500"/>
            <a:ext cx="8314267" cy="1256276"/>
          </a:xfrm>
          <a:prstGeom prst="rect">
            <a:avLst/>
          </a:prstGeom>
          <a:ln>
            <a:solidFill>
              <a:srgbClr val="000000"/>
            </a:solidFill>
          </a:ln>
        </p:spPr>
      </p:pic>
    </p:spTree>
    <p:extLst>
      <p:ext uri="{BB962C8B-B14F-4D97-AF65-F5344CB8AC3E}">
        <p14:creationId xmlns:p14="http://schemas.microsoft.com/office/powerpoint/2010/main" val="23271124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pic>
        <p:nvPicPr>
          <p:cNvPr id="3" name="Bild 2"/>
          <p:cNvPicPr>
            <a:picLocks noChangeAspect="1"/>
          </p:cNvPicPr>
          <p:nvPr/>
        </p:nvPicPr>
        <p:blipFill>
          <a:blip r:embed="rId3"/>
          <a:stretch>
            <a:fillRect/>
          </a:stretch>
        </p:blipFill>
        <p:spPr>
          <a:xfrm>
            <a:off x="228596" y="2603500"/>
            <a:ext cx="8610600" cy="2794168"/>
          </a:xfrm>
          <a:prstGeom prst="rect">
            <a:avLst/>
          </a:prstGeom>
          <a:ln>
            <a:solidFill>
              <a:srgbClr val="000000"/>
            </a:solidFill>
          </a:ln>
        </p:spPr>
      </p:pic>
      <p:sp>
        <p:nvSpPr>
          <p:cNvPr id="10" name="Rectangle 2"/>
          <p:cNvSpPr>
            <a:spLocks noChangeArrowheads="1"/>
          </p:cNvSpPr>
          <p:nvPr/>
        </p:nvSpPr>
        <p:spPr bwMode="auto">
          <a:xfrm>
            <a:off x="685800" y="778933"/>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3</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Gel electrophoresis and visualization of DNA fragments </a:t>
            </a:r>
            <a:endParaRPr lang="en-US" sz="3200" dirty="0">
              <a:solidFill>
                <a:schemeClr val="tx2"/>
              </a:solidFill>
              <a:latin typeface="Calibri" panose="020F0502020204030204" pitchFamily="34" charset="0"/>
            </a:endParaRPr>
          </a:p>
        </p:txBody>
      </p:sp>
    </p:spTree>
    <p:extLst>
      <p:ext uri="{BB962C8B-B14F-4D97-AF65-F5344CB8AC3E}">
        <p14:creationId xmlns:p14="http://schemas.microsoft.com/office/powerpoint/2010/main" val="35801432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0" name="Rectangle 2"/>
          <p:cNvSpPr>
            <a:spLocks noChangeArrowheads="1"/>
          </p:cNvSpPr>
          <p:nvPr/>
        </p:nvSpPr>
        <p:spPr bwMode="auto">
          <a:xfrm>
            <a:off x="685800" y="778933"/>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3</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Gel electrophoresis and visualization of DNA fragments </a:t>
            </a:r>
            <a:endParaRPr lang="en-US" sz="3200" dirty="0">
              <a:solidFill>
                <a:schemeClr val="tx2"/>
              </a:solidFill>
              <a:latin typeface="Calibri" panose="020F0502020204030204" pitchFamily="34" charset="0"/>
            </a:endParaRPr>
          </a:p>
        </p:txBody>
      </p:sp>
      <p:pic>
        <p:nvPicPr>
          <p:cNvPr id="4" name="Bild 3"/>
          <p:cNvPicPr>
            <a:picLocks noChangeAspect="1"/>
          </p:cNvPicPr>
          <p:nvPr/>
        </p:nvPicPr>
        <p:blipFill>
          <a:blip r:embed="rId3"/>
          <a:stretch>
            <a:fillRect/>
          </a:stretch>
        </p:blipFill>
        <p:spPr>
          <a:xfrm>
            <a:off x="296328" y="2400300"/>
            <a:ext cx="8432800" cy="2829282"/>
          </a:xfrm>
          <a:prstGeom prst="rect">
            <a:avLst/>
          </a:prstGeom>
          <a:ln>
            <a:solidFill>
              <a:srgbClr val="000000"/>
            </a:solidFill>
          </a:ln>
        </p:spPr>
      </p:pic>
    </p:spTree>
    <p:extLst>
      <p:ext uri="{BB962C8B-B14F-4D97-AF65-F5344CB8AC3E}">
        <p14:creationId xmlns:p14="http://schemas.microsoft.com/office/powerpoint/2010/main" val="299304520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8"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Lab Tour</a:t>
            </a:r>
            <a:endParaRPr lang="en-US" sz="3200" dirty="0">
              <a:solidFill>
                <a:schemeClr val="tx2"/>
              </a:solidFill>
              <a:latin typeface="Calibri" panose="020F0502020204030204"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0" name="Rectangle 2"/>
          <p:cNvSpPr>
            <a:spLocks noChangeArrowheads="1"/>
          </p:cNvSpPr>
          <p:nvPr/>
        </p:nvSpPr>
        <p:spPr bwMode="auto">
          <a:xfrm>
            <a:off x="685800" y="778933"/>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Experimental Part 3</a:t>
            </a:r>
            <a:br>
              <a:rPr lang="en-US" sz="3200" dirty="0">
                <a:solidFill>
                  <a:schemeClr val="accent2"/>
                </a:solidFill>
                <a:effectLst>
                  <a:outerShdw blurRad="38100" dist="38100" dir="2700000" algn="tl">
                    <a:srgbClr val="DDDDDD"/>
                  </a:outerShdw>
                </a:effectLst>
                <a:latin typeface="Calibri" panose="020F0502020204030204" pitchFamily="34" charset="0"/>
              </a:rPr>
            </a:br>
            <a:r>
              <a:rPr lang="en-US" sz="2000" dirty="0">
                <a:solidFill>
                  <a:schemeClr val="accent2"/>
                </a:solidFill>
                <a:effectLst>
                  <a:outerShdw blurRad="38100" dist="38100" dir="2700000" algn="tl">
                    <a:srgbClr val="DDDDDD"/>
                  </a:outerShdw>
                </a:effectLst>
                <a:latin typeface="Calibri" panose="020F0502020204030204" pitchFamily="34" charset="0"/>
              </a:rPr>
              <a:t>Gel electrophoresis and visualization of DNA fragments </a:t>
            </a:r>
            <a:endParaRPr lang="en-US" sz="3200" dirty="0">
              <a:solidFill>
                <a:schemeClr val="tx2"/>
              </a:solidFill>
              <a:latin typeface="Calibri" panose="020F0502020204030204" pitchFamily="34" charset="0"/>
            </a:endParaRPr>
          </a:p>
        </p:txBody>
      </p:sp>
      <p:pic>
        <p:nvPicPr>
          <p:cNvPr id="3" name="Bild 2"/>
          <p:cNvPicPr>
            <a:picLocks noChangeAspect="1"/>
          </p:cNvPicPr>
          <p:nvPr/>
        </p:nvPicPr>
        <p:blipFill>
          <a:blip r:embed="rId3"/>
          <a:stretch>
            <a:fillRect/>
          </a:stretch>
        </p:blipFill>
        <p:spPr>
          <a:xfrm>
            <a:off x="385233" y="2290864"/>
            <a:ext cx="8458200" cy="3326130"/>
          </a:xfrm>
          <a:prstGeom prst="rect">
            <a:avLst/>
          </a:prstGeom>
        </p:spPr>
      </p:pic>
      <p:pic>
        <p:nvPicPr>
          <p:cNvPr id="11" name="Bild 10"/>
          <p:cNvPicPr>
            <a:picLocks noChangeAspect="1"/>
          </p:cNvPicPr>
          <p:nvPr/>
        </p:nvPicPr>
        <p:blipFill>
          <a:blip r:embed="rId4"/>
          <a:stretch>
            <a:fillRect/>
          </a:stretch>
        </p:blipFill>
        <p:spPr>
          <a:xfrm>
            <a:off x="1541133" y="3953933"/>
            <a:ext cx="2150332" cy="2382502"/>
          </a:xfrm>
          <a:prstGeom prst="rect">
            <a:avLst/>
          </a:prstGeom>
        </p:spPr>
      </p:pic>
    </p:spTree>
    <p:extLst>
      <p:ext uri="{BB962C8B-B14F-4D97-AF65-F5344CB8AC3E}">
        <p14:creationId xmlns:p14="http://schemas.microsoft.com/office/powerpoint/2010/main" val="71544733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Results</a:t>
            </a:r>
            <a:endParaRPr lang="en-US" sz="3200" dirty="0">
              <a:solidFill>
                <a:schemeClr val="tx2"/>
              </a:solidFill>
              <a:latin typeface="Calibri" panose="020F0502020204030204" pitchFamily="34" charset="0"/>
            </a:endParaRPr>
          </a:p>
        </p:txBody>
      </p:sp>
      <p:sp>
        <p:nvSpPr>
          <p:cNvPr id="135170"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5171" name="Rectangle 11"/>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5172" name="Text Box 13"/>
          <p:cNvSpPr txBox="1">
            <a:spLocks noChangeArrowheads="1"/>
          </p:cNvSpPr>
          <p:nvPr/>
        </p:nvSpPr>
        <p:spPr bwMode="auto">
          <a:xfrm>
            <a:off x="1905000" y="3200400"/>
            <a:ext cx="5638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		Exercises 1 – 8 </a:t>
            </a:r>
          </a:p>
        </p:txBody>
      </p:sp>
      <p:sp>
        <p:nvSpPr>
          <p:cNvPr id="135173" name="AutoShape 15"/>
          <p:cNvSpPr>
            <a:spLocks noChangeArrowheads="1"/>
          </p:cNvSpPr>
          <p:nvPr/>
        </p:nvSpPr>
        <p:spPr bwMode="auto">
          <a:xfrm>
            <a:off x="2667000" y="3381375"/>
            <a:ext cx="609600" cy="152400"/>
          </a:xfrm>
          <a:prstGeom prst="rightArrow">
            <a:avLst>
              <a:gd name="adj1" fmla="val 50000"/>
              <a:gd name="adj2" fmla="val 100000"/>
            </a:avLst>
          </a:prstGeom>
          <a:solidFill>
            <a:schemeClr val="accent1"/>
          </a:solidFill>
          <a:ln w="9525">
            <a:solidFill>
              <a:schemeClr val="tx1"/>
            </a:solidFill>
            <a:miter lim="800000"/>
            <a:headEnd/>
            <a:tailEnd/>
          </a:ln>
        </p:spPr>
        <p:txBody>
          <a:bodyPr wrap="none" anchor="ctr"/>
          <a:lstStyle/>
          <a:p>
            <a:endParaRPr lang="de-DE" dirty="0">
              <a:latin typeface="Calibri" panose="020F0502020204030204"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7219"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7220"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4"/>
          <p:cNvSpPr txBox="1">
            <a:spLocks noChangeArrowheads="1"/>
          </p:cNvSpPr>
          <p:nvPr/>
        </p:nvSpPr>
        <p:spPr bwMode="auto">
          <a:xfrm>
            <a:off x="0" y="2057400"/>
            <a:ext cx="9144000" cy="1938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cs typeface="Calibri" panose="020F0502020204030204" pitchFamily="34" charset="0"/>
              </a:rPr>
              <a:t>1.)  Think about the gel.  What do the bands indicate? What are they made of? </a:t>
            </a:r>
          </a:p>
          <a:p>
            <a:pPr>
              <a:spcBef>
                <a:spcPct val="50000"/>
              </a:spcBef>
            </a:pPr>
            <a:endParaRPr lang="en-US" dirty="0">
              <a:latin typeface="Calibri" panose="020F0502020204030204" pitchFamily="34" charset="0"/>
              <a:cs typeface="Calibri" panose="020F0502020204030204" pitchFamily="34" charset="0"/>
            </a:endParaRPr>
          </a:p>
          <a:p>
            <a:pPr>
              <a:spcBef>
                <a:spcPct val="50000"/>
              </a:spcBef>
            </a:pPr>
            <a:endParaRPr lang="en-US" dirty="0">
              <a:latin typeface="Calibri" panose="020F0502020204030204" pitchFamily="34" charset="0"/>
              <a:cs typeface="Calibri" panose="020F0502020204030204" pitchFamily="34"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9267"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39268"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1.)  Think about the gel.  What do the bands indicate? What are they made of? </a:t>
            </a:r>
          </a:p>
          <a:p>
            <a:pPr>
              <a:spcBef>
                <a:spcPct val="50000"/>
              </a:spcBef>
            </a:pPr>
            <a:r>
              <a:rPr lang="en-US" dirty="0">
                <a:latin typeface="Calibri" panose="020F0502020204030204" pitchFamily="34" charset="0"/>
              </a:rPr>
              <a:t>The bands are made of DNA.  The DNA pieces in a band all have the same size and were amplified during PCR.</a:t>
            </a:r>
          </a:p>
          <a:p>
            <a:pPr>
              <a:spcBef>
                <a:spcPct val="50000"/>
              </a:spcBef>
              <a:buFontTx/>
              <a:buChar char="-"/>
            </a:pPr>
            <a:r>
              <a:rPr lang="en-US" dirty="0">
                <a:latin typeface="Calibri" panose="020F0502020204030204" pitchFamily="34" charset="0"/>
              </a:rPr>
              <a:t>What should be decided here?  Frame your answer using our central question.  What are the two techniques that we introduced to answer the question? </a:t>
            </a:r>
          </a:p>
          <a:p>
            <a:pPr>
              <a:spcBef>
                <a:spcPct val="50000"/>
              </a:spcBef>
            </a:pPr>
            <a:endParaRPr lang="en-US" dirty="0">
              <a:latin typeface="Calibri" panose="020F0502020204030204"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1315"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1316"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1026"/>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035"/>
          <p:cNvSpPr txBox="1">
            <a:spLocks noChangeArrowheads="1"/>
          </p:cNvSpPr>
          <p:nvPr/>
        </p:nvSpPr>
        <p:spPr bwMode="auto">
          <a:xfrm>
            <a:off x="0" y="2057400"/>
            <a:ext cx="9144000" cy="54476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1.)  Think about the gel.  What do the bands indicate? What are they made of? </a:t>
            </a:r>
          </a:p>
          <a:p>
            <a:pPr>
              <a:spcBef>
                <a:spcPct val="50000"/>
              </a:spcBef>
            </a:pPr>
            <a:r>
              <a:rPr lang="en-US" dirty="0">
                <a:latin typeface="Calibri" panose="020F0502020204030204" pitchFamily="34" charset="0"/>
              </a:rPr>
              <a:t>The bands are made of DNA.  The DNA pieces in a band all have the same size and were amplified during PCR.</a:t>
            </a:r>
          </a:p>
          <a:p>
            <a:pPr>
              <a:spcBef>
                <a:spcPct val="50000"/>
              </a:spcBef>
              <a:buFontTx/>
              <a:buChar char="-"/>
            </a:pPr>
            <a:r>
              <a:rPr lang="en-US" dirty="0">
                <a:latin typeface="Calibri" panose="020F0502020204030204" pitchFamily="34" charset="0"/>
              </a:rPr>
              <a:t>What should be decided here?  Frame your answer using our central question.  What are the two techniques that we introduced to answer the question? </a:t>
            </a:r>
          </a:p>
          <a:p>
            <a:pPr>
              <a:spcBef>
                <a:spcPct val="50000"/>
              </a:spcBef>
            </a:pPr>
            <a:r>
              <a:rPr lang="en-US" dirty="0">
                <a:latin typeface="Calibri" panose="020F0502020204030204" pitchFamily="34" charset="0"/>
              </a:rPr>
              <a:t>Who was the perpetrator?  Which band patterns in the gel are consistent with the crime scene?</a:t>
            </a:r>
          </a:p>
          <a:p>
            <a:pPr>
              <a:spcBef>
                <a:spcPct val="50000"/>
              </a:spcBef>
            </a:pPr>
            <a:r>
              <a:rPr lang="en-US" dirty="0">
                <a:latin typeface="Calibri" panose="020F0502020204030204" pitchFamily="34" charset="0"/>
              </a:rPr>
              <a:t>We want to use PCR and gel electrophoresis to compare the DNA of a crime scene with the DNA of the suspects.</a:t>
            </a:r>
          </a:p>
          <a:p>
            <a:pPr>
              <a:spcBef>
                <a:spcPct val="50000"/>
              </a:spcBef>
            </a:pPr>
            <a:endParaRPr lang="en-US" dirty="0">
              <a:latin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080020"/>
            <a:ext cx="7861300" cy="6309420"/>
          </a:xfrm>
          <a:prstGeom prst="rect">
            <a:avLst/>
          </a:prstGeom>
          <a:noFill/>
          <a:ln>
            <a:noFill/>
          </a:ln>
          <a:effectLst/>
        </p:spPr>
        <p:txBody>
          <a:bodyPr wrap="square">
            <a:spAutoFit/>
          </a:bodyPr>
          <a:lstStyle/>
          <a:p>
            <a:pPr defTabSz="457200" eaLnBrk="1" fontAlgn="auto" hangingPunct="1">
              <a:spcBef>
                <a:spcPts val="0"/>
              </a:spcBef>
              <a:spcAft>
                <a:spcPts val="0"/>
              </a:spcAft>
            </a:pPr>
            <a:r>
              <a:rPr lang="de-DE" sz="2000" dirty="0">
                <a:solidFill>
                  <a:prstClr val="black"/>
                </a:solidFill>
                <a:latin typeface="Myriad Pro" panose="020B0503030403020204" pitchFamily="34" charset="0"/>
                <a:ea typeface="+mn-ea"/>
                <a:cs typeface="Source Sans Pro"/>
              </a:rPr>
              <a:t> </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DNA-Samples </a:t>
            </a: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(Crime Scene (CS), </a:t>
            </a:r>
            <a:r>
              <a:rPr lang="de-DE" sz="2000" dirty="0" err="1">
                <a:latin typeface="Myriad Pro" panose="020B0503030403020204" pitchFamily="34" charset="0"/>
                <a:ea typeface="+mn-ea"/>
                <a:cs typeface="Source Sans Pro"/>
              </a:rPr>
              <a:t>suspects</a:t>
            </a:r>
            <a:r>
              <a:rPr lang="de-DE" sz="2000" dirty="0">
                <a:latin typeface="Myriad Pro" panose="020B0503030403020204" pitchFamily="34" charset="0"/>
                <a:ea typeface="+mn-ea"/>
                <a:cs typeface="Source Sans Pro"/>
              </a:rPr>
              <a:t> (S1 </a:t>
            </a:r>
            <a:r>
              <a:rPr lang="de-DE" sz="2000" dirty="0" err="1">
                <a:latin typeface="Myriad Pro" panose="020B0503030403020204" pitchFamily="34" charset="0"/>
                <a:ea typeface="+mn-ea"/>
                <a:cs typeface="Source Sans Pro"/>
              </a:rPr>
              <a:t>to</a:t>
            </a:r>
            <a:r>
              <a:rPr lang="de-DE" sz="2000" dirty="0">
                <a:latin typeface="Myriad Pro" panose="020B0503030403020204" pitchFamily="34" charset="0"/>
                <a:ea typeface="+mn-ea"/>
                <a:cs typeface="Source Sans Pro"/>
              </a:rPr>
              <a:t> S4)</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 PCR </a:t>
            </a:r>
            <a:r>
              <a:rPr lang="de-DE" sz="2000" dirty="0" err="1">
                <a:latin typeface="Myriad Pro" panose="020B0503030403020204" pitchFamily="34" charset="0"/>
                <a:ea typeface="+mn-ea"/>
                <a:cs typeface="Source Sans Pro"/>
              </a:rPr>
              <a:t>amplification</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STRs</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err="1">
                <a:latin typeface="Myriad Pro" panose="020B0503030403020204" pitchFamily="34" charset="0"/>
                <a:ea typeface="+mn-ea"/>
                <a:cs typeface="Source Sans Pro"/>
              </a:rPr>
              <a:t>separation</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DNA-fragments </a:t>
            </a:r>
            <a:r>
              <a:rPr lang="de-DE" sz="2000" dirty="0" err="1">
                <a:latin typeface="Myriad Pro" panose="020B0503030403020204" pitchFamily="34" charset="0"/>
                <a:ea typeface="+mn-ea"/>
                <a:cs typeface="Source Sans Pro"/>
              </a:rPr>
              <a:t>by</a:t>
            </a:r>
            <a:r>
              <a:rPr lang="de-DE" sz="2000" dirty="0">
                <a:latin typeface="Myriad Pro" panose="020B0503030403020204" pitchFamily="34" charset="0"/>
                <a:ea typeface="+mn-ea"/>
                <a:cs typeface="Source Sans Pro"/>
              </a:rPr>
              <a:t> gel-</a:t>
            </a:r>
            <a:r>
              <a:rPr lang="de-DE" sz="2000" dirty="0" err="1">
                <a:latin typeface="Myriad Pro" panose="020B0503030403020204" pitchFamily="34" charset="0"/>
                <a:ea typeface="+mn-ea"/>
                <a:cs typeface="Source Sans Pro"/>
              </a:rPr>
              <a:t>electrophoresis</a:t>
            </a: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err="1">
                <a:latin typeface="Myriad Pro" panose="020B0503030403020204" pitchFamily="34" charset="0"/>
                <a:ea typeface="+mn-ea"/>
                <a:cs typeface="Source Sans Pro"/>
              </a:rPr>
              <a:t>analysis</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fragment</a:t>
            </a:r>
            <a:r>
              <a:rPr lang="de-DE" sz="2000" dirty="0">
                <a:latin typeface="Myriad Pro" panose="020B0503030403020204" pitchFamily="34" charset="0"/>
                <a:ea typeface="+mn-ea"/>
                <a:cs typeface="Source Sans Pro"/>
              </a:rPr>
              <a:t>-pattern</a:t>
            </a:r>
            <a:br>
              <a:rPr lang="de-DE" sz="2000" dirty="0">
                <a:latin typeface="Myriad Pro" panose="020B0503030403020204" pitchFamily="34" charset="0"/>
                <a:ea typeface="+mn-ea"/>
                <a:cs typeface="Source Sans Pro"/>
              </a:rPr>
            </a:b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400" dirty="0">
                <a:solidFill>
                  <a:srgbClr val="000090"/>
                </a:solidFill>
                <a:latin typeface="Myriad Pro" panose="020B0503030403020204" pitchFamily="34" charset="0"/>
                <a:ea typeface="+mn-ea"/>
                <a:cs typeface="Source Sans Pro"/>
              </a:rPr>
              <a:t>-&gt; </a:t>
            </a:r>
            <a:r>
              <a:rPr lang="de-DE" sz="2400" dirty="0" err="1">
                <a:solidFill>
                  <a:srgbClr val="000090"/>
                </a:solidFill>
                <a:latin typeface="Myriad Pro" panose="020B0503030403020204" pitchFamily="34" charset="0"/>
                <a:ea typeface="+mn-ea"/>
                <a:cs typeface="Source Sans Pro"/>
              </a:rPr>
              <a:t>does</a:t>
            </a:r>
            <a:r>
              <a:rPr lang="de-DE" sz="2400" dirty="0">
                <a:solidFill>
                  <a:srgbClr val="000090"/>
                </a:solidFill>
                <a:latin typeface="Myriad Pro" panose="020B0503030403020204" pitchFamily="34" charset="0"/>
                <a:ea typeface="+mn-ea"/>
                <a:cs typeface="Source Sans Pro"/>
              </a:rPr>
              <a:t> CS-pattern </a:t>
            </a:r>
            <a:r>
              <a:rPr lang="de-DE" sz="2400" dirty="0" err="1">
                <a:solidFill>
                  <a:srgbClr val="000090"/>
                </a:solidFill>
                <a:latin typeface="Myriad Pro" panose="020B0503030403020204" pitchFamily="34" charset="0"/>
                <a:ea typeface="+mn-ea"/>
                <a:cs typeface="Source Sans Pro"/>
              </a:rPr>
              <a:t>match</a:t>
            </a:r>
            <a:r>
              <a:rPr lang="de-DE" sz="2400" dirty="0">
                <a:solidFill>
                  <a:srgbClr val="000090"/>
                </a:solidFill>
                <a:latin typeface="Myriad Pro" panose="020B0503030403020204" pitchFamily="34" charset="0"/>
                <a:ea typeface="+mn-ea"/>
                <a:cs typeface="Source Sans Pro"/>
              </a:rPr>
              <a:t> </a:t>
            </a:r>
            <a:r>
              <a:rPr lang="de-DE" sz="2400" dirty="0" err="1">
                <a:solidFill>
                  <a:srgbClr val="000090"/>
                </a:solidFill>
                <a:latin typeface="Myriad Pro" panose="020B0503030403020204" pitchFamily="34" charset="0"/>
                <a:ea typeface="+mn-ea"/>
                <a:cs typeface="Source Sans Pro"/>
              </a:rPr>
              <a:t>with</a:t>
            </a:r>
            <a:r>
              <a:rPr lang="de-DE" sz="2400" dirty="0">
                <a:solidFill>
                  <a:srgbClr val="000090"/>
                </a:solidFill>
                <a:latin typeface="Myriad Pro" panose="020B0503030403020204" pitchFamily="34" charset="0"/>
                <a:ea typeface="+mn-ea"/>
                <a:cs typeface="Source Sans Pro"/>
              </a:rPr>
              <a:t> a </a:t>
            </a:r>
            <a:r>
              <a:rPr lang="de-DE" sz="2400" dirty="0" err="1">
                <a:solidFill>
                  <a:srgbClr val="000090"/>
                </a:solidFill>
                <a:latin typeface="Myriad Pro" panose="020B0503030403020204" pitchFamily="34" charset="0"/>
                <a:ea typeface="+mn-ea"/>
                <a:cs typeface="Source Sans Pro"/>
              </a:rPr>
              <a:t>suspect</a:t>
            </a:r>
            <a:r>
              <a:rPr lang="de-DE" dirty="0">
                <a:solidFill>
                  <a:srgbClr val="000090"/>
                </a:solidFill>
                <a:latin typeface="Myriad Pro" panose="020B0503030403020204" pitchFamily="34" charset="0"/>
                <a:ea typeface="+mn-ea"/>
                <a:cs typeface="Source Sans Pro"/>
              </a:rPr>
              <a:t>-pattern ?</a:t>
            </a:r>
            <a:endParaRPr lang="de-DE" sz="2400" dirty="0">
              <a:solidFill>
                <a:srgbClr val="000090"/>
              </a:solidFill>
              <a:latin typeface="Myriad Pro" panose="020B0503030403020204" pitchFamily="34" charset="0"/>
              <a:ea typeface="+mn-ea"/>
              <a:cs typeface="Source Sans Pro"/>
            </a:endParaRPr>
          </a:p>
          <a:p>
            <a:pPr defTabSz="457200" eaLnBrk="1" fontAlgn="auto" hangingPunct="1">
              <a:spcBef>
                <a:spcPts val="0"/>
              </a:spcBef>
              <a:spcAft>
                <a:spcPts val="0"/>
              </a:spcAft>
            </a:pPr>
            <a:r>
              <a:rPr lang="de-DE" sz="2000" dirty="0">
                <a:solidFill>
                  <a:prstClr val="black"/>
                </a:solidFill>
                <a:latin typeface="Myriad Pro" panose="020B0503030403020204" pitchFamily="34" charset="0"/>
                <a:ea typeface="+mn-ea"/>
                <a:cs typeface="Source Sans Pro"/>
              </a:rPr>
              <a:t> </a:t>
            </a:r>
          </a:p>
          <a:p>
            <a:pPr defTabSz="457200" eaLnBrk="1" fontAlgn="auto" hangingPunct="1">
              <a:spcBef>
                <a:spcPts val="0"/>
              </a:spcBef>
              <a:spcAft>
                <a:spcPts val="600"/>
              </a:spcAft>
            </a:pPr>
            <a:endParaRPr lang="de-DE" sz="2000" dirty="0">
              <a:solidFill>
                <a:srgbClr val="008000"/>
              </a:solidFill>
              <a:latin typeface="Myriad Pro" panose="020B0503030403020204" pitchFamily="34" charset="0"/>
              <a:ea typeface="+mn-ea"/>
              <a:cs typeface="Source Sans Pro"/>
            </a:endParaRPr>
          </a:p>
        </p:txBody>
      </p:sp>
      <p:grpSp>
        <p:nvGrpSpPr>
          <p:cNvPr id="3" name="Group 2"/>
          <p:cNvGrpSpPr/>
          <p:nvPr/>
        </p:nvGrpSpPr>
        <p:grpSpPr>
          <a:xfrm>
            <a:off x="4572000" y="2520180"/>
            <a:ext cx="228600" cy="2952328"/>
            <a:chOff x="4572000" y="2852936"/>
            <a:chExt cx="228600" cy="2952328"/>
          </a:xfrm>
          <a:solidFill>
            <a:srgbClr val="00456D"/>
          </a:solidFill>
        </p:grpSpPr>
        <p:sp>
          <p:nvSpPr>
            <p:cNvPr id="6" name="Pfeil nach unten 9"/>
            <p:cNvSpPr/>
            <p:nvPr/>
          </p:nvSpPr>
          <p:spPr>
            <a:xfrm>
              <a:off x="4572000" y="2852936"/>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sp>
          <p:nvSpPr>
            <p:cNvPr id="7" name="Pfeil nach unten 9"/>
            <p:cNvSpPr/>
            <p:nvPr/>
          </p:nvSpPr>
          <p:spPr>
            <a:xfrm>
              <a:off x="4572000" y="4098528"/>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sp>
          <p:nvSpPr>
            <p:cNvPr id="8" name="Pfeil nach unten 9"/>
            <p:cNvSpPr/>
            <p:nvPr/>
          </p:nvSpPr>
          <p:spPr>
            <a:xfrm>
              <a:off x="4572000" y="5322664"/>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grpSp>
      <p:sp>
        <p:nvSpPr>
          <p:cNvPr id="10" name="Rectangle 2"/>
          <p:cNvSpPr>
            <a:spLocks noChangeArrowheads="1"/>
          </p:cNvSpPr>
          <p:nvPr/>
        </p:nvSpPr>
        <p:spPr bwMode="auto">
          <a:xfrm>
            <a:off x="899592" y="764704"/>
            <a:ext cx="8118648" cy="764704"/>
          </a:xfrm>
          <a:prstGeom prst="rect">
            <a:avLst/>
          </a:prstGeom>
          <a:noFill/>
          <a:ln w="9525">
            <a:noFill/>
            <a:miter lim="800000"/>
            <a:headEnd/>
            <a:tailEnd/>
          </a:ln>
          <a:effectLst/>
        </p:spPr>
        <p:txBody>
          <a:bodyPr anchor="ctr"/>
          <a:lstStyle/>
          <a:p>
            <a:pPr lvl="1" algn="l" eaLnBrk="1" hangingPunct="1">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Overview – Crime Scene Investigation</a:t>
            </a:r>
          </a:p>
        </p:txBody>
      </p:sp>
    </p:spTree>
    <p:extLst>
      <p:ext uri="{BB962C8B-B14F-4D97-AF65-F5344CB8AC3E}">
        <p14:creationId xmlns:p14="http://schemas.microsoft.com/office/powerpoint/2010/main" val="3104282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3363"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3364"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1. continued  What is the function of each of these techniques?</a:t>
            </a:r>
          </a:p>
          <a:p>
            <a:pPr>
              <a:spcBef>
                <a:spcPct val="50000"/>
              </a:spcBef>
            </a:pPr>
            <a:endParaRPr lang="en-US" dirty="0">
              <a:latin typeface="Calibri" panose="020F0502020204030204" pitchFamily="34" charset="0"/>
            </a:endParaRPr>
          </a:p>
          <a:p>
            <a:pPr>
              <a:spcBef>
                <a:spcPct val="50000"/>
              </a:spcBef>
            </a:pPr>
            <a:endParaRPr lang="en-US" dirty="0">
              <a:latin typeface="Calibri" panose="020F0502020204030204"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5411"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45412"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1026"/>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035"/>
          <p:cNvSpPr txBox="1">
            <a:spLocks noChangeArrowheads="1"/>
          </p:cNvSpPr>
          <p:nvPr/>
        </p:nvSpPr>
        <p:spPr bwMode="auto">
          <a:xfrm>
            <a:off x="0" y="2057400"/>
            <a:ext cx="9144000"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1. continued  What is the function of each of these techniques?</a:t>
            </a:r>
          </a:p>
          <a:p>
            <a:pPr>
              <a:spcBef>
                <a:spcPct val="50000"/>
              </a:spcBef>
            </a:pPr>
            <a:r>
              <a:rPr lang="en-US" dirty="0">
                <a:latin typeface="Calibri" panose="020F0502020204030204" pitchFamily="34" charset="0"/>
              </a:rPr>
              <a:t>During PCR, several sections of DNA (STRs) are amplified.</a:t>
            </a:r>
          </a:p>
          <a:p>
            <a:pPr>
              <a:spcBef>
                <a:spcPct val="50000"/>
              </a:spcBef>
            </a:pPr>
            <a:endParaRPr lang="en-US" dirty="0">
              <a:latin typeface="Calibri" panose="020F0502020204030204" pitchFamily="34" charset="0"/>
            </a:endParaRPr>
          </a:p>
          <a:p>
            <a:pPr>
              <a:spcBef>
                <a:spcPct val="50000"/>
              </a:spcBef>
            </a:pPr>
            <a:r>
              <a:rPr lang="en-US" dirty="0">
                <a:latin typeface="Calibri" panose="020F0502020204030204" pitchFamily="34" charset="0"/>
              </a:rPr>
              <a:t>Gel electrophoresis then separates the increased number of DNA pieces according to their size.</a:t>
            </a:r>
          </a:p>
          <a:p>
            <a:pPr>
              <a:spcBef>
                <a:spcPct val="50000"/>
              </a:spcBef>
            </a:pPr>
            <a:endParaRPr lang="en-US" dirty="0">
              <a:latin typeface="Calibri" panose="020F0502020204030204" pitchFamily="34" charset="0"/>
            </a:endParaRPr>
          </a:p>
          <a:p>
            <a:pPr>
              <a:spcBef>
                <a:spcPct val="50000"/>
              </a:spcBef>
            </a:pPr>
            <a:endParaRPr lang="en-US" dirty="0">
              <a:latin typeface="Calibri" panose="020F0502020204030204"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ChangeArrowheads="1"/>
          </p:cNvSpPr>
          <p:nvPr/>
        </p:nvSpPr>
        <p:spPr bwMode="auto">
          <a:xfrm>
            <a:off x="685800" y="4572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1555"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1556"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1557" name="Text Box 11"/>
          <p:cNvSpPr txBox="1">
            <a:spLocks noChangeArrowheads="1"/>
          </p:cNvSpPr>
          <p:nvPr/>
        </p:nvSpPr>
        <p:spPr bwMode="auto">
          <a:xfrm>
            <a:off x="0" y="1752600"/>
            <a:ext cx="91440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2.) Did the crime scene DNA Probe match with the DNA of one of the suspects?</a:t>
            </a:r>
          </a:p>
        </p:txBody>
      </p:sp>
      <p:pic>
        <p:nvPicPr>
          <p:cNvPr id="151560" name="Picture 15" descr="1016567_Kirchmeier_Angela_1me.jpg"/>
          <p:cNvPicPr>
            <a:picLocks noChangeAspect="1"/>
          </p:cNvPicPr>
          <p:nvPr/>
        </p:nvPicPr>
        <p:blipFill>
          <a:blip r:embed="rId3">
            <a:extLst>
              <a:ext uri="{28A0092B-C50C-407E-A947-70E740481C1C}">
                <a14:useLocalDpi xmlns:a14="http://schemas.microsoft.com/office/drawing/2010/main" val="0"/>
              </a:ext>
            </a:extLst>
          </a:blip>
          <a:srcRect l="28346" t="2222" r="28346" b="19994"/>
          <a:stretch>
            <a:fillRect/>
          </a:stretch>
        </p:blipFill>
        <p:spPr bwMode="auto">
          <a:xfrm>
            <a:off x="3203848" y="3573016"/>
            <a:ext cx="2003425" cy="2700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hteck 2"/>
          <p:cNvSpPr/>
          <p:nvPr/>
        </p:nvSpPr>
        <p:spPr>
          <a:xfrm>
            <a:off x="467544" y="2420888"/>
            <a:ext cx="8676456" cy="1015663"/>
          </a:xfrm>
          <a:prstGeom prst="rect">
            <a:avLst/>
          </a:prstGeom>
        </p:spPr>
        <p:txBody>
          <a:bodyPr wrap="square">
            <a:spAutoFit/>
          </a:bodyPr>
          <a:lstStyle/>
          <a:p>
            <a:pPr algn="ctr">
              <a:spcBef>
                <a:spcPct val="50000"/>
              </a:spcBef>
            </a:pPr>
            <a:r>
              <a:rPr lang="en-US" dirty="0">
                <a:solidFill>
                  <a:srgbClr val="FF0000"/>
                </a:solidFill>
                <a:latin typeface="Calibri" panose="020F0502020204030204" pitchFamily="34" charset="0"/>
              </a:rPr>
              <a:t>Offender identified!!!</a:t>
            </a:r>
          </a:p>
          <a:p>
            <a:pPr>
              <a:spcBef>
                <a:spcPct val="50000"/>
              </a:spcBef>
            </a:pPr>
            <a:r>
              <a:rPr lang="en-US" dirty="0">
                <a:latin typeface="Calibri" panose="020F0502020204030204" pitchFamily="34" charset="0"/>
              </a:rPr>
              <a:t>The DNA band pattern of the CS-DNA matches the one of suspect 3</a:t>
            </a:r>
          </a:p>
        </p:txBody>
      </p:sp>
      <p:sp>
        <p:nvSpPr>
          <p:cNvPr id="5" name="Textfeld 4"/>
          <p:cNvSpPr txBox="1"/>
          <p:nvPr/>
        </p:nvSpPr>
        <p:spPr>
          <a:xfrm>
            <a:off x="3563888" y="6309320"/>
            <a:ext cx="1584176" cy="461665"/>
          </a:xfrm>
          <a:prstGeom prst="rect">
            <a:avLst/>
          </a:prstGeom>
          <a:noFill/>
        </p:spPr>
        <p:txBody>
          <a:bodyPr wrap="square" rtlCol="0">
            <a:spAutoFit/>
          </a:bodyPr>
          <a:lstStyle/>
          <a:p>
            <a:r>
              <a:rPr lang="de-DE" dirty="0" err="1">
                <a:latin typeface="Calibri" panose="020F0502020204030204" pitchFamily="34" charset="0"/>
              </a:rPr>
              <a:t>Suspect</a:t>
            </a:r>
            <a:r>
              <a:rPr lang="de-DE" dirty="0">
                <a:latin typeface="Calibri" panose="020F0502020204030204" pitchFamily="34" charset="0"/>
              </a:rPr>
              <a:t>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156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3603"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3604"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1938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7.) What further investigations would you propose to identify the perpetrator with absolute certainty?</a:t>
            </a:r>
          </a:p>
          <a:p>
            <a:pPr>
              <a:spcBef>
                <a:spcPct val="50000"/>
              </a:spcBef>
            </a:pPr>
            <a:endParaRPr lang="en-US" dirty="0">
              <a:latin typeface="Calibri" panose="020F0502020204030204" pitchFamily="34" charset="0"/>
            </a:endParaRPr>
          </a:p>
          <a:p>
            <a:pPr>
              <a:spcBef>
                <a:spcPct val="50000"/>
              </a:spcBef>
            </a:pPr>
            <a:r>
              <a:rPr lang="en-US" dirty="0">
                <a:latin typeface="Calibri" panose="020F0502020204030204" pitchFamily="34" charset="0"/>
              </a:rPr>
              <a:t>	</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5651"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5652"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47089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7.) What further investigations would you propose to identify the perpetrator with absolute certainty?</a:t>
            </a:r>
          </a:p>
          <a:p>
            <a:pPr>
              <a:spcBef>
                <a:spcPct val="50000"/>
              </a:spcBef>
            </a:pPr>
            <a:endParaRPr lang="en-US" dirty="0">
              <a:latin typeface="Calibri" panose="020F0502020204030204" pitchFamily="34" charset="0"/>
            </a:endParaRPr>
          </a:p>
          <a:p>
            <a:pPr>
              <a:spcBef>
                <a:spcPct val="50000"/>
              </a:spcBef>
            </a:pPr>
            <a:r>
              <a:rPr lang="en-US" dirty="0">
                <a:latin typeface="Calibri" panose="020F0502020204030204" pitchFamily="34" charset="0"/>
              </a:rPr>
              <a:t>	--&gt; test more STRs for correspondence</a:t>
            </a:r>
          </a:p>
          <a:p>
            <a:pPr>
              <a:spcBef>
                <a:spcPct val="50000"/>
              </a:spcBef>
            </a:pPr>
            <a:r>
              <a:rPr lang="en-US" dirty="0">
                <a:latin typeface="Calibri" panose="020F0502020204030204" pitchFamily="34" charset="0"/>
              </a:rPr>
              <a:t>	--&gt; examine the motives behind the crime</a:t>
            </a:r>
          </a:p>
          <a:p>
            <a:pPr>
              <a:spcBef>
                <a:spcPct val="50000"/>
              </a:spcBef>
            </a:pPr>
            <a:r>
              <a:rPr lang="en-US" dirty="0">
                <a:latin typeface="Calibri" panose="020F0502020204030204" pitchFamily="34" charset="0"/>
              </a:rPr>
              <a:t>	--&gt; compare fingerprints</a:t>
            </a:r>
          </a:p>
          <a:p>
            <a:pPr>
              <a:spcBef>
                <a:spcPct val="50000"/>
              </a:spcBef>
            </a:pPr>
            <a:r>
              <a:rPr lang="en-US" dirty="0">
                <a:latin typeface="Calibri" panose="020F0502020204030204" pitchFamily="34" charset="0"/>
              </a:rPr>
              <a:t>	--&gt; interview eyewitnesses</a:t>
            </a:r>
          </a:p>
          <a:p>
            <a:pPr>
              <a:spcBef>
                <a:spcPct val="50000"/>
              </a:spcBef>
            </a:pPr>
            <a:r>
              <a:rPr lang="en-US" dirty="0">
                <a:latin typeface="Calibri" panose="020F0502020204030204" pitchFamily="34" charset="0"/>
              </a:rPr>
              <a:t>	--&gt; etc.</a:t>
            </a:r>
          </a:p>
          <a:p>
            <a:pPr>
              <a:spcBef>
                <a:spcPct val="50000"/>
              </a:spcBef>
            </a:pPr>
            <a:r>
              <a:rPr lang="en-US" dirty="0">
                <a:latin typeface="Calibri" panose="020F0502020204030204" pitchFamily="34" charset="0"/>
              </a:rPr>
              <a:t>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9747"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8.)  Is it possible in one column or channel of the gel:</a:t>
            </a:r>
          </a:p>
          <a:p>
            <a:pPr lvl="2" algn="just"/>
            <a:endParaRPr lang="en-US" dirty="0">
              <a:latin typeface="Calibri" panose="020F0502020204030204" pitchFamily="34" charset="0"/>
            </a:endParaRPr>
          </a:p>
          <a:p>
            <a:pPr lvl="4" algn="just">
              <a:buAutoNum type="alphaLcPeriod"/>
            </a:pPr>
            <a:r>
              <a:rPr lang="en-US" dirty="0">
                <a:latin typeface="Calibri" panose="020F0502020204030204" pitchFamily="34" charset="0"/>
              </a:rPr>
              <a:t>to see one band?</a:t>
            </a:r>
          </a:p>
          <a:p>
            <a:pPr lvl="4">
              <a:buFont typeface="Times" charset="0"/>
              <a:buAutoNum type="alphaLcPeriod"/>
            </a:pPr>
            <a:r>
              <a:rPr lang="en-US" dirty="0">
                <a:latin typeface="Calibri" panose="020F0502020204030204" pitchFamily="34" charset="0"/>
              </a:rPr>
              <a:t>to see more than two bands?</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7699" name="Rectangle 9"/>
          <p:cNvSpPr>
            <a:spLocks noChangeArrowheads="1"/>
          </p:cNvSpPr>
          <p:nvPr/>
        </p:nvSpPr>
        <p:spPr bwMode="auto">
          <a:xfrm>
            <a:off x="2057400" y="4038600"/>
            <a:ext cx="5029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57700" name="Rectangle 10"/>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1"/>
          <p:cNvSpPr txBox="1">
            <a:spLocks noChangeArrowheads="1"/>
          </p:cNvSpPr>
          <p:nvPr/>
        </p:nvSpPr>
        <p:spPr bwMode="auto">
          <a:xfrm>
            <a:off x="0" y="2057400"/>
            <a:ext cx="91440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8.)  Is it possible in one column or channel of the gel:</a:t>
            </a:r>
          </a:p>
          <a:p>
            <a:pPr lvl="2" algn="just"/>
            <a:endParaRPr lang="en-US" dirty="0">
              <a:latin typeface="Calibri" panose="020F0502020204030204" pitchFamily="34" charset="0"/>
            </a:endParaRPr>
          </a:p>
          <a:p>
            <a:pPr lvl="4" algn="just">
              <a:buAutoNum type="alphaLcPeriod"/>
            </a:pPr>
            <a:r>
              <a:rPr lang="en-US" dirty="0">
                <a:latin typeface="Calibri" panose="020F0502020204030204" pitchFamily="34" charset="0"/>
              </a:rPr>
              <a:t>to see one band?</a:t>
            </a:r>
          </a:p>
          <a:p>
            <a:pPr lvl="4">
              <a:buFont typeface="Times" charset="0"/>
              <a:buAutoNum type="alphaLcPeriod"/>
            </a:pPr>
            <a:r>
              <a:rPr lang="en-US" dirty="0">
                <a:latin typeface="Calibri" panose="020F0502020204030204" pitchFamily="34" charset="0"/>
              </a:rPr>
              <a:t>to see more than two bands?</a:t>
            </a:r>
          </a:p>
        </p:txBody>
      </p:sp>
      <p:sp>
        <p:nvSpPr>
          <p:cNvPr id="13" name="Text Box 12"/>
          <p:cNvSpPr txBox="1">
            <a:spLocks noChangeArrowheads="1"/>
          </p:cNvSpPr>
          <p:nvPr/>
        </p:nvSpPr>
        <p:spPr bwMode="auto">
          <a:xfrm>
            <a:off x="0" y="3429000"/>
            <a:ext cx="9144000" cy="1938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endParaRPr lang="en-US" dirty="0">
              <a:latin typeface="Calibri" panose="020F0502020204030204" pitchFamily="34" charset="0"/>
            </a:endParaRPr>
          </a:p>
          <a:p>
            <a:pPr>
              <a:spcBef>
                <a:spcPct val="50000"/>
              </a:spcBef>
              <a:buFont typeface="Times" charset="0"/>
              <a:buAutoNum type="alphaLcPeriod"/>
            </a:pPr>
            <a:r>
              <a:rPr lang="en-US" dirty="0">
                <a:latin typeface="Calibri" panose="020F0502020204030204" pitchFamily="34" charset="0"/>
              </a:rPr>
              <a:t>Yes.  This would occur if a locus appears twice (for example if a person inherited the same STR from his/her father and mother.)</a:t>
            </a:r>
          </a:p>
          <a:p>
            <a:pPr>
              <a:spcBef>
                <a:spcPct val="50000"/>
              </a:spcBef>
              <a:buFont typeface="Times" charset="0"/>
              <a:buNone/>
            </a:pPr>
            <a:endParaRPr lang="en-US" dirty="0">
              <a:latin typeface="Calibri" panose="020F0502020204030204" pitchFamily="34"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1795"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1"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2" name="Text Box 10"/>
          <p:cNvSpPr txBox="1">
            <a:spLocks noChangeArrowheads="1"/>
          </p:cNvSpPr>
          <p:nvPr/>
        </p:nvSpPr>
        <p:spPr bwMode="auto">
          <a:xfrm>
            <a:off x="0" y="2057400"/>
            <a:ext cx="9144000" cy="156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dirty="0">
                <a:latin typeface="Calibri" panose="020F0502020204030204" pitchFamily="34" charset="0"/>
              </a:rPr>
              <a:t>8.)  Is it possible in one column or channel of the gel:</a:t>
            </a:r>
          </a:p>
          <a:p>
            <a:pPr lvl="2" algn="just"/>
            <a:endParaRPr lang="en-US" dirty="0">
              <a:latin typeface="Calibri" panose="020F0502020204030204" pitchFamily="34" charset="0"/>
            </a:endParaRPr>
          </a:p>
          <a:p>
            <a:pPr lvl="4" algn="just">
              <a:buAutoNum type="alphaLcPeriod"/>
            </a:pPr>
            <a:r>
              <a:rPr lang="en-US" dirty="0">
                <a:latin typeface="Calibri" panose="020F0502020204030204" pitchFamily="34" charset="0"/>
              </a:rPr>
              <a:t>to see one band?</a:t>
            </a:r>
          </a:p>
          <a:p>
            <a:pPr lvl="4">
              <a:buFont typeface="Times" charset="0"/>
              <a:buAutoNum type="alphaLcPeriod"/>
            </a:pPr>
            <a:r>
              <a:rPr lang="en-US" dirty="0">
                <a:latin typeface="Calibri" panose="020F0502020204030204" pitchFamily="34" charset="0"/>
              </a:rPr>
              <a:t>to see more than two bands?</a:t>
            </a:r>
          </a:p>
        </p:txBody>
      </p:sp>
      <p:sp>
        <p:nvSpPr>
          <p:cNvPr id="13" name="Text Box 11"/>
          <p:cNvSpPr txBox="1">
            <a:spLocks noChangeArrowheads="1"/>
          </p:cNvSpPr>
          <p:nvPr/>
        </p:nvSpPr>
        <p:spPr bwMode="auto">
          <a:xfrm>
            <a:off x="0" y="3429000"/>
            <a:ext cx="9144000" cy="36009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sz="2400">
                <a:solidFill>
                  <a:schemeClr val="tx1"/>
                </a:solidFill>
                <a:latin typeface="Times" charset="0"/>
                <a:ea typeface="ＭＳ Ｐゴシック" charset="0"/>
              </a:defRPr>
            </a:lvl1pPr>
            <a:lvl2pPr marL="914400" indent="-457200">
              <a:defRPr sz="2400">
                <a:solidFill>
                  <a:schemeClr val="tx1"/>
                </a:solidFill>
                <a:latin typeface="Times" charset="0"/>
                <a:ea typeface="ＭＳ Ｐゴシック" charset="0"/>
              </a:defRPr>
            </a:lvl2pPr>
            <a:lvl3pPr marL="1371600" indent="-457200">
              <a:defRPr sz="2400">
                <a:solidFill>
                  <a:schemeClr val="tx1"/>
                </a:solidFill>
                <a:latin typeface="Times" charset="0"/>
                <a:ea typeface="ＭＳ Ｐゴシック" charset="0"/>
              </a:defRPr>
            </a:lvl3pPr>
            <a:lvl4pPr marL="1828800" indent="-457200">
              <a:defRPr sz="2400">
                <a:solidFill>
                  <a:schemeClr val="tx1"/>
                </a:solidFill>
                <a:latin typeface="Times" charset="0"/>
                <a:ea typeface="ＭＳ Ｐゴシック" charset="0"/>
              </a:defRPr>
            </a:lvl4pPr>
            <a:lvl5pPr marL="2286000" indent="-457200">
              <a:defRPr sz="2400">
                <a:solidFill>
                  <a:schemeClr val="tx1"/>
                </a:solidFill>
                <a:latin typeface="Times" charset="0"/>
                <a:ea typeface="ＭＳ Ｐゴシック" charset="0"/>
              </a:defRPr>
            </a:lvl5pPr>
            <a:lvl6pPr marL="2743200" indent="-457200" eaLnBrk="0" fontAlgn="base" hangingPunct="0">
              <a:spcBef>
                <a:spcPct val="0"/>
              </a:spcBef>
              <a:spcAft>
                <a:spcPct val="0"/>
              </a:spcAft>
              <a:defRPr sz="2400">
                <a:solidFill>
                  <a:schemeClr val="tx1"/>
                </a:solidFill>
                <a:latin typeface="Times" charset="0"/>
                <a:ea typeface="ＭＳ Ｐゴシック" charset="0"/>
              </a:defRPr>
            </a:lvl6pPr>
            <a:lvl7pPr marL="3200400" indent="-457200" eaLnBrk="0" fontAlgn="base" hangingPunct="0">
              <a:spcBef>
                <a:spcPct val="0"/>
              </a:spcBef>
              <a:spcAft>
                <a:spcPct val="0"/>
              </a:spcAft>
              <a:defRPr sz="2400">
                <a:solidFill>
                  <a:schemeClr val="tx1"/>
                </a:solidFill>
                <a:latin typeface="Times" charset="0"/>
                <a:ea typeface="ＭＳ Ｐゴシック" charset="0"/>
              </a:defRPr>
            </a:lvl7pPr>
            <a:lvl8pPr marL="3657600" indent="-457200" eaLnBrk="0" fontAlgn="base" hangingPunct="0">
              <a:spcBef>
                <a:spcPct val="0"/>
              </a:spcBef>
              <a:spcAft>
                <a:spcPct val="0"/>
              </a:spcAft>
              <a:defRPr sz="2400">
                <a:solidFill>
                  <a:schemeClr val="tx1"/>
                </a:solidFill>
                <a:latin typeface="Times" charset="0"/>
                <a:ea typeface="ＭＳ Ｐゴシック" charset="0"/>
              </a:defRPr>
            </a:lvl8pPr>
            <a:lvl9pPr marL="4114800" indent="-4572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endParaRPr lang="en-US" dirty="0">
              <a:latin typeface="Calibri" panose="020F0502020204030204" pitchFamily="34" charset="0"/>
            </a:endParaRPr>
          </a:p>
          <a:p>
            <a:pPr>
              <a:spcBef>
                <a:spcPct val="50000"/>
              </a:spcBef>
              <a:buFont typeface="Times" charset="0"/>
              <a:buAutoNum type="alphaLcPeriod"/>
            </a:pPr>
            <a:r>
              <a:rPr lang="en-US" dirty="0">
                <a:latin typeface="Calibri" panose="020F0502020204030204" pitchFamily="34" charset="0"/>
              </a:rPr>
              <a:t>Yes.  This would occur if the same allele appears twice (for example if a person inherited the same STR from his/her father and mother.)</a:t>
            </a:r>
          </a:p>
          <a:p>
            <a:pPr>
              <a:spcBef>
                <a:spcPct val="50000"/>
              </a:spcBef>
              <a:buFont typeface="Times" charset="0"/>
              <a:buAutoNum type="alphaLcPeriod"/>
            </a:pPr>
            <a:r>
              <a:rPr lang="en-US" dirty="0">
                <a:latin typeface="Calibri" panose="020F0502020204030204" pitchFamily="34" charset="0"/>
              </a:rPr>
              <a:t>Yes.  This can occur in a situation where PCR has gone wrong (for example, if the primers bind again somewhere else in the noncoding DNA.)  The maximum number of bands should be two, representing the two allelic versions of the STR (one from mom, one from dad).</a:t>
            </a:r>
          </a:p>
          <a:p>
            <a:pPr>
              <a:spcBef>
                <a:spcPct val="50000"/>
              </a:spcBef>
              <a:buFont typeface="Times" charset="0"/>
              <a:buNone/>
            </a:pPr>
            <a:endParaRPr lang="en-US" dirty="0">
              <a:latin typeface="Calibri" panose="020F0502020204030204"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080020"/>
            <a:ext cx="7861300" cy="6309420"/>
          </a:xfrm>
          <a:prstGeom prst="rect">
            <a:avLst/>
          </a:prstGeom>
          <a:noFill/>
          <a:ln>
            <a:noFill/>
          </a:ln>
          <a:effectLst/>
        </p:spPr>
        <p:txBody>
          <a:bodyPr wrap="square">
            <a:spAutoFit/>
          </a:bodyPr>
          <a:lstStyle/>
          <a:p>
            <a:pPr defTabSz="457200" eaLnBrk="1" fontAlgn="auto" hangingPunct="1">
              <a:spcBef>
                <a:spcPts val="0"/>
              </a:spcBef>
              <a:spcAft>
                <a:spcPts val="0"/>
              </a:spcAft>
            </a:pPr>
            <a:r>
              <a:rPr lang="de-DE" sz="2000" dirty="0">
                <a:solidFill>
                  <a:prstClr val="black"/>
                </a:solidFill>
                <a:latin typeface="Myriad Pro" panose="020B0503030403020204" pitchFamily="34" charset="0"/>
                <a:ea typeface="+mn-ea"/>
                <a:cs typeface="Source Sans Pro"/>
              </a:rPr>
              <a:t> </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DNA-Samples </a:t>
            </a: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(Crime Scene (CS), </a:t>
            </a:r>
            <a:r>
              <a:rPr lang="de-DE" sz="2000" dirty="0" err="1">
                <a:latin typeface="Myriad Pro" panose="020B0503030403020204" pitchFamily="34" charset="0"/>
                <a:ea typeface="+mn-ea"/>
                <a:cs typeface="Source Sans Pro"/>
              </a:rPr>
              <a:t>suspects</a:t>
            </a:r>
            <a:r>
              <a:rPr lang="de-DE" sz="2000" dirty="0">
                <a:latin typeface="Myriad Pro" panose="020B0503030403020204" pitchFamily="34" charset="0"/>
                <a:ea typeface="+mn-ea"/>
                <a:cs typeface="Source Sans Pro"/>
              </a:rPr>
              <a:t> (S1 </a:t>
            </a:r>
            <a:r>
              <a:rPr lang="de-DE" sz="2000" dirty="0" err="1">
                <a:latin typeface="Myriad Pro" panose="020B0503030403020204" pitchFamily="34" charset="0"/>
                <a:ea typeface="+mn-ea"/>
                <a:cs typeface="Source Sans Pro"/>
              </a:rPr>
              <a:t>to</a:t>
            </a:r>
            <a:r>
              <a:rPr lang="de-DE" sz="2000" dirty="0">
                <a:latin typeface="Myriad Pro" panose="020B0503030403020204" pitchFamily="34" charset="0"/>
                <a:ea typeface="+mn-ea"/>
                <a:cs typeface="Source Sans Pro"/>
              </a:rPr>
              <a:t> S4)</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a:latin typeface="Myriad Pro" panose="020B0503030403020204" pitchFamily="34" charset="0"/>
                <a:ea typeface="+mn-ea"/>
                <a:cs typeface="Source Sans Pro"/>
              </a:rPr>
              <a:t> PCR </a:t>
            </a:r>
            <a:r>
              <a:rPr lang="de-DE" sz="2000" dirty="0" err="1">
                <a:latin typeface="Myriad Pro" panose="020B0503030403020204" pitchFamily="34" charset="0"/>
                <a:ea typeface="+mn-ea"/>
                <a:cs typeface="Source Sans Pro"/>
              </a:rPr>
              <a:t>amplification</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STRs</a:t>
            </a: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err="1">
                <a:latin typeface="Myriad Pro" panose="020B0503030403020204" pitchFamily="34" charset="0"/>
                <a:ea typeface="+mn-ea"/>
                <a:cs typeface="Source Sans Pro"/>
              </a:rPr>
              <a:t>separation</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DNA-fragments </a:t>
            </a:r>
            <a:r>
              <a:rPr lang="de-DE" sz="2000" dirty="0" err="1">
                <a:latin typeface="Myriad Pro" panose="020B0503030403020204" pitchFamily="34" charset="0"/>
                <a:ea typeface="+mn-ea"/>
                <a:cs typeface="Source Sans Pro"/>
              </a:rPr>
              <a:t>by</a:t>
            </a:r>
            <a:r>
              <a:rPr lang="de-DE" sz="2000" dirty="0">
                <a:latin typeface="Myriad Pro" panose="020B0503030403020204" pitchFamily="34" charset="0"/>
                <a:ea typeface="+mn-ea"/>
                <a:cs typeface="Source Sans Pro"/>
              </a:rPr>
              <a:t> gel-</a:t>
            </a:r>
            <a:r>
              <a:rPr lang="de-DE" sz="2000" dirty="0" err="1">
                <a:latin typeface="Myriad Pro" panose="020B0503030403020204" pitchFamily="34" charset="0"/>
                <a:ea typeface="+mn-ea"/>
                <a:cs typeface="Source Sans Pro"/>
              </a:rPr>
              <a:t>electrophoresis</a:t>
            </a: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000" dirty="0" err="1">
                <a:latin typeface="Myriad Pro" panose="020B0503030403020204" pitchFamily="34" charset="0"/>
                <a:ea typeface="+mn-ea"/>
                <a:cs typeface="Source Sans Pro"/>
              </a:rPr>
              <a:t>analysis</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of</a:t>
            </a:r>
            <a:r>
              <a:rPr lang="de-DE" sz="2000" dirty="0">
                <a:latin typeface="Myriad Pro" panose="020B0503030403020204" pitchFamily="34" charset="0"/>
                <a:ea typeface="+mn-ea"/>
                <a:cs typeface="Source Sans Pro"/>
              </a:rPr>
              <a:t> </a:t>
            </a:r>
            <a:r>
              <a:rPr lang="de-DE" sz="2000" dirty="0" err="1">
                <a:latin typeface="Myriad Pro" panose="020B0503030403020204" pitchFamily="34" charset="0"/>
                <a:ea typeface="+mn-ea"/>
                <a:cs typeface="Source Sans Pro"/>
              </a:rPr>
              <a:t>fragment</a:t>
            </a:r>
            <a:r>
              <a:rPr lang="de-DE" sz="2000" dirty="0">
                <a:latin typeface="Myriad Pro" panose="020B0503030403020204" pitchFamily="34" charset="0"/>
                <a:ea typeface="+mn-ea"/>
                <a:cs typeface="Source Sans Pro"/>
              </a:rPr>
              <a:t>-pattern</a:t>
            </a:r>
            <a:br>
              <a:rPr lang="de-DE" sz="2000" dirty="0">
                <a:latin typeface="Myriad Pro" panose="020B0503030403020204" pitchFamily="34" charset="0"/>
                <a:ea typeface="+mn-ea"/>
                <a:cs typeface="Source Sans Pro"/>
              </a:rPr>
            </a:br>
            <a:endParaRPr lang="de-DE" sz="2000" dirty="0">
              <a:latin typeface="Myriad Pro" panose="020B0503030403020204" pitchFamily="34" charset="0"/>
              <a:ea typeface="+mn-ea"/>
              <a:cs typeface="Source Sans Pro"/>
            </a:endParaRPr>
          </a:p>
          <a:p>
            <a:pPr algn="ctr" defTabSz="457200" eaLnBrk="1" fontAlgn="auto" hangingPunct="1">
              <a:spcBef>
                <a:spcPts val="0"/>
              </a:spcBef>
              <a:spcAft>
                <a:spcPts val="0"/>
              </a:spcAft>
            </a:pPr>
            <a:r>
              <a:rPr lang="de-DE" sz="2400" dirty="0">
                <a:solidFill>
                  <a:srgbClr val="000090"/>
                </a:solidFill>
                <a:latin typeface="Myriad Pro" panose="020B0503030403020204" pitchFamily="34" charset="0"/>
                <a:ea typeface="+mn-ea"/>
                <a:cs typeface="Source Sans Pro"/>
              </a:rPr>
              <a:t>-&gt; </a:t>
            </a:r>
            <a:r>
              <a:rPr lang="de-DE" sz="2400" dirty="0" err="1">
                <a:solidFill>
                  <a:srgbClr val="000090"/>
                </a:solidFill>
                <a:latin typeface="Myriad Pro" panose="020B0503030403020204" pitchFamily="34" charset="0"/>
                <a:ea typeface="+mn-ea"/>
                <a:cs typeface="Source Sans Pro"/>
              </a:rPr>
              <a:t>does</a:t>
            </a:r>
            <a:r>
              <a:rPr lang="de-DE" sz="2400" dirty="0">
                <a:solidFill>
                  <a:srgbClr val="000090"/>
                </a:solidFill>
                <a:latin typeface="Myriad Pro" panose="020B0503030403020204" pitchFamily="34" charset="0"/>
                <a:ea typeface="+mn-ea"/>
                <a:cs typeface="Source Sans Pro"/>
              </a:rPr>
              <a:t> CS-pattern </a:t>
            </a:r>
            <a:r>
              <a:rPr lang="de-DE" sz="2400" dirty="0" err="1">
                <a:solidFill>
                  <a:srgbClr val="000090"/>
                </a:solidFill>
                <a:latin typeface="Myriad Pro" panose="020B0503030403020204" pitchFamily="34" charset="0"/>
                <a:ea typeface="+mn-ea"/>
                <a:cs typeface="Source Sans Pro"/>
              </a:rPr>
              <a:t>match</a:t>
            </a:r>
            <a:r>
              <a:rPr lang="de-DE" sz="2400" dirty="0">
                <a:solidFill>
                  <a:srgbClr val="000090"/>
                </a:solidFill>
                <a:latin typeface="Myriad Pro" panose="020B0503030403020204" pitchFamily="34" charset="0"/>
                <a:ea typeface="+mn-ea"/>
                <a:cs typeface="Source Sans Pro"/>
              </a:rPr>
              <a:t> </a:t>
            </a:r>
            <a:r>
              <a:rPr lang="de-DE" sz="2400" dirty="0" err="1">
                <a:solidFill>
                  <a:srgbClr val="000090"/>
                </a:solidFill>
                <a:latin typeface="Myriad Pro" panose="020B0503030403020204" pitchFamily="34" charset="0"/>
                <a:ea typeface="+mn-ea"/>
                <a:cs typeface="Source Sans Pro"/>
              </a:rPr>
              <a:t>with</a:t>
            </a:r>
            <a:r>
              <a:rPr lang="de-DE" sz="2400" dirty="0">
                <a:solidFill>
                  <a:srgbClr val="000090"/>
                </a:solidFill>
                <a:latin typeface="Myriad Pro" panose="020B0503030403020204" pitchFamily="34" charset="0"/>
                <a:ea typeface="+mn-ea"/>
                <a:cs typeface="Source Sans Pro"/>
              </a:rPr>
              <a:t> a </a:t>
            </a:r>
            <a:r>
              <a:rPr lang="de-DE" sz="2400" dirty="0" err="1">
                <a:solidFill>
                  <a:srgbClr val="000090"/>
                </a:solidFill>
                <a:latin typeface="Myriad Pro" panose="020B0503030403020204" pitchFamily="34" charset="0"/>
                <a:ea typeface="+mn-ea"/>
                <a:cs typeface="Source Sans Pro"/>
              </a:rPr>
              <a:t>suspect</a:t>
            </a:r>
            <a:r>
              <a:rPr lang="de-DE" dirty="0">
                <a:solidFill>
                  <a:srgbClr val="000090"/>
                </a:solidFill>
                <a:latin typeface="Myriad Pro" panose="020B0503030403020204" pitchFamily="34" charset="0"/>
                <a:ea typeface="+mn-ea"/>
                <a:cs typeface="Source Sans Pro"/>
              </a:rPr>
              <a:t>-pattern ?</a:t>
            </a:r>
            <a:endParaRPr lang="de-DE" sz="2400" dirty="0">
              <a:solidFill>
                <a:srgbClr val="000090"/>
              </a:solidFill>
              <a:latin typeface="Myriad Pro" panose="020B0503030403020204" pitchFamily="34" charset="0"/>
              <a:ea typeface="+mn-ea"/>
              <a:cs typeface="Source Sans Pro"/>
            </a:endParaRPr>
          </a:p>
          <a:p>
            <a:pPr defTabSz="457200" eaLnBrk="1" fontAlgn="auto" hangingPunct="1">
              <a:spcBef>
                <a:spcPts val="0"/>
              </a:spcBef>
              <a:spcAft>
                <a:spcPts val="0"/>
              </a:spcAft>
            </a:pPr>
            <a:r>
              <a:rPr lang="de-DE" sz="2000" dirty="0">
                <a:solidFill>
                  <a:prstClr val="black"/>
                </a:solidFill>
                <a:latin typeface="Myriad Pro" panose="020B0503030403020204" pitchFamily="34" charset="0"/>
                <a:ea typeface="+mn-ea"/>
                <a:cs typeface="Source Sans Pro"/>
              </a:rPr>
              <a:t> </a:t>
            </a:r>
          </a:p>
          <a:p>
            <a:pPr defTabSz="457200" eaLnBrk="1" fontAlgn="auto" hangingPunct="1">
              <a:spcBef>
                <a:spcPts val="0"/>
              </a:spcBef>
              <a:spcAft>
                <a:spcPts val="600"/>
              </a:spcAft>
            </a:pPr>
            <a:endParaRPr lang="de-DE" sz="2000" dirty="0">
              <a:solidFill>
                <a:srgbClr val="008000"/>
              </a:solidFill>
              <a:latin typeface="Myriad Pro" panose="020B0503030403020204" pitchFamily="34" charset="0"/>
              <a:ea typeface="+mn-ea"/>
              <a:cs typeface="Source Sans Pro"/>
            </a:endParaRPr>
          </a:p>
        </p:txBody>
      </p:sp>
      <p:grpSp>
        <p:nvGrpSpPr>
          <p:cNvPr id="3" name="Group 2"/>
          <p:cNvGrpSpPr/>
          <p:nvPr/>
        </p:nvGrpSpPr>
        <p:grpSpPr>
          <a:xfrm>
            <a:off x="4572000" y="2520180"/>
            <a:ext cx="228600" cy="2952328"/>
            <a:chOff x="4572000" y="2852936"/>
            <a:chExt cx="228600" cy="2952328"/>
          </a:xfrm>
          <a:solidFill>
            <a:srgbClr val="00456D"/>
          </a:solidFill>
        </p:grpSpPr>
        <p:sp>
          <p:nvSpPr>
            <p:cNvPr id="6" name="Pfeil nach unten 9"/>
            <p:cNvSpPr/>
            <p:nvPr/>
          </p:nvSpPr>
          <p:spPr>
            <a:xfrm>
              <a:off x="4572000" y="2852936"/>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sp>
          <p:nvSpPr>
            <p:cNvPr id="7" name="Pfeil nach unten 9"/>
            <p:cNvSpPr/>
            <p:nvPr/>
          </p:nvSpPr>
          <p:spPr>
            <a:xfrm>
              <a:off x="4572000" y="4098528"/>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sp>
          <p:nvSpPr>
            <p:cNvPr id="8" name="Pfeil nach unten 9"/>
            <p:cNvSpPr/>
            <p:nvPr/>
          </p:nvSpPr>
          <p:spPr>
            <a:xfrm>
              <a:off x="4572000" y="5322664"/>
              <a:ext cx="228600" cy="482600"/>
            </a:xfrm>
            <a:prstGeom prst="downArrow">
              <a:avLst/>
            </a:prstGeom>
            <a:grp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latin typeface="Myriad Pro" panose="020B0503030403020204" pitchFamily="34" charset="0"/>
              </a:endParaRPr>
            </a:p>
          </p:txBody>
        </p:sp>
      </p:grpSp>
      <p:sp>
        <p:nvSpPr>
          <p:cNvPr id="10" name="Rectangle 2"/>
          <p:cNvSpPr>
            <a:spLocks noChangeArrowheads="1"/>
          </p:cNvSpPr>
          <p:nvPr/>
        </p:nvSpPr>
        <p:spPr bwMode="auto">
          <a:xfrm>
            <a:off x="899592" y="764704"/>
            <a:ext cx="8118648" cy="764704"/>
          </a:xfrm>
          <a:prstGeom prst="rect">
            <a:avLst/>
          </a:prstGeom>
          <a:noFill/>
          <a:ln w="9525">
            <a:noFill/>
            <a:miter lim="800000"/>
            <a:headEnd/>
            <a:tailEnd/>
          </a:ln>
          <a:effectLst/>
        </p:spPr>
        <p:txBody>
          <a:bodyPr anchor="ctr"/>
          <a:lstStyle/>
          <a:p>
            <a:pPr lvl="1" algn="l" eaLnBrk="1" hangingPunct="1">
              <a:defRPr/>
            </a:pPr>
            <a:r>
              <a:rPr lang="en-US" sz="3200" dirty="0">
                <a:latin typeface="Helvetica Neue" panose="02000503000000020004" pitchFamily="2" charset="0"/>
                <a:ea typeface="Helvetica Neue" panose="02000503000000020004" pitchFamily="2" charset="0"/>
                <a:cs typeface="Helvetica Neue" panose="02000503000000020004" pitchFamily="2" charset="0"/>
              </a:rPr>
              <a:t>Overview – Crime Scene Investigation</a:t>
            </a:r>
          </a:p>
        </p:txBody>
      </p:sp>
    </p:spTree>
    <p:extLst>
      <p:ext uri="{BB962C8B-B14F-4D97-AF65-F5344CB8AC3E}">
        <p14:creationId xmlns:p14="http://schemas.microsoft.com/office/powerpoint/2010/main" val="2402259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9"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20" name="Text Box 11"/>
          <p:cNvSpPr txBox="1">
            <a:spLocks noChangeArrowheads="1"/>
          </p:cNvSpPr>
          <p:nvPr/>
        </p:nvSpPr>
        <p:spPr bwMode="auto">
          <a:xfrm>
            <a:off x="0" y="2057400"/>
            <a:ext cx="9144000" cy="21236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4.)  Imagine that each allele at a locus is found with exactly the same frequency in a population.  Assume further that there are eight possible alleles at this locus.  In this scenario, what is the frequency of any allele at this locus within the population?</a:t>
            </a: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3923296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1026"/>
          <p:cNvSpPr>
            <a:spLocks noChangeArrowheads="1"/>
          </p:cNvSpPr>
          <p:nvPr/>
        </p:nvSpPr>
        <p:spPr bwMode="auto">
          <a:xfrm>
            <a:off x="685800" y="260648"/>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Overview</a:t>
            </a:r>
            <a:endParaRPr lang="en-US" sz="3200" dirty="0">
              <a:solidFill>
                <a:schemeClr val="tx2"/>
              </a:solidFill>
              <a:latin typeface="Calibri" panose="020F0502020204030204" pitchFamily="34" charset="0"/>
            </a:endParaRPr>
          </a:p>
        </p:txBody>
      </p:sp>
      <p:grpSp>
        <p:nvGrpSpPr>
          <p:cNvPr id="22531" name="Group 8"/>
          <p:cNvGrpSpPr>
            <a:grpSpLocks/>
          </p:cNvGrpSpPr>
          <p:nvPr/>
        </p:nvGrpSpPr>
        <p:grpSpPr bwMode="auto">
          <a:xfrm>
            <a:off x="0" y="0"/>
            <a:ext cx="9144000" cy="765175"/>
            <a:chOff x="0" y="0"/>
            <a:chExt cx="9144000" cy="764704"/>
          </a:xfrm>
        </p:grpSpPr>
        <p:sp>
          <p:nvSpPr>
            <p:cNvPr id="22532" name="Rectangle 9"/>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latin typeface="Calibri" panose="020F0502020204030204" pitchFamily="34" charset="0"/>
              </a:endParaRPr>
            </a:p>
          </p:txBody>
        </p:sp>
        <p:pic>
          <p:nvPicPr>
            <p:cNvPr id="22534" name="Picture 11"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Rectangle 3"/>
          <p:cNvSpPr>
            <a:spLocks noChangeArrowheads="1"/>
          </p:cNvSpPr>
          <p:nvPr/>
        </p:nvSpPr>
        <p:spPr bwMode="auto">
          <a:xfrm>
            <a:off x="0" y="1447800"/>
            <a:ext cx="9144000" cy="5410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1143000" lvl="2" indent="-228600" eaLnBrk="1" hangingPunct="1">
              <a:lnSpc>
                <a:spcPct val="90000"/>
              </a:lnSpc>
              <a:spcBef>
                <a:spcPct val="20000"/>
              </a:spcBef>
            </a:pPr>
            <a:endParaRPr lang="en-US" sz="20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Introduction (09:00)				15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Pipetting Exercise I				20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Replication and PCR 				25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Setting up PCR Reaction, Break			45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Gel electrophoresis (theory) 			35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Gel and Pipetting Exercise II 			40 min.</a:t>
            </a:r>
          </a:p>
          <a:p>
            <a:pPr marL="1143000" lvl="2" indent="-228600" eaLnBrk="1" hangingPunct="1">
              <a:lnSpc>
                <a:spcPct val="90000"/>
              </a:lnSpc>
              <a:spcBef>
                <a:spcPct val="20000"/>
              </a:spcBef>
              <a:buFontTx/>
              <a:buChar char="•"/>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r>
              <a:rPr lang="en-US" sz="1900" dirty="0">
                <a:latin typeface="Calibri" panose="020F0502020204030204" pitchFamily="34" charset="0"/>
              </a:rPr>
              <a:t>Lunch break					45 min.</a:t>
            </a:r>
          </a:p>
          <a:p>
            <a:pPr marL="1143000" lvl="2" indent="-228600" eaLnBrk="1" hangingPunct="1">
              <a:lnSpc>
                <a:spcPct val="90000"/>
              </a:lnSpc>
              <a:spcBef>
                <a:spcPct val="20000"/>
              </a:spcBef>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endParaRPr lang="en-US" sz="1900" dirty="0">
              <a:latin typeface="Calibri" panose="020F0502020204030204" pitchFamily="34" charset="0"/>
            </a:endParaRPr>
          </a:p>
          <a:p>
            <a:pPr marL="1143000" lvl="2" indent="-228600" eaLnBrk="1" hangingPunct="1">
              <a:lnSpc>
                <a:spcPct val="90000"/>
              </a:lnSpc>
              <a:spcBef>
                <a:spcPct val="20000"/>
              </a:spcBef>
              <a:buFontTx/>
              <a:buChar char="•"/>
            </a:pPr>
            <a:endParaRPr lang="en-US" sz="1900" dirty="0">
              <a:latin typeface="Calibri" panose="020F0502020204030204" pitchFamily="34" charset="0"/>
            </a:endParaRPr>
          </a:p>
          <a:p>
            <a:pPr marL="342900" indent="-342900" algn="ctr" eaLnBrk="1" hangingPunct="1">
              <a:lnSpc>
                <a:spcPct val="90000"/>
              </a:lnSpc>
              <a:spcBef>
                <a:spcPct val="20000"/>
              </a:spcBef>
              <a:buFontTx/>
              <a:buChar char="•"/>
            </a:pPr>
            <a:endParaRPr lang="en-US" sz="2000" dirty="0">
              <a:latin typeface="Calibri" panose="020F0502020204030204" pitchFamily="34" charset="0"/>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1026"/>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0" name="Text Box 1035"/>
          <p:cNvSpPr txBox="1">
            <a:spLocks noChangeArrowheads="1"/>
          </p:cNvSpPr>
          <p:nvPr/>
        </p:nvSpPr>
        <p:spPr bwMode="auto">
          <a:xfrm>
            <a:off x="0" y="2057400"/>
            <a:ext cx="9144000" cy="27699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4.)  Imagine that each allele at a locus is found with exactly the same frequency in a population.  Assume further that there are eight possible alleles at this locus.  In this scenario, what is the frequency of any allele at this locus within the population?</a:t>
            </a:r>
          </a:p>
          <a:p>
            <a:pPr>
              <a:spcBef>
                <a:spcPct val="50000"/>
              </a:spcBef>
            </a:pPr>
            <a:endParaRPr lang="en-US" dirty="0">
              <a:latin typeface="Calibri" panose="020F0502020204030204" pitchFamily="34" charset="0"/>
            </a:endParaRPr>
          </a:p>
          <a:p>
            <a:pPr algn="ctr">
              <a:spcBef>
                <a:spcPct val="50000"/>
              </a:spcBef>
            </a:pPr>
            <a:r>
              <a:rPr lang="en-US" sz="2800" baseline="30000" dirty="0">
                <a:latin typeface="Calibri" panose="020F0502020204030204" pitchFamily="34" charset="0"/>
              </a:rPr>
              <a:t>1</a:t>
            </a:r>
            <a:r>
              <a:rPr lang="en-US" sz="2800" dirty="0">
                <a:latin typeface="Calibri" panose="020F0502020204030204" pitchFamily="34" charset="0"/>
              </a:rPr>
              <a:t>/</a:t>
            </a:r>
            <a:r>
              <a:rPr lang="en-US" sz="2800" baseline="-25000" dirty="0">
                <a:latin typeface="Calibri" panose="020F0502020204030204" pitchFamily="34" charset="0"/>
              </a:rPr>
              <a:t>8</a:t>
            </a:r>
            <a:endParaRPr lang="en-US" baseline="-25000"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0" name="Text Box 11"/>
          <p:cNvSpPr txBox="1">
            <a:spLocks noChangeArrowheads="1"/>
          </p:cNvSpPr>
          <p:nvPr/>
        </p:nvSpPr>
        <p:spPr bwMode="auto">
          <a:xfrm>
            <a:off x="0" y="2057400"/>
            <a:ext cx="9144000" cy="3416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5.)  Now that you know the frequency at which one of the alleles at this locus occurs, you can calculate the frequency of occurrence of the whole genotype found in the crime scene sample.  Make sure you take into account that each chromosome in humans occurs twice and the chromosomes – and therefore the alleles – may be inherited independently.</a:t>
            </a:r>
          </a:p>
          <a:p>
            <a:pPr>
              <a:spcBef>
                <a:spcPct val="50000"/>
              </a:spcBef>
            </a:pPr>
            <a:endParaRPr lang="en-US" dirty="0">
              <a:latin typeface="Calibri" panose="020F0502020204030204" pitchFamily="34" charset="0"/>
            </a:endParaRP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0" name="Text Box 11"/>
          <p:cNvSpPr txBox="1">
            <a:spLocks noChangeArrowheads="1"/>
          </p:cNvSpPr>
          <p:nvPr/>
        </p:nvSpPr>
        <p:spPr bwMode="auto">
          <a:xfrm>
            <a:off x="0" y="2057400"/>
            <a:ext cx="9144000" cy="40626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5.)  Now that you know the frequency at which one of the alleles at this locus occurs, you can calculate the frequency of occurrence of the whole genotype found in the crime scene sample.  Make sure you take into account that each chromosome in humans occurs twice and the chromosomes – and therefore the alleles – may be inherited independently.</a:t>
            </a:r>
          </a:p>
          <a:p>
            <a:pPr>
              <a:spcBef>
                <a:spcPct val="50000"/>
              </a:spcBef>
            </a:pPr>
            <a:endParaRPr lang="en-US" dirty="0">
              <a:latin typeface="Calibri" panose="020F0502020204030204" pitchFamily="34" charset="0"/>
            </a:endParaRPr>
          </a:p>
          <a:p>
            <a:pPr algn="ctr">
              <a:spcBef>
                <a:spcPct val="50000"/>
              </a:spcBef>
            </a:pPr>
            <a:r>
              <a:rPr lang="en-US" sz="2800" baseline="30000" dirty="0">
                <a:latin typeface="Calibri" panose="020F0502020204030204" pitchFamily="34" charset="0"/>
              </a:rPr>
              <a:t>1</a:t>
            </a:r>
            <a:r>
              <a:rPr lang="en-US" sz="2800" dirty="0">
                <a:latin typeface="Calibri" panose="020F0502020204030204" pitchFamily="34" charset="0"/>
              </a:rPr>
              <a:t>/</a:t>
            </a:r>
            <a:r>
              <a:rPr lang="en-US" sz="2800" baseline="-25000" dirty="0">
                <a:latin typeface="Calibri" panose="020F0502020204030204" pitchFamily="34" charset="0"/>
              </a:rPr>
              <a:t>8</a:t>
            </a:r>
            <a:r>
              <a:rPr lang="en-US" sz="2800" dirty="0">
                <a:latin typeface="Calibri" panose="020F0502020204030204" pitchFamily="34" charset="0"/>
              </a:rPr>
              <a:t> </a:t>
            </a:r>
            <a:r>
              <a:rPr lang="en-US" dirty="0">
                <a:latin typeface="Calibri" panose="020F0502020204030204" pitchFamily="34" charset="0"/>
              </a:rPr>
              <a:t>x</a:t>
            </a:r>
            <a:r>
              <a:rPr lang="en-US" sz="2800" dirty="0">
                <a:latin typeface="Calibri" panose="020F0502020204030204" pitchFamily="34" charset="0"/>
              </a:rPr>
              <a:t> </a:t>
            </a:r>
            <a:r>
              <a:rPr lang="en-US" sz="2800" baseline="30000" dirty="0">
                <a:latin typeface="Calibri" panose="020F0502020204030204" pitchFamily="34" charset="0"/>
              </a:rPr>
              <a:t>1</a:t>
            </a:r>
            <a:r>
              <a:rPr lang="en-US" sz="2800" dirty="0">
                <a:latin typeface="Calibri" panose="020F0502020204030204" pitchFamily="34" charset="0"/>
              </a:rPr>
              <a:t>/</a:t>
            </a:r>
            <a:r>
              <a:rPr lang="en-US" sz="2800" baseline="-25000" dirty="0">
                <a:latin typeface="Calibri" panose="020F0502020204030204" pitchFamily="34" charset="0"/>
              </a:rPr>
              <a:t>8</a:t>
            </a:r>
            <a:r>
              <a:rPr lang="en-US" sz="2800" dirty="0">
                <a:latin typeface="Calibri" panose="020F0502020204030204" pitchFamily="34" charset="0"/>
              </a:rPr>
              <a:t> = </a:t>
            </a:r>
            <a:r>
              <a:rPr lang="en-US" sz="2800" baseline="30000" dirty="0">
                <a:latin typeface="Calibri" panose="020F0502020204030204" pitchFamily="34" charset="0"/>
              </a:rPr>
              <a:t>1</a:t>
            </a:r>
            <a:r>
              <a:rPr lang="en-US" sz="2800" dirty="0">
                <a:latin typeface="Calibri" panose="020F0502020204030204" pitchFamily="34" charset="0"/>
              </a:rPr>
              <a:t>/</a:t>
            </a:r>
            <a:r>
              <a:rPr lang="en-US" sz="2800" baseline="-25000" dirty="0">
                <a:latin typeface="Calibri" panose="020F0502020204030204" pitchFamily="34" charset="0"/>
              </a:rPr>
              <a:t>64</a:t>
            </a: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0" name="Text Box 11"/>
          <p:cNvSpPr txBox="1">
            <a:spLocks noChangeArrowheads="1"/>
          </p:cNvSpPr>
          <p:nvPr/>
        </p:nvSpPr>
        <p:spPr bwMode="auto">
          <a:xfrm>
            <a:off x="0" y="2057400"/>
            <a:ext cx="9144000" cy="24929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6.)  Imagine that you now have 13 different suspects, and only one of the suspects has a genotype that matches the tested locus of the crime scene DNA, can you then, based upon the genotype frequency you calculated in problem 5, safely say that the suspect is the perpetrator?  Explain your answer.</a:t>
            </a:r>
            <a:endParaRPr lang="en-US" sz="2800" baseline="-25000" dirty="0">
              <a:latin typeface="Calibri" panose="020F0502020204030204" pitchFamily="34" charset="0"/>
            </a:endParaRP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9" name="Rectangle 2"/>
          <p:cNvSpPr>
            <a:spLocks noChangeArrowheads="1"/>
          </p:cNvSpPr>
          <p:nvPr/>
        </p:nvSpPr>
        <p:spPr bwMode="auto">
          <a:xfrm>
            <a:off x="685800" y="7620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1" hangingPunct="1"/>
            <a:br>
              <a:rPr lang="en-US" sz="3200" dirty="0">
                <a:solidFill>
                  <a:schemeClr val="tx2"/>
                </a:solidFill>
                <a:effectLst>
                  <a:outerShdw blurRad="38100" dist="38100" dir="2700000" algn="tl">
                    <a:srgbClr val="DDDDDD"/>
                  </a:outerShdw>
                </a:effectLst>
                <a:latin typeface="Calibri" panose="020F0502020204030204" pitchFamily="34" charset="0"/>
              </a:rPr>
            </a:br>
            <a:r>
              <a:rPr lang="en-US" sz="3200" dirty="0">
                <a:solidFill>
                  <a:schemeClr val="accent2"/>
                </a:solidFill>
                <a:effectLst>
                  <a:outerShdw blurRad="38100" dist="38100" dir="2700000" algn="tl">
                    <a:srgbClr val="DDDDDD"/>
                  </a:outerShdw>
                </a:effectLst>
                <a:latin typeface="Calibri" panose="020F0502020204030204" pitchFamily="34" charset="0"/>
              </a:rPr>
              <a:t>Analysis</a:t>
            </a:r>
            <a:endParaRPr lang="en-US" sz="3200" dirty="0">
              <a:solidFill>
                <a:schemeClr val="tx2"/>
              </a:solidFill>
              <a:latin typeface="Calibri" panose="020F0502020204030204" pitchFamily="34" charset="0"/>
            </a:endParaRPr>
          </a:p>
        </p:txBody>
      </p:sp>
      <p:sp>
        <p:nvSpPr>
          <p:cNvPr id="10" name="Text Box 11"/>
          <p:cNvSpPr txBox="1">
            <a:spLocks noChangeArrowheads="1"/>
          </p:cNvSpPr>
          <p:nvPr/>
        </p:nvSpPr>
        <p:spPr bwMode="auto">
          <a:xfrm>
            <a:off x="0" y="2057400"/>
            <a:ext cx="9144000" cy="47089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dirty="0">
                <a:latin typeface="Calibri" panose="020F0502020204030204" pitchFamily="34" charset="0"/>
              </a:rPr>
              <a:t>6.)  Imagine that you now have 13 different suspects, and only one of the suspects has a genotype that matches the tested locus of the crime scene DNA, can you then, based upon the genotype frequency you calculated in problem 5, safely say that the suspect is the perpetrator?  Explain your answer.</a:t>
            </a:r>
            <a:endParaRPr lang="en-US" sz="2800" baseline="-25000" dirty="0">
              <a:latin typeface="Calibri" panose="020F0502020204030204" pitchFamily="34" charset="0"/>
            </a:endParaRPr>
          </a:p>
          <a:p>
            <a:pPr>
              <a:spcBef>
                <a:spcPct val="50000"/>
              </a:spcBef>
            </a:pPr>
            <a:endParaRPr lang="en-US" dirty="0">
              <a:latin typeface="Calibri" panose="020F0502020204030204" pitchFamily="34" charset="0"/>
            </a:endParaRPr>
          </a:p>
          <a:p>
            <a:pPr>
              <a:spcBef>
                <a:spcPct val="50000"/>
              </a:spcBef>
            </a:pPr>
            <a:r>
              <a:rPr lang="en-US" dirty="0">
                <a:latin typeface="Calibri" panose="020F0502020204030204" pitchFamily="34" charset="0"/>
              </a:rPr>
              <a:t>There are 13 suspects, and one shows the same pattern as the crime scene DNA.  The probability that the pattern of the crime scene occurs is 1 in 64.  Thus, it is very likely that the one suspect is the culprit.  One should, nevertheless, do more tests on the result.</a:t>
            </a:r>
            <a:endParaRPr lang="en-US" sz="2800" baseline="-25000" dirty="0">
              <a:latin typeface="Calibri" panose="020F0502020204030204" pitchFamily="34" charset="0"/>
            </a:endParaRPr>
          </a:p>
          <a:p>
            <a:pPr>
              <a:spcBef>
                <a:spcPct val="50000"/>
              </a:spcBef>
            </a:pPr>
            <a:endParaRPr lang="en-US"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grpSp>
        <p:nvGrpSpPr>
          <p:cNvPr id="163852" name="Group 17"/>
          <p:cNvGrpSpPr>
            <a:grpSpLocks/>
          </p:cNvGrpSpPr>
          <p:nvPr/>
        </p:nvGrpSpPr>
        <p:grpSpPr bwMode="auto">
          <a:xfrm>
            <a:off x="0" y="0"/>
            <a:ext cx="9144000" cy="765175"/>
            <a:chOff x="0" y="0"/>
            <a:chExt cx="9144000" cy="764704"/>
          </a:xfrm>
        </p:grpSpPr>
        <p:sp>
          <p:nvSpPr>
            <p:cNvPr id="163853" name="Rectangle 1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latin typeface="Calibri" panose="020F0502020204030204" pitchFamily="34" charset="0"/>
              </a:endParaRPr>
            </a:p>
          </p:txBody>
        </p:sp>
        <p:pic>
          <p:nvPicPr>
            <p:cNvPr id="163855" name="Picture 2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78569181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eaLnBrk="1" hangingPunct="1">
              <a:defRPr/>
            </a:pPr>
            <a:br>
              <a:rPr lang="en-US" sz="3200" dirty="0">
                <a:solidFill>
                  <a:schemeClr val="tx2"/>
                </a:solidFill>
                <a:effectLst>
                  <a:outerShdw blurRad="38100" dist="38100" dir="2700000" algn="tl">
                    <a:srgbClr val="DDDDDD"/>
                  </a:outerShdw>
                </a:effectLst>
                <a:latin typeface="Calibri" panose="020F0502020204030204" pitchFamily="34" charset="0"/>
              </a:rPr>
            </a:br>
            <a:endParaRPr lang="en-US" sz="3200" dirty="0">
              <a:solidFill>
                <a:schemeClr val="tx2"/>
              </a:solidFill>
              <a:latin typeface="Calibri" panose="020F0502020204030204" pitchFamily="34" charset="0"/>
            </a:endParaRPr>
          </a:p>
        </p:txBody>
      </p:sp>
      <p:sp>
        <p:nvSpPr>
          <p:cNvPr id="163843" name="Rectangle 9"/>
          <p:cNvSpPr>
            <a:spLocks noChangeArrowheads="1"/>
          </p:cNvSpPr>
          <p:nvPr/>
        </p:nvSpPr>
        <p:spPr bwMode="auto">
          <a:xfrm>
            <a:off x="0" y="58674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
        <p:nvSpPr>
          <p:cNvPr id="163846" name="Rectangle 19"/>
          <p:cNvSpPr>
            <a:spLocks noChangeArrowheads="1"/>
          </p:cNvSpPr>
          <p:nvPr/>
        </p:nvSpPr>
        <p:spPr bwMode="auto">
          <a:xfrm>
            <a:off x="0" y="5791200"/>
            <a:ext cx="91440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dirty="0">
              <a:latin typeface="Calibri" panose="020F0502020204030204" pitchFamily="34" charset="0"/>
            </a:endParaRPr>
          </a:p>
        </p:txBody>
      </p:sp>
    </p:spTree>
    <p:extLst>
      <p:ext uri="{BB962C8B-B14F-4D97-AF65-F5344CB8AC3E}">
        <p14:creationId xmlns:p14="http://schemas.microsoft.com/office/powerpoint/2010/main" val="3785691816"/>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0"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5905</Words>
  <Application>Microsoft Macintosh PowerPoint</Application>
  <PresentationFormat>Bildschirmpräsentation (4:3)</PresentationFormat>
  <Paragraphs>784</Paragraphs>
  <Slides>98</Slides>
  <Notes>88</Notes>
  <HiddenSlides>0</HiddenSlides>
  <MMClips>1</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98</vt:i4>
      </vt:variant>
    </vt:vector>
  </HeadingPairs>
  <TitlesOfParts>
    <vt:vector size="112" baseType="lpstr">
      <vt:lpstr>Arial</vt:lpstr>
      <vt:lpstr>Calibri</vt:lpstr>
      <vt:lpstr>Chicago</vt:lpstr>
      <vt:lpstr>Courier</vt:lpstr>
      <vt:lpstr>Helvetica Neue</vt:lpstr>
      <vt:lpstr>Myriad Pro</vt:lpstr>
      <vt:lpstr>Times</vt:lpstr>
      <vt:lpstr>Times New Roman</vt:lpstr>
      <vt:lpstr>Times New Roman Bold</vt:lpstr>
      <vt:lpstr>TrebuchetMS</vt:lpstr>
      <vt:lpstr>Verdana</vt:lpstr>
      <vt:lpstr>Wingdings</vt:lpstr>
      <vt:lpstr>Blank Presentation</vt:lpstr>
      <vt:lpstr>Photo Editor Photo</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IMB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 Brugger</dc:creator>
  <cp:lastModifiedBy>Microsoft Office User</cp:lastModifiedBy>
  <cp:revision>226</cp:revision>
  <dcterms:created xsi:type="dcterms:W3CDTF">2011-05-23T06:47:25Z</dcterms:created>
  <dcterms:modified xsi:type="dcterms:W3CDTF">2019-02-12T11:01:32Z</dcterms:modified>
</cp:coreProperties>
</file>