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4"/>
  </p:notesMasterIdLst>
  <p:sldIdLst>
    <p:sldId id="256" r:id="rId2"/>
    <p:sldId id="257" r:id="rId3"/>
    <p:sldId id="258" r:id="rId4"/>
    <p:sldId id="270" r:id="rId5"/>
    <p:sldId id="305" r:id="rId6"/>
    <p:sldId id="259" r:id="rId7"/>
    <p:sldId id="260" r:id="rId8"/>
    <p:sldId id="362" r:id="rId9"/>
    <p:sldId id="396" r:id="rId10"/>
    <p:sldId id="387" r:id="rId11"/>
    <p:sldId id="262" r:id="rId12"/>
    <p:sldId id="263" r:id="rId13"/>
    <p:sldId id="352" r:id="rId14"/>
    <p:sldId id="264" r:id="rId15"/>
    <p:sldId id="382" r:id="rId16"/>
    <p:sldId id="355" r:id="rId17"/>
    <p:sldId id="265" r:id="rId18"/>
    <p:sldId id="266" r:id="rId19"/>
    <p:sldId id="368" r:id="rId20"/>
    <p:sldId id="369" r:id="rId21"/>
    <p:sldId id="267" r:id="rId22"/>
    <p:sldId id="364" r:id="rId23"/>
    <p:sldId id="268" r:id="rId24"/>
    <p:sldId id="346" r:id="rId25"/>
    <p:sldId id="349" r:id="rId26"/>
    <p:sldId id="350" r:id="rId27"/>
    <p:sldId id="347" r:id="rId28"/>
    <p:sldId id="290" r:id="rId29"/>
    <p:sldId id="273" r:id="rId30"/>
    <p:sldId id="295" r:id="rId31"/>
    <p:sldId id="274" r:id="rId32"/>
    <p:sldId id="299" r:id="rId33"/>
    <p:sldId id="357" r:id="rId34"/>
    <p:sldId id="389" r:id="rId35"/>
    <p:sldId id="390" r:id="rId36"/>
    <p:sldId id="391" r:id="rId37"/>
    <p:sldId id="276" r:id="rId38"/>
    <p:sldId id="310" r:id="rId39"/>
    <p:sldId id="309" r:id="rId40"/>
    <p:sldId id="277" r:id="rId41"/>
    <p:sldId id="356" r:id="rId42"/>
    <p:sldId id="384" r:id="rId43"/>
    <p:sldId id="363" r:id="rId44"/>
    <p:sldId id="287" r:id="rId45"/>
    <p:sldId id="371" r:id="rId46"/>
    <p:sldId id="372" r:id="rId47"/>
    <p:sldId id="385" r:id="rId48"/>
    <p:sldId id="386" r:id="rId49"/>
    <p:sldId id="367" r:id="rId50"/>
    <p:sldId id="278" r:id="rId51"/>
    <p:sldId id="311" r:id="rId52"/>
    <p:sldId id="280" r:id="rId53"/>
    <p:sldId id="358" r:id="rId54"/>
    <p:sldId id="281" r:id="rId55"/>
    <p:sldId id="282" r:id="rId56"/>
    <p:sldId id="283" r:id="rId57"/>
    <p:sldId id="303" r:id="rId58"/>
    <p:sldId id="284" r:id="rId59"/>
    <p:sldId id="285" r:id="rId60"/>
    <p:sldId id="286" r:id="rId61"/>
    <p:sldId id="353" r:id="rId62"/>
    <p:sldId id="370" r:id="rId63"/>
    <p:sldId id="325" r:id="rId64"/>
    <p:sldId id="326" r:id="rId65"/>
    <p:sldId id="327" r:id="rId66"/>
    <p:sldId id="381" r:id="rId67"/>
    <p:sldId id="374" r:id="rId68"/>
    <p:sldId id="375" r:id="rId69"/>
    <p:sldId id="402" r:id="rId70"/>
    <p:sldId id="376" r:id="rId71"/>
    <p:sldId id="403" r:id="rId72"/>
    <p:sldId id="404" r:id="rId73"/>
    <p:sldId id="392" r:id="rId74"/>
    <p:sldId id="394" r:id="rId75"/>
    <p:sldId id="401" r:id="rId76"/>
    <p:sldId id="400" r:id="rId77"/>
    <p:sldId id="331" r:id="rId78"/>
    <p:sldId id="317" r:id="rId79"/>
    <p:sldId id="328" r:id="rId80"/>
    <p:sldId id="329" r:id="rId81"/>
    <p:sldId id="318" r:id="rId82"/>
    <p:sldId id="319" r:id="rId83"/>
    <p:sldId id="323" r:id="rId84"/>
    <p:sldId id="321" r:id="rId85"/>
    <p:sldId id="333" r:id="rId86"/>
    <p:sldId id="322" r:id="rId87"/>
    <p:sldId id="359" r:id="rId88"/>
    <p:sldId id="335" r:id="rId89"/>
    <p:sldId id="324" r:id="rId90"/>
    <p:sldId id="336" r:id="rId91"/>
    <p:sldId id="337" r:id="rId92"/>
    <p:sldId id="339" r:id="rId9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5073" autoAdjust="0"/>
  </p:normalViewPr>
  <p:slideViewPr>
    <p:cSldViewPr snapToGrid="0" snapToObjects="1">
      <p:cViewPr varScale="1">
        <p:scale>
          <a:sx n="124" d="100"/>
          <a:sy n="124" d="100"/>
        </p:scale>
        <p:origin x="18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ADBB8-F762-6644-85E5-2B399267601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BBA62-0A3E-884B-8588-1D0E1AB7997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43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BBA62-0A3E-884B-8588-1D0E1AB799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584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70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GenElute</a:t>
            </a:r>
            <a:r>
              <a:rPr lang="de-DE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CleanUp</a:t>
            </a:r>
            <a:r>
              <a:rPr lang="de-DE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Kit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ermöglicht die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Aufreinigung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von einzel- und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doppelsträngiger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DNA mit einer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Größe von 100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bis 10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kbp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über eine Minisäule. Dabei wird die 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selektive Bindung</a:t>
            </a: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von DNA in Gegenwart hoher Salzkonzentrationen und bei neutralem pH-Wert an eine</a:t>
            </a:r>
          </a:p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Silika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-Gel-Membran ausgenutzt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während 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Primer, Nukleotide, Salze und Polymerasen</a:t>
            </a: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Membran ungehindert passieren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durch mehrere aufeinanderfolgende Wasch-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Zentrifugationsschritte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entfernt werden. Die gereinigte DNA wird mit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Elutionspuffer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oder ddH</a:t>
            </a:r>
            <a:r>
              <a:rPr lang="de-DE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eluiert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Die Bindungskapazität einer Minisäule beträgt bis zu 10ug DNA je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Säule.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71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GenElute</a:t>
            </a:r>
            <a:r>
              <a:rPr lang="de-DE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CleanUp</a:t>
            </a:r>
            <a:r>
              <a:rPr lang="de-DE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Kit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ermöglicht die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Aufreinigung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von einzel- und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doppelsträngiger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DNA mit einer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Größe von 100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bis 10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kbp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über eine Minisäule. Dabei wird die 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selektive Bindung</a:t>
            </a: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von DNA in Gegenwart hoher Salzkonzentrationen und bei neutralem pH-Wert an eine</a:t>
            </a:r>
          </a:p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Silika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-Gel-Membran ausgenutzt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während 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Primer, Nukleotide, Salze und Polymerasen</a:t>
            </a: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Membran ungehindert passieren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durch mehrere aufeinanderfolgende Wasch-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Zentrifugationsschritte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entfernt werden. Die gereinigte DNA wird mit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Elutionspuffer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oder ddH</a:t>
            </a:r>
            <a:r>
              <a:rPr lang="de-DE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eluiert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Die Bindungskapazität einer Minisäule beträgt bis zu 10ug DNA je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Säule.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72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GenElute</a:t>
            </a:r>
            <a:r>
              <a:rPr lang="de-DE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CleanUp</a:t>
            </a:r>
            <a:r>
              <a:rPr lang="de-DE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Kit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ermöglicht die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Aufreinigung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von einzel- und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doppelsträngiger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DNA mit einer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Größe von 100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bis 10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kbp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über eine Minisäule. Dabei wird die 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selektive Bindung</a:t>
            </a: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von DNA in Gegenwart hoher Salzkonzentrationen und bei neutralem pH-Wert an eine</a:t>
            </a:r>
          </a:p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Silika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-Gel-Membran ausgenutzt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während 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Primer, Nukleotide, Salze und Polymerasen</a:t>
            </a: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Membran ungehindert passieren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durch mehrere aufeinanderfolgende Wasch-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Zentrifugationsschritte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entfernt werden. Die gereinigte DNA wird mit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Elutionspuffer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oder ddH</a:t>
            </a:r>
            <a:r>
              <a:rPr lang="de-DE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eluiert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Die Bindungskapazität einer Minisäule beträgt bis zu 10ug DNA je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Säule.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73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Beim Vorlesen und erklären alles Material zeigen und demonstrieren.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Skript auf Seite 17/ 18/ 19 aufschlagen.</a:t>
            </a:r>
          </a:p>
        </p:txBody>
      </p:sp>
    </p:spTree>
    <p:extLst>
      <p:ext uri="{BB962C8B-B14F-4D97-AF65-F5344CB8AC3E}">
        <p14:creationId xmlns:p14="http://schemas.microsoft.com/office/powerpoint/2010/main" val="2078536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74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Beim Vorlesen und erklären alles Material zeigen und demonstrieren.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Skript auf Seite 17/ 18/ 19 aufschlagen.</a:t>
            </a:r>
          </a:p>
        </p:txBody>
      </p:sp>
    </p:spTree>
    <p:extLst>
      <p:ext uri="{BB962C8B-B14F-4D97-AF65-F5344CB8AC3E}">
        <p14:creationId xmlns:p14="http://schemas.microsoft.com/office/powerpoint/2010/main" val="27606175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75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Beim Vorlesen und erklären alles Material zeigen und demonstrieren.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Skript auf Seite 17/ 18/ 19 aufschlagen.</a:t>
            </a:r>
          </a:p>
        </p:txBody>
      </p:sp>
    </p:spTree>
    <p:extLst>
      <p:ext uri="{BB962C8B-B14F-4D97-AF65-F5344CB8AC3E}">
        <p14:creationId xmlns:p14="http://schemas.microsoft.com/office/powerpoint/2010/main" val="32235176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76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Beim Vorlesen und erklären alles Material zeigen und demonstrieren.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Skript auf Seite 17/ 18/ 19 aufschlagen.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to right sequence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BBA62-0A3E-884B-8588-1D0E1AB7997D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14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3 </a:t>
            </a:r>
            <a:r>
              <a:rPr lang="en-US" b="1" dirty="0" err="1">
                <a:solidFill>
                  <a:schemeClr val="tx1"/>
                </a:solidFill>
              </a:rPr>
              <a:t>Milliarden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Basen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im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Zellkern</a:t>
            </a:r>
            <a:r>
              <a:rPr lang="en-US" b="1" dirty="0">
                <a:solidFill>
                  <a:schemeClr val="tx1"/>
                </a:solidFill>
              </a:rPr>
              <a:t>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BBA62-0A3E-884B-8588-1D0E1AB799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29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3 </a:t>
            </a:r>
            <a:r>
              <a:rPr lang="en-US" b="1" dirty="0" err="1">
                <a:solidFill>
                  <a:schemeClr val="tx1"/>
                </a:solidFill>
              </a:rPr>
              <a:t>Milliarden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Basen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im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Zellkern</a:t>
            </a:r>
            <a:r>
              <a:rPr lang="en-US" b="1" dirty="0">
                <a:solidFill>
                  <a:schemeClr val="tx1"/>
                </a:solidFill>
              </a:rPr>
              <a:t>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BBA62-0A3E-884B-8588-1D0E1AB799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2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Menschliche</a:t>
            </a:r>
            <a:r>
              <a:rPr lang="en-US" dirty="0"/>
              <a:t> </a:t>
            </a:r>
            <a:r>
              <a:rPr lang="en-US" dirty="0" err="1"/>
              <a:t>Zellen</a:t>
            </a:r>
            <a:r>
              <a:rPr lang="en-US" dirty="0"/>
              <a:t> </a:t>
            </a:r>
            <a:r>
              <a:rPr lang="en-US" dirty="0" err="1"/>
              <a:t>Kopieren</a:t>
            </a:r>
            <a:r>
              <a:rPr lang="en-US" dirty="0"/>
              <a:t> </a:t>
            </a:r>
            <a:r>
              <a:rPr lang="en-US" dirty="0" err="1"/>
              <a:t>diese</a:t>
            </a:r>
            <a:r>
              <a:rPr lang="en-US" dirty="0"/>
              <a:t> </a:t>
            </a:r>
            <a:r>
              <a:rPr lang="en-US" dirty="0" err="1"/>
              <a:t>ganze</a:t>
            </a:r>
            <a:r>
              <a:rPr lang="en-US" baseline="0" dirty="0"/>
              <a:t> Information in </a:t>
            </a:r>
            <a:r>
              <a:rPr lang="en-US" baseline="0" dirty="0" err="1"/>
              <a:t>nur</a:t>
            </a:r>
            <a:r>
              <a:rPr lang="en-US" baseline="0" dirty="0"/>
              <a:t> 7h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BBA62-0A3E-884B-8588-1D0E1AB799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26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Erklärung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 menschliche Genom, die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Desoxyribonucleinsäure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oder DNA, setzt sich aus etwa 3,2 Milliarden (3,2*10</a:t>
            </a:r>
            <a:r>
              <a:rPr lang="de-DE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)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Bausteinen zusammen. Da die einzelnen Bausteine, die Nucleotide, in einem Abstand von 0,34 Nanometern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(3,4*10</a:t>
            </a:r>
            <a:r>
              <a:rPr lang="de-DE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-10 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Metern) hintereinander sitzen, ergibt sich somit eine Gesamtlänge von etwa einem Meter.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jeder Zelle liegt das Erbgut doppelt vor – einmal vom Vater, einmal von der Mutter –, daher muss 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einem</a:t>
            </a:r>
          </a:p>
          <a:p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Zellkern die Gesamtlänge von zwei Metern DNA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aufgeteilt auf 46 Chromosomen, verstaut werden. Ausnahme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sind die Keimzellen mit einem einfachen Chromosomensatz und die roten Blutkörperchen, die ganz ohne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Zellkern auskommen.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 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menschliche Körper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besteht – größenordnungsmäßig – aus 100 Billionen oder 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</a:t>
            </a:r>
            <a:r>
              <a:rPr lang="de-DE" sz="1200" b="1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Zellen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de-DE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Abzüglich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der</a:t>
            </a:r>
          </a:p>
          <a:p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 Billionen </a:t>
            </a:r>
            <a:r>
              <a:rPr lang="de-DE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Erythrocyten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(ohne Zellkern!) 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würde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die gesamte DNA eines Menschen die unvorstellbare Länge von</a:t>
            </a:r>
          </a:p>
          <a:p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1,5*10</a:t>
            </a:r>
            <a:r>
              <a:rPr lang="de-DE" sz="1200" b="1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</a:t>
            </a:r>
            <a:r>
              <a:rPr lang="de-DE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Metern oder 150 Milliarden Kilometern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erreichen.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 ergibt etwa: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 knapp 4 Millionen Mal um den Äquator (40 000 Kilometer)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 fast 400 000 Mal von der Erde zum Mond (380 000 Kilometer)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 1000 Mal von der Erde zur Sonne (150 Millionen Kilometer)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 25 Mal von der Sonne zum Pluto (6 Milliarden Kilometer)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 um den Durchmesser unserer Milchstraße zu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überbrücken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(10</a:t>
            </a:r>
            <a:r>
              <a:rPr lang="de-DE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Meter), bräuchte man lediglich die DNA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einer Großstadt wie London mit rund 7 Millionen Einwohnern.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BBA62-0A3E-884B-8588-1D0E1AB7997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609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9405" indent="-269405" algn="just">
              <a:buFont typeface="Arial"/>
              <a:buChar char="•"/>
            </a:pPr>
            <a:r>
              <a:rPr lang="en-US" sz="1200" dirty="0" err="1"/>
              <a:t>Wissenschaftler</a:t>
            </a:r>
            <a:r>
              <a:rPr lang="en-US" sz="1200" dirty="0"/>
              <a:t> </a:t>
            </a:r>
            <a:r>
              <a:rPr lang="en-US" sz="1200" dirty="0" err="1"/>
              <a:t>haben</a:t>
            </a:r>
            <a:r>
              <a:rPr lang="en-US" sz="1200" dirty="0"/>
              <a:t> die </a:t>
            </a:r>
            <a:r>
              <a:rPr lang="en-US" sz="1200" dirty="0" err="1"/>
              <a:t>komplette</a:t>
            </a:r>
            <a:r>
              <a:rPr lang="en-US" sz="1200" dirty="0"/>
              <a:t> </a:t>
            </a:r>
            <a:r>
              <a:rPr lang="en-US" sz="1200" dirty="0" err="1"/>
              <a:t>mtDNA</a:t>
            </a:r>
            <a:r>
              <a:rPr lang="en-US" sz="1200" dirty="0"/>
              <a:t> von 53 Menschen </a:t>
            </a:r>
            <a:r>
              <a:rPr lang="en-US" sz="1200" dirty="0" err="1"/>
              <a:t>verschiedener</a:t>
            </a:r>
            <a:r>
              <a:rPr lang="en-US" sz="1200" dirty="0"/>
              <a:t> </a:t>
            </a:r>
            <a:r>
              <a:rPr lang="en-US" sz="1200" dirty="0" err="1"/>
              <a:t>Volksgruppen</a:t>
            </a:r>
            <a:r>
              <a:rPr lang="en-US" sz="1200" dirty="0"/>
              <a:t> </a:t>
            </a:r>
            <a:r>
              <a:rPr lang="en-US" sz="1200" dirty="0" err="1"/>
              <a:t>sequenziert</a:t>
            </a:r>
            <a:r>
              <a:rPr lang="en-US" sz="1200" dirty="0"/>
              <a:t> und </a:t>
            </a:r>
            <a:r>
              <a:rPr lang="en-US" sz="1200" dirty="0" err="1"/>
              <a:t>verglichen</a:t>
            </a:r>
            <a:r>
              <a:rPr lang="en-US" sz="1200" dirty="0"/>
              <a:t>. </a:t>
            </a:r>
            <a:r>
              <a:rPr lang="en-US" sz="1200" dirty="0" err="1"/>
              <a:t>Daraus</a:t>
            </a:r>
            <a:r>
              <a:rPr lang="en-US" sz="1200" dirty="0"/>
              <a:t> </a:t>
            </a:r>
            <a:r>
              <a:rPr lang="en-US" sz="1200" dirty="0" err="1"/>
              <a:t>ergab</a:t>
            </a:r>
            <a:r>
              <a:rPr lang="en-US" sz="1200" dirty="0"/>
              <a:t> </a:t>
            </a:r>
            <a:r>
              <a:rPr lang="en-US" sz="1200" dirty="0" err="1"/>
              <a:t>sich</a:t>
            </a:r>
            <a:r>
              <a:rPr lang="en-US" sz="1200" dirty="0"/>
              <a:t> </a:t>
            </a:r>
            <a:r>
              <a:rPr lang="en-US" sz="1200" dirty="0" err="1"/>
              <a:t>ein</a:t>
            </a:r>
            <a:r>
              <a:rPr lang="en-US" sz="1200" dirty="0"/>
              <a:t> </a:t>
            </a:r>
            <a:r>
              <a:rPr lang="en-US" sz="1200" dirty="0" err="1"/>
              <a:t>stabiler</a:t>
            </a:r>
            <a:r>
              <a:rPr lang="en-US" sz="1200" dirty="0"/>
              <a:t> </a:t>
            </a:r>
            <a:r>
              <a:rPr lang="en-US" sz="1200" dirty="0" err="1"/>
              <a:t>Stammbaum</a:t>
            </a:r>
            <a:r>
              <a:rPr lang="en-US" sz="1200" dirty="0"/>
              <a:t> </a:t>
            </a:r>
            <a:r>
              <a:rPr lang="en-US" sz="1200" dirty="0" err="1"/>
              <a:t>mit</a:t>
            </a:r>
            <a:r>
              <a:rPr lang="en-US" sz="1200" dirty="0"/>
              <a:t> </a:t>
            </a:r>
            <a:r>
              <a:rPr lang="en-US" sz="1200" dirty="0" err="1"/>
              <a:t>einem</a:t>
            </a:r>
            <a:r>
              <a:rPr lang="en-US" sz="1200" dirty="0"/>
              <a:t> </a:t>
            </a:r>
            <a:r>
              <a:rPr lang="en-US" sz="1200" dirty="0" err="1"/>
              <a:t>gemeinsamen</a:t>
            </a:r>
            <a:r>
              <a:rPr lang="en-US" sz="1200" dirty="0"/>
              <a:t> </a:t>
            </a:r>
            <a:r>
              <a:rPr lang="en-US" sz="1200" dirty="0" err="1"/>
              <a:t>Ursprung</a:t>
            </a:r>
            <a:r>
              <a:rPr lang="en-US" sz="1200" dirty="0"/>
              <a:t> </a:t>
            </a:r>
            <a:r>
              <a:rPr lang="en-US" sz="1200" dirty="0" err="1"/>
              <a:t>vor</a:t>
            </a:r>
            <a:r>
              <a:rPr lang="en-US" sz="1200" dirty="0"/>
              <a:t> 200 000 </a:t>
            </a:r>
            <a:r>
              <a:rPr lang="en-US" sz="1200" dirty="0" err="1"/>
              <a:t>Jahren</a:t>
            </a:r>
            <a:endParaRPr lang="en-US" sz="1200" dirty="0"/>
          </a:p>
          <a:p>
            <a:pPr marL="269405" indent="-269405" algn="just">
              <a:buFont typeface="Arial"/>
              <a:buChar char="•"/>
            </a:pPr>
            <a:endParaRPr lang="en-US" sz="1200" dirty="0"/>
          </a:p>
          <a:p>
            <a:pPr marL="269405" indent="-269405" algn="just">
              <a:buFont typeface="Arial"/>
              <a:buChar char="•"/>
            </a:pPr>
            <a:r>
              <a:rPr lang="en-US" sz="1200" dirty="0" err="1"/>
              <a:t>Innerhalb</a:t>
            </a:r>
            <a:r>
              <a:rPr lang="en-US" sz="1200" dirty="0"/>
              <a:t> der </a:t>
            </a:r>
            <a:r>
              <a:rPr lang="en-US" sz="1200" dirty="0" err="1"/>
              <a:t>untersuchten</a:t>
            </a:r>
            <a:r>
              <a:rPr lang="en-US" sz="1200" dirty="0"/>
              <a:t> </a:t>
            </a:r>
            <a:r>
              <a:rPr lang="en-US" sz="1200" dirty="0" err="1"/>
              <a:t>Populationen</a:t>
            </a:r>
            <a:r>
              <a:rPr lang="en-US" sz="1200" dirty="0"/>
              <a:t> </a:t>
            </a:r>
            <a:r>
              <a:rPr lang="en-US" sz="1200" dirty="0" err="1"/>
              <a:t>weisen</a:t>
            </a:r>
            <a:r>
              <a:rPr lang="en-US" sz="1200" dirty="0"/>
              <a:t> die </a:t>
            </a:r>
            <a:r>
              <a:rPr lang="en-US" sz="1200" dirty="0" err="1"/>
              <a:t>afrikanischen</a:t>
            </a:r>
            <a:r>
              <a:rPr lang="en-US" sz="1200" dirty="0"/>
              <a:t> </a:t>
            </a:r>
            <a:r>
              <a:rPr lang="en-US" sz="1200" dirty="0" err="1"/>
              <a:t>Populationen</a:t>
            </a:r>
            <a:r>
              <a:rPr lang="en-US" sz="1200" dirty="0"/>
              <a:t> die </a:t>
            </a:r>
            <a:r>
              <a:rPr lang="en-US" sz="1200" dirty="0" err="1"/>
              <a:t>grösste</a:t>
            </a:r>
            <a:r>
              <a:rPr lang="en-US" sz="1200" dirty="0"/>
              <a:t> </a:t>
            </a:r>
            <a:r>
              <a:rPr lang="en-US" sz="1200" dirty="0" err="1"/>
              <a:t>genetische</a:t>
            </a:r>
            <a:r>
              <a:rPr lang="en-US" sz="1200" dirty="0"/>
              <a:t> Variation auf. Dies </a:t>
            </a:r>
            <a:r>
              <a:rPr lang="en-US" sz="1200" dirty="0" err="1"/>
              <a:t>deutet</a:t>
            </a:r>
            <a:r>
              <a:rPr lang="en-US" sz="1200" dirty="0"/>
              <a:t> </a:t>
            </a:r>
            <a:r>
              <a:rPr lang="en-US" sz="1200" dirty="0" err="1"/>
              <a:t>darauf</a:t>
            </a:r>
            <a:r>
              <a:rPr lang="en-US" sz="1200" dirty="0"/>
              <a:t> </a:t>
            </a:r>
            <a:r>
              <a:rPr lang="en-US" sz="1200" dirty="0" err="1"/>
              <a:t>hin</a:t>
            </a:r>
            <a:r>
              <a:rPr lang="en-US" sz="1200" dirty="0"/>
              <a:t>, </a:t>
            </a:r>
            <a:r>
              <a:rPr lang="en-US" sz="1200" dirty="0" err="1"/>
              <a:t>dass</a:t>
            </a:r>
            <a:r>
              <a:rPr lang="en-US" sz="1200" dirty="0"/>
              <a:t> die </a:t>
            </a:r>
            <a:r>
              <a:rPr lang="en-US" sz="1200" dirty="0" err="1"/>
              <a:t>afrikanischen</a:t>
            </a:r>
            <a:r>
              <a:rPr lang="en-US" sz="1200" dirty="0"/>
              <a:t> </a:t>
            </a:r>
            <a:r>
              <a:rPr lang="en-US" sz="1200" dirty="0" err="1"/>
              <a:t>Populationen</a:t>
            </a:r>
            <a:r>
              <a:rPr lang="en-US" sz="1200" dirty="0"/>
              <a:t> </a:t>
            </a:r>
            <a:r>
              <a:rPr lang="en-US" sz="1200" dirty="0" err="1"/>
              <a:t>älter</a:t>
            </a:r>
            <a:r>
              <a:rPr lang="en-US" sz="1200" dirty="0"/>
              <a:t> </a:t>
            </a:r>
            <a:r>
              <a:rPr lang="en-US" sz="1200" dirty="0" err="1"/>
              <a:t>sind</a:t>
            </a:r>
            <a:r>
              <a:rPr lang="en-US" sz="1200" dirty="0"/>
              <a:t> </a:t>
            </a:r>
            <a:r>
              <a:rPr lang="en-US" sz="1200" dirty="0" err="1"/>
              <a:t>als</a:t>
            </a:r>
            <a:r>
              <a:rPr lang="en-US" sz="1200" dirty="0"/>
              <a:t> die </a:t>
            </a:r>
            <a:r>
              <a:rPr lang="en-US" sz="1200" dirty="0" err="1"/>
              <a:t>übrigen</a:t>
            </a:r>
            <a:r>
              <a:rPr lang="en-US" sz="1200" dirty="0"/>
              <a:t> </a:t>
            </a:r>
            <a:r>
              <a:rPr lang="en-US" sz="1200" dirty="0" err="1"/>
              <a:t>menschlichen</a:t>
            </a:r>
            <a:r>
              <a:rPr lang="en-US" sz="1200" dirty="0"/>
              <a:t> </a:t>
            </a:r>
            <a:r>
              <a:rPr lang="en-US" sz="1200" dirty="0" err="1"/>
              <a:t>Populationen</a:t>
            </a:r>
            <a:endParaRPr lang="en-US" sz="1200" dirty="0"/>
          </a:p>
          <a:p>
            <a:pPr algn="just"/>
            <a:endParaRPr lang="en-US" sz="1200" dirty="0"/>
          </a:p>
          <a:p>
            <a:pPr marL="269405" indent="-269405" algn="just">
              <a:buFont typeface="Arial"/>
              <a:buChar char="•"/>
            </a:pPr>
            <a:r>
              <a:rPr lang="en-US" sz="1200" dirty="0" err="1"/>
              <a:t>Vor</a:t>
            </a:r>
            <a:r>
              <a:rPr lang="en-US" sz="1200" dirty="0"/>
              <a:t> ca. 100 000 - 60 000 </a:t>
            </a:r>
            <a:r>
              <a:rPr lang="en-US" sz="1200" dirty="0" err="1"/>
              <a:t>Jahren</a:t>
            </a:r>
            <a:r>
              <a:rPr lang="en-US" sz="1200" dirty="0"/>
              <a:t> </a:t>
            </a:r>
            <a:r>
              <a:rPr lang="en-US" sz="1200" dirty="0" err="1"/>
              <a:t>wanderte</a:t>
            </a:r>
            <a:r>
              <a:rPr lang="en-US" sz="1200" dirty="0"/>
              <a:t> </a:t>
            </a:r>
            <a:r>
              <a:rPr lang="en-US" sz="1200" dirty="0" err="1"/>
              <a:t>eine</a:t>
            </a:r>
            <a:r>
              <a:rPr lang="en-US" sz="1200" dirty="0"/>
              <a:t> </a:t>
            </a:r>
            <a:r>
              <a:rPr lang="en-US" sz="1200" dirty="0" err="1"/>
              <a:t>kleine</a:t>
            </a:r>
            <a:r>
              <a:rPr lang="en-US" sz="1200" dirty="0"/>
              <a:t> </a:t>
            </a:r>
            <a:r>
              <a:rPr lang="en-US" sz="1200" dirty="0" err="1"/>
              <a:t>Gruppe</a:t>
            </a:r>
            <a:r>
              <a:rPr lang="en-US" sz="1200" dirty="0"/>
              <a:t> </a:t>
            </a:r>
            <a:r>
              <a:rPr lang="en-US" sz="1200" dirty="0" err="1"/>
              <a:t>moderner</a:t>
            </a:r>
            <a:r>
              <a:rPr lang="en-US" sz="1200" dirty="0"/>
              <a:t> Menschen </a:t>
            </a:r>
            <a:r>
              <a:rPr lang="en-US" sz="1200" dirty="0" err="1"/>
              <a:t>aus</a:t>
            </a:r>
            <a:r>
              <a:rPr lang="en-US" sz="1200" dirty="0"/>
              <a:t> </a:t>
            </a:r>
            <a:r>
              <a:rPr lang="en-US" sz="1200" dirty="0" err="1"/>
              <a:t>Afrika</a:t>
            </a:r>
            <a:r>
              <a:rPr lang="en-US" sz="1200" dirty="0"/>
              <a:t> </a:t>
            </a:r>
            <a:r>
              <a:rPr lang="en-US" sz="1200" dirty="0" err="1"/>
              <a:t>aus</a:t>
            </a:r>
            <a:r>
              <a:rPr lang="en-US" sz="1200" dirty="0"/>
              <a:t> und </a:t>
            </a:r>
            <a:r>
              <a:rPr lang="en-US" sz="1200" dirty="0" err="1"/>
              <a:t>verdrängte</a:t>
            </a:r>
            <a:r>
              <a:rPr lang="en-US" sz="1200" dirty="0"/>
              <a:t> </a:t>
            </a:r>
            <a:r>
              <a:rPr lang="en-US" sz="1200" dirty="0" err="1"/>
              <a:t>andere</a:t>
            </a:r>
            <a:r>
              <a:rPr lang="en-US" sz="1200" dirty="0"/>
              <a:t> </a:t>
            </a:r>
            <a:r>
              <a:rPr lang="en-US" sz="1200" dirty="0" err="1"/>
              <a:t>archaische</a:t>
            </a:r>
            <a:r>
              <a:rPr lang="en-US" sz="1200" dirty="0"/>
              <a:t> </a:t>
            </a:r>
            <a:r>
              <a:rPr lang="en-US" sz="1200" dirty="0" err="1"/>
              <a:t>Populationen</a:t>
            </a:r>
            <a:r>
              <a:rPr lang="en-US" sz="1200" dirty="0"/>
              <a:t> </a:t>
            </a:r>
            <a:r>
              <a:rPr lang="en-US" sz="1200" dirty="0" err="1"/>
              <a:t>wie</a:t>
            </a:r>
            <a:r>
              <a:rPr lang="en-US" sz="1200" dirty="0"/>
              <a:t> </a:t>
            </a:r>
            <a:r>
              <a:rPr lang="en-US" sz="1200" dirty="0" err="1"/>
              <a:t>z.B</a:t>
            </a:r>
            <a:r>
              <a:rPr lang="en-US" sz="1200" dirty="0"/>
              <a:t>. den </a:t>
            </a:r>
            <a:r>
              <a:rPr lang="en-US" sz="1200" dirty="0" err="1"/>
              <a:t>Neanderthaler</a:t>
            </a:r>
            <a:endParaRPr lang="en-US" sz="1200" dirty="0"/>
          </a:p>
          <a:p>
            <a:pPr marL="0" indent="0" algn="just">
              <a:buFont typeface="Symbol" charset="2"/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BBA62-0A3E-884B-8588-1D0E1AB7997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03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67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Beim Vorlesen und erklären alles Material zeigen und demonstrieren.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Skript auf Seite 17/ 18/ 19 aufschlagen.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68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Beim Vorlesen und erklären alles Material zeigen und demonstrieren.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Skript auf Seite 17/ 18/ 19 aufschlagen.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C6EB8DE-469A-7140-82DF-EAD4C2DE6D80}" type="slidenum">
              <a:rPr lang="en-US" sz="1200"/>
              <a:pPr/>
              <a:t>69</a:t>
            </a:fld>
            <a:endParaRPr lang="en-US" sz="120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GenElute</a:t>
            </a:r>
            <a:r>
              <a:rPr lang="de-DE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CleanUp</a:t>
            </a:r>
            <a:r>
              <a:rPr lang="de-DE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Kit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ermöglicht die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Aufreinigung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von einzel- und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doppelsträngiger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DNA mit einer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Größe von 100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bis 10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kbp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über eine Minisäule. Dabei wird die 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selektive Bindung</a:t>
            </a: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von DNA in Gegenwart hoher Salzkonzentrationen und bei neutralem pH-Wert an eine</a:t>
            </a:r>
          </a:p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Silika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-Gel-Membran ausgenutzt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während 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Primer, Nukleotide, Salze und Polymerasen</a:t>
            </a: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Membran ungehindert passieren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durch mehrere aufeinanderfolgende Wasch-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Zentrifugationsschritte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entfernt werden. Die gereinigte DNA wird mit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Elutionspuffer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oder ddH</a:t>
            </a:r>
            <a:r>
              <a:rPr lang="de-DE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eluiert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Die Bindungskapazität einer Minisäule beträgt bis zu 10ug DNA je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Säule.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74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  <a:prstGeom prst="rect">
            <a:avLst/>
          </a:prstGeom>
        </p:spPr>
        <p:txBody>
          <a:bodyPr vert="eaVert"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95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9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80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7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0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06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22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7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46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59DAE-4313-EF40-9DF8-927CBAF49D9A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DCCE7-78DD-5E49-B87C-4197C3531E83}" type="slidenum">
              <a:rPr lang="en-US" smtClean="0"/>
              <a:t>‹Nr.›</a:t>
            </a:fld>
            <a:endParaRPr lang="en-US"/>
          </a:p>
        </p:txBody>
      </p:sp>
      <p:grpSp>
        <p:nvGrpSpPr>
          <p:cNvPr id="7" name="Gruppierung 6"/>
          <p:cNvGrpSpPr/>
          <p:nvPr userDrawn="1"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8" name="Picture 12" descr="uzh_eth_logo_d_pos.eps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uppierung 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1" name="Gerade Verbindung 10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feld 11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0" name="Gerade Verbindung 9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249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image" Target="../media/image22.jpeg"/><Relationship Id="rId4" Type="http://schemas.openxmlformats.org/officeDocument/2006/relationships/image" Target="../media/image21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image" Target="../media/image24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image" Target="../media/image1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image" Target="../media/image6.jp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tiff"/><Relationship Id="rId4" Type="http://schemas.openxmlformats.org/officeDocument/2006/relationships/image" Target="../media/image76.tif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emf"/><Relationship Id="rId4" Type="http://schemas.openxmlformats.org/officeDocument/2006/relationships/image" Target="../media/image78.tif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1.emf"/><Relationship Id="rId4" Type="http://schemas.openxmlformats.org/officeDocument/2006/relationships/image" Target="../media/image78.tiff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image" Target="../media/image89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.emf"/><Relationship Id="rId4" Type="http://schemas.openxmlformats.org/officeDocument/2006/relationships/image" Target="../media/image9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tiff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1</a:t>
            </a:fld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600200" y="1934130"/>
            <a:ext cx="6096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CH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j-lt"/>
              </a:rPr>
              <a:t>Herzlich Willkommen im 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de-CH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j-lt"/>
              </a:rPr>
              <a:t>Life Science </a:t>
            </a:r>
            <a:r>
              <a:rPr lang="de-CH" b="1" dirty="0" err="1">
                <a:effectLst>
                  <a:outerShdw blurRad="38100" dist="38100" dir="2700000" algn="tl">
                    <a:srgbClr val="808080"/>
                  </a:outerShdw>
                </a:effectLst>
                <a:latin typeface="+mj-lt"/>
              </a:rPr>
              <a:t>Zurich</a:t>
            </a:r>
            <a:r>
              <a:rPr lang="de-CH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j-lt"/>
              </a:rPr>
              <a:t> Learning Center (LSLC)</a:t>
            </a:r>
            <a:endParaRPr lang="en-US" b="1" dirty="0">
              <a:latin typeface="+mj-lt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600200" y="3881043"/>
            <a:ext cx="6096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CH" sz="40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Sequenzierung der eigenen </a:t>
            </a:r>
            <a:r>
              <a:rPr lang="de-CH" sz="4000" b="1" dirty="0" err="1">
                <a:solidFill>
                  <a:schemeClr val="accent3">
                    <a:lumMod val="50000"/>
                  </a:schemeClr>
                </a:solidFill>
                <a:latin typeface="+mj-lt"/>
              </a:rPr>
              <a:t>mtDNA</a:t>
            </a:r>
            <a:r>
              <a:rPr lang="de-CH" sz="40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!</a:t>
            </a:r>
            <a:endParaRPr lang="en-US" sz="40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2" name="Gruppierung 11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3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" name="Gruppierung 13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6" name="Gerade Verbindung 15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feld 16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5" name="Gerade Verbindung 14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65146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10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07550" y="1006365"/>
            <a:ext cx="7251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953735"/>
                </a:solidFill>
              </a:rPr>
              <a:t>Experimentalteil</a:t>
            </a:r>
            <a:r>
              <a:rPr lang="en-US" sz="2400" b="1" dirty="0">
                <a:solidFill>
                  <a:srgbClr val="953735"/>
                </a:solidFill>
              </a:rPr>
              <a:t> 1:</a:t>
            </a:r>
          </a:p>
          <a:p>
            <a:r>
              <a:rPr lang="en-US" sz="2400" b="1" dirty="0" err="1">
                <a:solidFill>
                  <a:srgbClr val="953735"/>
                </a:solidFill>
              </a:rPr>
              <a:t>HotShot</a:t>
            </a:r>
            <a:r>
              <a:rPr lang="en-US" sz="2400" b="1" dirty="0">
                <a:solidFill>
                  <a:srgbClr val="953735"/>
                </a:solidFill>
              </a:rPr>
              <a:t> DNA </a:t>
            </a:r>
            <a:r>
              <a:rPr lang="en-US" sz="2400" b="1" dirty="0" err="1">
                <a:solidFill>
                  <a:srgbClr val="953735"/>
                </a:solidFill>
              </a:rPr>
              <a:t>Isolierung</a:t>
            </a:r>
            <a:r>
              <a:rPr lang="en-US" sz="2400" b="1" dirty="0">
                <a:solidFill>
                  <a:srgbClr val="953735"/>
                </a:solidFill>
              </a:rPr>
              <a:t> </a:t>
            </a:r>
            <a:r>
              <a:rPr lang="en-US" sz="2400" b="1" dirty="0" err="1">
                <a:solidFill>
                  <a:srgbClr val="953735"/>
                </a:solidFill>
              </a:rPr>
              <a:t>aus</a:t>
            </a:r>
            <a:r>
              <a:rPr lang="en-US" sz="2400" b="1" dirty="0">
                <a:solidFill>
                  <a:srgbClr val="953735"/>
                </a:solidFill>
              </a:rPr>
              <a:t> der </a:t>
            </a:r>
            <a:r>
              <a:rPr lang="en-US" sz="2400" b="1" dirty="0" err="1">
                <a:solidFill>
                  <a:srgbClr val="953735"/>
                </a:solidFill>
              </a:rPr>
              <a:t>Mundschleimhaut</a:t>
            </a:r>
            <a:r>
              <a:rPr lang="en-US" sz="2400" b="1" dirty="0">
                <a:solidFill>
                  <a:srgbClr val="953735"/>
                </a:solidFill>
              </a:rPr>
              <a:t> </a:t>
            </a:r>
            <a:endParaRPr lang="en-US" sz="2400" dirty="0">
              <a:solidFill>
                <a:srgbClr val="953735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144" y="2564016"/>
            <a:ext cx="895073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AutoNum type="arabicPeriod"/>
            </a:pPr>
            <a:r>
              <a:rPr lang="de-DE" sz="1600" dirty="0"/>
              <a:t>Kauen auf der Innenseite der Wangen. </a:t>
            </a:r>
            <a:r>
              <a:rPr lang="de-DE" sz="1600" b="1" dirty="0"/>
              <a:t>Nicht schlucken!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sz="1600" dirty="0"/>
              <a:t>Mund mit </a:t>
            </a:r>
            <a:r>
              <a:rPr lang="de-DE" sz="1600" b="1" dirty="0"/>
              <a:t>1 ml </a:t>
            </a:r>
            <a:r>
              <a:rPr lang="de-DE" sz="1600" dirty="0"/>
              <a:t>Wasser durchspülen und dann das Wasser zurück in das 15ml Falcon Röhrchen spucken. Die Flüssigkeit sollte nun trüb sein - im Zweifelsfall wiederholen!                                 	 </a:t>
            </a:r>
            <a:r>
              <a:rPr lang="de-DE" sz="1600" b="1" dirty="0"/>
              <a:t>Achtung: </a:t>
            </a:r>
            <a:r>
              <a:rPr lang="de-DE" sz="1600" b="1" dirty="0" err="1"/>
              <a:t>KursleiterIn</a:t>
            </a:r>
            <a:r>
              <a:rPr lang="de-DE" sz="1600" b="1" dirty="0"/>
              <a:t> informieren</a:t>
            </a:r>
            <a:r>
              <a:rPr lang="de-DE" sz="1600" dirty="0"/>
              <a:t>, </a:t>
            </a:r>
            <a:r>
              <a:rPr lang="de-DE" sz="1600" b="1" dirty="0"/>
              <a:t>falls mit mehr Wasser gespült wurde </a:t>
            </a:r>
            <a:r>
              <a:rPr lang="de-DE" sz="1600" dirty="0">
                <a:sym typeface="Wingdings" pitchFamily="2" charset="2"/>
              </a:rPr>
              <a:t></a:t>
            </a:r>
            <a:r>
              <a:rPr lang="de-DE" sz="1600" dirty="0"/>
              <a:t> Inhalt in 15ml Falcon Röhrchen umfüllen, Zentrifugieren (</a:t>
            </a:r>
            <a:r>
              <a:rPr lang="de-DE" sz="1600" dirty="0" err="1"/>
              <a:t>Grosse</a:t>
            </a:r>
            <a:r>
              <a:rPr lang="de-DE" sz="1600" dirty="0"/>
              <a:t> Zentrifuge hinten im Kursraum verwenden, Gegengewicht nicht vergessen), Überstand verwerfen (Pipettieren!) und Zellpellet in 1ml Wasser </a:t>
            </a:r>
            <a:r>
              <a:rPr lang="de-DE" sz="1600" dirty="0" err="1"/>
              <a:t>resuspendieren</a:t>
            </a:r>
            <a:r>
              <a:rPr lang="de-DE" sz="1600" dirty="0"/>
              <a:t>.</a:t>
            </a:r>
            <a:r>
              <a:rPr lang="de-CH" sz="1600" dirty="0"/>
              <a:t> </a:t>
            </a:r>
            <a:endParaRPr lang="de-DE" sz="1600" dirty="0"/>
          </a:p>
          <a:p>
            <a:pPr marL="342900" lvl="0" indent="-342900">
              <a:spcAft>
                <a:spcPts val="600"/>
              </a:spcAft>
              <a:buFontTx/>
              <a:buAutoNum type="arabicPeriod"/>
            </a:pPr>
            <a:r>
              <a:rPr lang="de-DE" sz="1600" dirty="0"/>
              <a:t>Beschriften Sie den Deckel und die Seite eines kleinen PCR </a:t>
            </a:r>
            <a:r>
              <a:rPr lang="de-DE" sz="1600" dirty="0" err="1"/>
              <a:t>Tübchens</a:t>
            </a:r>
            <a:r>
              <a:rPr lang="de-DE" sz="1600" dirty="0"/>
              <a:t> mit Ihrer </a:t>
            </a:r>
            <a:r>
              <a:rPr lang="de-DE" sz="1600" b="1" dirty="0"/>
              <a:t>Nummer</a:t>
            </a:r>
          </a:p>
          <a:p>
            <a:pPr marL="342900" lvl="0" indent="-342900">
              <a:spcAft>
                <a:spcPts val="600"/>
              </a:spcAft>
              <a:buFontTx/>
              <a:buAutoNum type="arabicPeriod"/>
            </a:pPr>
            <a:r>
              <a:rPr lang="de-DE" sz="1600" dirty="0"/>
              <a:t>Pipettieren Sie 50 µl von der Zellsuspension aus dem Falcon in das beschriftete PCR </a:t>
            </a:r>
            <a:r>
              <a:rPr lang="de-DE" sz="1600" dirty="0" err="1"/>
              <a:t>Tübchen</a:t>
            </a:r>
            <a:endParaRPr lang="de-DE" sz="1600" dirty="0"/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sz="1600" dirty="0"/>
              <a:t>Fügen Sie der Zellsuspension 50 µl </a:t>
            </a:r>
            <a:r>
              <a:rPr lang="de-DE" sz="1600" b="1" dirty="0"/>
              <a:t>Lysis Puffer </a:t>
            </a:r>
            <a:r>
              <a:rPr lang="de-DE" sz="1600" dirty="0"/>
              <a:t>zu 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sz="1600" dirty="0"/>
              <a:t>Mischen Sie die Reagenzien durch Auf- und </a:t>
            </a:r>
            <a:r>
              <a:rPr lang="de-DE" sz="1600" dirty="0" err="1"/>
              <a:t>Abpipettieren</a:t>
            </a:r>
            <a:endParaRPr lang="en-US" sz="1600" dirty="0"/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sz="1600" dirty="0"/>
              <a:t>Die Probe 30 Minuten </a:t>
            </a:r>
            <a:r>
              <a:rPr lang="de-DE" sz="1600" dirty="0" err="1"/>
              <a:t>heiss</a:t>
            </a:r>
            <a:r>
              <a:rPr lang="de-DE" sz="1600" dirty="0"/>
              <a:t> stellen (Fachsprache: bei 95 °C </a:t>
            </a:r>
            <a:r>
              <a:rPr lang="de-DE" sz="1600" dirty="0" err="1"/>
              <a:t>inkubieren</a:t>
            </a:r>
            <a:r>
              <a:rPr lang="de-DE" sz="1600" dirty="0"/>
              <a:t>)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sz="1600" dirty="0">
                <a:solidFill>
                  <a:schemeClr val="bg1">
                    <a:lumMod val="75000"/>
                  </a:schemeClr>
                </a:solidFill>
              </a:rPr>
              <a:t>3 Minuten auf Eis stellen</a:t>
            </a:r>
          </a:p>
          <a:p>
            <a:pPr marL="342900" lvl="0" indent="-342900">
              <a:spcAft>
                <a:spcPts val="600"/>
              </a:spcAft>
              <a:buFontTx/>
              <a:buAutoNum type="arabicPeriod"/>
            </a:pPr>
            <a:r>
              <a:rPr lang="de-DE" sz="1600" dirty="0">
                <a:solidFill>
                  <a:schemeClr val="bg1">
                    <a:lumMod val="75000"/>
                  </a:schemeClr>
                </a:solidFill>
              </a:rPr>
              <a:t>Der Probe 100 µl </a:t>
            </a:r>
            <a:r>
              <a:rPr lang="de-DE" sz="1600" dirty="0" err="1">
                <a:solidFill>
                  <a:schemeClr val="bg1">
                    <a:lumMod val="75000"/>
                  </a:schemeClr>
                </a:solidFill>
              </a:rPr>
              <a:t>Neutralisierungs</a:t>
            </a:r>
            <a:r>
              <a:rPr lang="de-DE" sz="1600" dirty="0">
                <a:solidFill>
                  <a:schemeClr val="bg1">
                    <a:lumMod val="75000"/>
                  </a:schemeClr>
                </a:solidFill>
              </a:rPr>
              <a:t> Puffer </a:t>
            </a:r>
            <a:r>
              <a:rPr lang="de-DE" sz="1600" dirty="0" err="1">
                <a:solidFill>
                  <a:schemeClr val="bg1">
                    <a:lumMod val="75000"/>
                  </a:schemeClr>
                </a:solidFill>
              </a:rPr>
              <a:t>beigegen</a:t>
            </a:r>
            <a:r>
              <a:rPr lang="de-DE" sz="1600" dirty="0">
                <a:solidFill>
                  <a:schemeClr val="bg1">
                    <a:lumMod val="75000"/>
                  </a:schemeClr>
                </a:solidFill>
              </a:rPr>
              <a:t> und mischen durch Auf- und Ab-pipettieren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n-US" sz="1600" dirty="0"/>
          </a:p>
          <a:p>
            <a:pPr marL="342900" lvl="0" indent="-342900">
              <a:buAutoNum type="arabicPeriod"/>
            </a:pPr>
            <a:endParaRPr lang="en-US" sz="1600" dirty="0"/>
          </a:p>
          <a:p>
            <a:pPr marL="342900" indent="-342900">
              <a:buFontTx/>
              <a:buAutoNum type="arabicPeriod"/>
            </a:pPr>
            <a:endParaRPr lang="en-US" sz="1600" dirty="0"/>
          </a:p>
        </p:txBody>
      </p: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hteck 1">
            <a:extLst>
              <a:ext uri="{FF2B5EF4-FFF2-40B4-BE49-F238E27FC236}">
                <a16:creationId xmlns:a16="http://schemas.microsoft.com/office/drawing/2014/main" id="{7852DF3D-A47F-394B-B227-43218EE5E9B9}"/>
              </a:ext>
            </a:extLst>
          </p:cNvPr>
          <p:cNvSpPr/>
          <p:nvPr/>
        </p:nvSpPr>
        <p:spPr>
          <a:xfrm>
            <a:off x="207550" y="1785426"/>
            <a:ext cx="87983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 den folgenden Schritten werden die Zellen für die DNA-Isolation gesammelt. Es ist entscheidend für den Erfolg des gesamten Experiments, dass in der Zellsuspension (Schritt 2) genügend Zellen vorhanden sind und diese nicht in einem zu </a:t>
            </a:r>
            <a:r>
              <a:rPr lang="de-DE" sz="1400" b="1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grossen</a:t>
            </a:r>
            <a:r>
              <a:rPr lang="de-DE" sz="1400" b="1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Volumen gelöst sind!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83917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34" descr="hi_37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2" y="1571268"/>
            <a:ext cx="4332008" cy="5210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11</a:t>
            </a:fld>
            <a:endParaRPr lang="en-US"/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304800" y="1017275"/>
            <a:ext cx="883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>
                <a:latin typeface="Calibri" charset="0"/>
                <a:cs typeface="Calibri" charset="0"/>
              </a:rPr>
              <a:t>DNA (</a:t>
            </a:r>
            <a:r>
              <a:rPr lang="en-US" sz="2400" dirty="0" err="1">
                <a:latin typeface="Calibri" charset="0"/>
                <a:cs typeface="Calibri" charset="0"/>
              </a:rPr>
              <a:t>Desoxyribonucleinsäure</a:t>
            </a:r>
            <a:r>
              <a:rPr lang="en-US" sz="2400" dirty="0">
                <a:latin typeface="Calibri" charset="0"/>
                <a:cs typeface="Calibri" charset="0"/>
              </a:rPr>
              <a:t>) - </a:t>
            </a:r>
            <a:r>
              <a:rPr lang="en-US" sz="2400" dirty="0" err="1">
                <a:latin typeface="Calibri" charset="0"/>
                <a:cs typeface="Calibri" charset="0"/>
              </a:rPr>
              <a:t>Träger</a:t>
            </a:r>
            <a:r>
              <a:rPr lang="en-US" sz="2400" dirty="0">
                <a:latin typeface="Calibri" charset="0"/>
                <a:cs typeface="Calibri" charset="0"/>
              </a:rPr>
              <a:t> der </a:t>
            </a:r>
            <a:r>
              <a:rPr lang="en-US" sz="2400" dirty="0" err="1">
                <a:latin typeface="Calibri" charset="0"/>
                <a:cs typeface="Calibri" charset="0"/>
              </a:rPr>
              <a:t>Erbinformation</a:t>
            </a:r>
            <a:endParaRPr lang="en-US" sz="2400" dirty="0">
              <a:latin typeface="Calibri" charset="0"/>
              <a:cs typeface="Calibri" charset="0"/>
            </a:endParaRPr>
          </a:p>
        </p:txBody>
      </p:sp>
      <p:sp>
        <p:nvSpPr>
          <p:cNvPr id="16" name="Textfeld 12"/>
          <p:cNvSpPr txBox="1">
            <a:spLocks noChangeArrowheads="1"/>
          </p:cNvSpPr>
          <p:nvPr/>
        </p:nvSpPr>
        <p:spPr bwMode="auto">
          <a:xfrm>
            <a:off x="4745097" y="2246232"/>
            <a:ext cx="412427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de-DE" sz="2000" b="0" dirty="0">
                <a:latin typeface="Calibri" charset="0"/>
                <a:cs typeface="Calibri" charset="0"/>
              </a:rPr>
              <a:t>Erbinformation in Form von Chromosomen im Zellkern gespeichert </a:t>
            </a:r>
          </a:p>
        </p:txBody>
      </p:sp>
      <p:sp>
        <p:nvSpPr>
          <p:cNvPr id="17" name="Textfeld 14"/>
          <p:cNvSpPr txBox="1">
            <a:spLocks noChangeArrowheads="1"/>
          </p:cNvSpPr>
          <p:nvPr/>
        </p:nvSpPr>
        <p:spPr bwMode="auto">
          <a:xfrm>
            <a:off x="4745097" y="4249824"/>
            <a:ext cx="412427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de-DE" sz="2000" b="0" dirty="0">
                <a:latin typeface="Calibri" charset="0"/>
                <a:cs typeface="Calibri" charset="0"/>
              </a:rPr>
              <a:t>Gene sind Abschnitte auf der DNA, welche den Bauplan für Proteine enthalten (nur 3% der DNA)</a:t>
            </a:r>
          </a:p>
        </p:txBody>
      </p:sp>
      <p:grpSp>
        <p:nvGrpSpPr>
          <p:cNvPr id="18" name="Gruppierung 17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9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pierung 19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1" name="Gerade Verbindung 20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5434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25" descr="02-16_dnastructure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4"/>
          <a:stretch>
            <a:fillRect/>
          </a:stretch>
        </p:blipFill>
        <p:spPr bwMode="auto">
          <a:xfrm>
            <a:off x="306819" y="1061523"/>
            <a:ext cx="4489344" cy="565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480552" y="1423732"/>
            <a:ext cx="3339920" cy="4709052"/>
            <a:chOff x="5480552" y="1186443"/>
            <a:chExt cx="3339920" cy="3924210"/>
          </a:xfrm>
        </p:grpSpPr>
        <p:pic>
          <p:nvPicPr>
            <p:cNvPr id="3" name="Picture 2" descr="three parts of nucleotid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0552" y="1646580"/>
              <a:ext cx="3339920" cy="2561779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6031949" y="1646580"/>
              <a:ext cx="651651" cy="9101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5697769" y="1186443"/>
              <a:ext cx="417725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5’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06631" y="4777228"/>
              <a:ext cx="417725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3’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6324356" y="3626184"/>
              <a:ext cx="526334" cy="11196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uppierung 21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3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" name="Gruppierung 23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7" name="Gerade Verbindung 26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feld 27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5" name="Gerade Verbindung 24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353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25" descr="02-16_dnastructure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4"/>
          <a:stretch>
            <a:fillRect/>
          </a:stretch>
        </p:blipFill>
        <p:spPr bwMode="auto">
          <a:xfrm>
            <a:off x="306819" y="1061523"/>
            <a:ext cx="4489344" cy="565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13</a:t>
            </a:fld>
            <a:endParaRPr lang="en-US" dirty="0"/>
          </a:p>
        </p:txBody>
      </p:sp>
      <p:pic>
        <p:nvPicPr>
          <p:cNvPr id="2" name="Picture 1" descr="dsD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965" y="2010176"/>
            <a:ext cx="4218753" cy="3969001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5617883" y="5199533"/>
            <a:ext cx="0" cy="11030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8495553" y="1832388"/>
            <a:ext cx="0" cy="10255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uppierung 12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4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pierung 19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1" name="Gerade Verbindung 20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6335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433294" y="97740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Mitochondrien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pic>
        <p:nvPicPr>
          <p:cNvPr id="16" name="Picture 15" descr="562px-Animal_mitochondrion_diagram_d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2" y="1264921"/>
            <a:ext cx="1838479" cy="1409282"/>
          </a:xfrm>
          <a:prstGeom prst="rect">
            <a:avLst/>
          </a:prstGeom>
        </p:spPr>
      </p:pic>
      <p:sp>
        <p:nvSpPr>
          <p:cNvPr id="9" name="TextBox 18"/>
          <p:cNvSpPr txBox="1"/>
          <p:nvPr/>
        </p:nvSpPr>
        <p:spPr>
          <a:xfrm>
            <a:off x="4288368" y="3657511"/>
            <a:ext cx="4868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Calcium-</a:t>
            </a:r>
            <a:r>
              <a:rPr lang="en-US" sz="1400" dirty="0" err="1"/>
              <a:t>Speicher</a:t>
            </a:r>
            <a:r>
              <a:rPr lang="en-US" sz="1400" dirty="0"/>
              <a:t> (</a:t>
            </a:r>
            <a:r>
              <a:rPr lang="en-US" sz="1400" b="1" dirty="0"/>
              <a:t>Ca</a:t>
            </a:r>
            <a:r>
              <a:rPr lang="en-US" sz="1400" b="1" baseline="30000" dirty="0"/>
              <a:t>2+</a:t>
            </a:r>
            <a:r>
              <a:rPr lang="en-US" sz="1400" b="1" dirty="0"/>
              <a:t>-</a:t>
            </a:r>
            <a:r>
              <a:rPr lang="en-US" sz="1400" b="1" dirty="0" err="1"/>
              <a:t>Homöostase</a:t>
            </a:r>
            <a:r>
              <a:rPr lang="en-US" sz="1400" dirty="0"/>
              <a:t>)</a:t>
            </a:r>
          </a:p>
        </p:txBody>
      </p:sp>
      <p:sp>
        <p:nvSpPr>
          <p:cNvPr id="14" name="TextBox 19"/>
          <p:cNvSpPr txBox="1"/>
          <p:nvPr/>
        </p:nvSpPr>
        <p:spPr>
          <a:xfrm>
            <a:off x="4275668" y="1636066"/>
            <a:ext cx="4868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In den </a:t>
            </a:r>
            <a:r>
              <a:rPr lang="en-US" sz="1400" dirty="0" err="1"/>
              <a:t>Zellen</a:t>
            </a:r>
            <a:r>
              <a:rPr lang="en-US" sz="1400" dirty="0"/>
              <a:t> fast </a:t>
            </a:r>
            <a:r>
              <a:rPr lang="en-US" sz="1400" dirty="0" err="1"/>
              <a:t>aller</a:t>
            </a:r>
            <a:r>
              <a:rPr lang="en-US" sz="1400" dirty="0"/>
              <a:t> </a:t>
            </a:r>
            <a:r>
              <a:rPr lang="en-US" sz="1400" dirty="0" err="1"/>
              <a:t>Eukaryoten</a:t>
            </a:r>
            <a:r>
              <a:rPr lang="en-US" sz="1400" dirty="0"/>
              <a:t>, </a:t>
            </a:r>
            <a:r>
              <a:rPr lang="en-US" sz="1400" dirty="0" err="1"/>
              <a:t>nicht</a:t>
            </a:r>
            <a:r>
              <a:rPr lang="en-US" sz="1400" dirty="0"/>
              <a:t> </a:t>
            </a:r>
            <a:r>
              <a:rPr lang="en-US" sz="1400" dirty="0" err="1"/>
              <a:t>aber</a:t>
            </a:r>
            <a:r>
              <a:rPr lang="en-US" sz="1400" dirty="0"/>
              <a:t> </a:t>
            </a:r>
            <a:r>
              <a:rPr lang="en-US" sz="1400" dirty="0" err="1"/>
              <a:t>Prokaryoten</a:t>
            </a:r>
            <a:endParaRPr lang="en-US" sz="1400" dirty="0"/>
          </a:p>
        </p:txBody>
      </p:sp>
      <p:sp>
        <p:nvSpPr>
          <p:cNvPr id="17" name="Rectangle 20"/>
          <p:cNvSpPr/>
          <p:nvPr/>
        </p:nvSpPr>
        <p:spPr>
          <a:xfrm>
            <a:off x="4288368" y="4048824"/>
            <a:ext cx="48683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Zentrale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Rolle</a:t>
            </a:r>
            <a:r>
              <a:rPr lang="en-US" sz="1400" dirty="0">
                <a:solidFill>
                  <a:prstClr val="black"/>
                </a:solidFill>
              </a:rPr>
              <a:t> in </a:t>
            </a:r>
            <a:r>
              <a:rPr lang="en-US" sz="1400" b="1" dirty="0" err="1">
                <a:solidFill>
                  <a:prstClr val="black"/>
                </a:solidFill>
              </a:rPr>
              <a:t>weiteren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en-US" sz="1400" b="1" dirty="0" err="1">
                <a:solidFill>
                  <a:prstClr val="black"/>
                </a:solidFill>
              </a:rPr>
              <a:t>Stoffwechselfunktionen</a:t>
            </a:r>
            <a:r>
              <a:rPr lang="en-US" sz="1400" dirty="0">
                <a:solidFill>
                  <a:prstClr val="black"/>
                </a:solidFill>
              </a:rPr>
              <a:t>: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Apoptose</a:t>
            </a:r>
            <a:r>
              <a:rPr lang="en-US" sz="1400" dirty="0">
                <a:solidFill>
                  <a:prstClr val="black"/>
                </a:solidFill>
              </a:rPr>
              <a:t> (</a:t>
            </a:r>
            <a:r>
              <a:rPr lang="en-US" sz="1400" dirty="0" err="1">
                <a:solidFill>
                  <a:prstClr val="black"/>
                </a:solidFill>
              </a:rPr>
              <a:t>Programmierter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Zelltod</a:t>
            </a:r>
            <a:r>
              <a:rPr lang="en-US" sz="1400" dirty="0">
                <a:solidFill>
                  <a:prstClr val="black"/>
                </a:solidFill>
              </a:rPr>
              <a:t>)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Synthese</a:t>
            </a:r>
            <a:r>
              <a:rPr lang="en-US" sz="1400" dirty="0">
                <a:solidFill>
                  <a:prstClr val="black"/>
                </a:solidFill>
              </a:rPr>
              <a:t> von </a:t>
            </a:r>
            <a:r>
              <a:rPr lang="en-US" sz="1400" dirty="0" err="1">
                <a:solidFill>
                  <a:prstClr val="black"/>
                </a:solidFill>
              </a:rPr>
              <a:t>Eisen-Schwefel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Clustern</a:t>
            </a:r>
            <a:r>
              <a:rPr lang="en-US" sz="1400" dirty="0">
                <a:solidFill>
                  <a:prstClr val="black"/>
                </a:solidFill>
              </a:rPr>
              <a:t> (</a:t>
            </a:r>
            <a:r>
              <a:rPr lang="en-US" sz="1400" dirty="0" err="1">
                <a:solidFill>
                  <a:prstClr val="black"/>
                </a:solidFill>
              </a:rPr>
              <a:t>werden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u.a</a:t>
            </a:r>
            <a:r>
              <a:rPr lang="en-US" sz="1400" dirty="0">
                <a:solidFill>
                  <a:prstClr val="black"/>
                </a:solidFill>
              </a:rPr>
              <a:t>. von den </a:t>
            </a:r>
            <a:r>
              <a:rPr lang="en-US" sz="1400" dirty="0" err="1">
                <a:solidFill>
                  <a:prstClr val="black"/>
                </a:solidFill>
              </a:rPr>
              <a:t>Enzymen</a:t>
            </a:r>
            <a:r>
              <a:rPr lang="en-US" sz="1400" dirty="0">
                <a:solidFill>
                  <a:prstClr val="black"/>
                </a:solidFill>
              </a:rPr>
              <a:t> der </a:t>
            </a:r>
            <a:r>
              <a:rPr lang="en-US" sz="1400" dirty="0" err="1">
                <a:solidFill>
                  <a:prstClr val="black"/>
                </a:solidFill>
              </a:rPr>
              <a:t>Atmungskette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als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Kofaktoren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benötigt</a:t>
            </a:r>
            <a:endParaRPr lang="en-US" sz="1400" dirty="0">
              <a:solidFill>
                <a:prstClr val="black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Synthese</a:t>
            </a:r>
            <a:r>
              <a:rPr lang="en-US" sz="1400" dirty="0">
                <a:solidFill>
                  <a:prstClr val="black"/>
                </a:solidFill>
              </a:rPr>
              <a:t> von ROS (Reactive Oxygen Species) </a:t>
            </a:r>
            <a:r>
              <a:rPr lang="en-US" sz="1400" dirty="0" err="1">
                <a:solidFill>
                  <a:prstClr val="black"/>
                </a:solidFill>
              </a:rPr>
              <a:t>für</a:t>
            </a:r>
            <a:r>
              <a:rPr lang="en-US" sz="1400" dirty="0">
                <a:solidFill>
                  <a:prstClr val="black"/>
                </a:solidFill>
              </a:rPr>
              <a:t> die </a:t>
            </a:r>
            <a:r>
              <a:rPr lang="en-US" sz="1400" dirty="0" err="1">
                <a:solidFill>
                  <a:prstClr val="black"/>
                </a:solidFill>
              </a:rPr>
              <a:t>Signaltransduktion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4287886" y="273671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 err="1"/>
              <a:t>Wichtige</a:t>
            </a:r>
            <a:r>
              <a:rPr lang="en-US" sz="1400" dirty="0"/>
              <a:t> </a:t>
            </a:r>
            <a:r>
              <a:rPr lang="en-US" sz="1400" dirty="0" err="1"/>
              <a:t>Abbauwege</a:t>
            </a:r>
            <a:r>
              <a:rPr lang="en-US" sz="1400" dirty="0"/>
              <a:t>: </a:t>
            </a:r>
            <a:r>
              <a:rPr lang="en-US" sz="1400" b="1" dirty="0" err="1"/>
              <a:t>Citratzyklus</a:t>
            </a:r>
            <a:r>
              <a:rPr lang="en-US" sz="1400" dirty="0"/>
              <a:t> (</a:t>
            </a:r>
            <a:r>
              <a:rPr lang="en-US" sz="1400" dirty="0" err="1"/>
              <a:t>oxydativer</a:t>
            </a:r>
            <a:r>
              <a:rPr lang="en-US" sz="1400" dirty="0"/>
              <a:t> </a:t>
            </a:r>
            <a:r>
              <a:rPr lang="en-US" sz="1400" dirty="0" err="1"/>
              <a:t>Abbau</a:t>
            </a:r>
            <a:r>
              <a:rPr lang="en-US" sz="1400" dirty="0"/>
              <a:t> </a:t>
            </a:r>
            <a:r>
              <a:rPr lang="en-US" sz="1400" dirty="0" err="1"/>
              <a:t>organischer</a:t>
            </a:r>
            <a:r>
              <a:rPr lang="en-US" sz="1400" dirty="0"/>
              <a:t> </a:t>
            </a:r>
            <a:r>
              <a:rPr lang="en-US" sz="1400" dirty="0" err="1"/>
              <a:t>Stoffe</a:t>
            </a:r>
            <a:r>
              <a:rPr lang="en-US" sz="1400" dirty="0"/>
              <a:t>) und </a:t>
            </a:r>
            <a:r>
              <a:rPr lang="en-US" sz="1400" b="1" dirty="0"/>
              <a:t>β-Oxidation </a:t>
            </a:r>
            <a:r>
              <a:rPr lang="en-US" sz="1400" dirty="0"/>
              <a:t>(</a:t>
            </a:r>
            <a:r>
              <a:rPr lang="en-US" sz="1400" dirty="0" err="1"/>
              <a:t>Fettsäureabbau</a:t>
            </a:r>
            <a:r>
              <a:rPr lang="en-US" sz="1400" dirty="0"/>
              <a:t>) </a:t>
            </a:r>
            <a:r>
              <a:rPr lang="en-US" sz="1400" dirty="0" err="1"/>
              <a:t>welche</a:t>
            </a:r>
            <a:r>
              <a:rPr lang="en-US" sz="1400" dirty="0"/>
              <a:t> </a:t>
            </a:r>
            <a:r>
              <a:rPr lang="en-US" sz="1400" dirty="0" err="1"/>
              <a:t>ebenfalls</a:t>
            </a:r>
            <a:r>
              <a:rPr lang="en-US" sz="1400" dirty="0"/>
              <a:t> der </a:t>
            </a:r>
            <a:r>
              <a:rPr lang="en-US" sz="1400" dirty="0" err="1"/>
              <a:t>Energiegewinnung</a:t>
            </a:r>
            <a:r>
              <a:rPr lang="en-US" sz="1400" dirty="0"/>
              <a:t> </a:t>
            </a:r>
            <a:r>
              <a:rPr lang="en-US" sz="1400" dirty="0" err="1"/>
              <a:t>dienen</a:t>
            </a:r>
            <a:endParaRPr lang="en-US" sz="1400" dirty="0"/>
          </a:p>
        </p:txBody>
      </p:sp>
      <p:sp>
        <p:nvSpPr>
          <p:cNvPr id="19" name="Rechteck 18"/>
          <p:cNvSpPr/>
          <p:nvPr/>
        </p:nvSpPr>
        <p:spPr>
          <a:xfrm>
            <a:off x="4288368" y="206581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“</a:t>
            </a:r>
            <a:r>
              <a:rPr lang="en-US" sz="1400" dirty="0" err="1"/>
              <a:t>Kraftwerke</a:t>
            </a:r>
            <a:r>
              <a:rPr lang="en-US" sz="1400" dirty="0"/>
              <a:t> der </a:t>
            </a:r>
            <a:r>
              <a:rPr lang="en-US" sz="1400" dirty="0" err="1"/>
              <a:t>Zelle</a:t>
            </a:r>
            <a:r>
              <a:rPr lang="en-US" sz="1400" dirty="0"/>
              <a:t>”: ATP-</a:t>
            </a:r>
            <a:r>
              <a:rPr lang="en-US" sz="1400" dirty="0" err="1"/>
              <a:t>Synthese</a:t>
            </a:r>
            <a:r>
              <a:rPr lang="en-US" sz="1400" dirty="0"/>
              <a:t> </a:t>
            </a:r>
            <a:r>
              <a:rPr lang="en-US" sz="1400" dirty="0" err="1"/>
              <a:t>mittels</a:t>
            </a:r>
            <a:r>
              <a:rPr lang="en-US" sz="1400" dirty="0"/>
              <a:t> </a:t>
            </a:r>
            <a:r>
              <a:rPr lang="en-US" sz="1400" dirty="0" err="1"/>
              <a:t>elektrochemischem</a:t>
            </a:r>
            <a:r>
              <a:rPr lang="en-US" sz="1400" dirty="0"/>
              <a:t> </a:t>
            </a:r>
            <a:r>
              <a:rPr lang="en-US" sz="1400" dirty="0" err="1"/>
              <a:t>Gradienten</a:t>
            </a:r>
            <a:r>
              <a:rPr lang="en-US" sz="1400" dirty="0"/>
              <a:t> (</a:t>
            </a:r>
            <a:r>
              <a:rPr lang="en-US" sz="1400" b="1" dirty="0" err="1"/>
              <a:t>Atmungskette</a:t>
            </a:r>
            <a:r>
              <a:rPr lang="en-US" sz="1400" dirty="0"/>
              <a:t>) 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4288368" y="5972832"/>
            <a:ext cx="4868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b="1" dirty="0" err="1"/>
              <a:t>Eigenes</a:t>
            </a:r>
            <a:r>
              <a:rPr lang="en-US" sz="1400" b="1" dirty="0"/>
              <a:t> </a:t>
            </a:r>
            <a:r>
              <a:rPr lang="en-US" sz="1400" b="1" dirty="0" err="1"/>
              <a:t>Genom</a:t>
            </a:r>
            <a:r>
              <a:rPr lang="en-US" sz="1400" b="1" dirty="0"/>
              <a:t>: </a:t>
            </a:r>
            <a:r>
              <a:rPr lang="en-US" sz="1400" b="1" dirty="0" err="1"/>
              <a:t>Zirkuläre</a:t>
            </a:r>
            <a:r>
              <a:rPr lang="en-US" sz="1400" b="1" dirty="0"/>
              <a:t> </a:t>
            </a:r>
            <a:r>
              <a:rPr lang="en-US" sz="1400" b="1" dirty="0" err="1"/>
              <a:t>mtDNA</a:t>
            </a:r>
            <a:r>
              <a:rPr lang="en-US" sz="1400" b="1" dirty="0"/>
              <a:t> </a:t>
            </a:r>
            <a:r>
              <a:rPr lang="en-US" sz="1400" b="1" dirty="0" err="1"/>
              <a:t>mit</a:t>
            </a:r>
            <a:r>
              <a:rPr lang="en-US" sz="1400" b="1" dirty="0"/>
              <a:t> </a:t>
            </a:r>
            <a:r>
              <a:rPr lang="en-US" sz="1400" b="1" dirty="0" err="1"/>
              <a:t>eigenständigem</a:t>
            </a:r>
            <a:r>
              <a:rPr lang="en-US" sz="1400" b="1" dirty="0"/>
              <a:t> </a:t>
            </a:r>
            <a:r>
              <a:rPr lang="en-US" sz="1400" b="1" dirty="0" err="1"/>
              <a:t>Verdoppelungszyklus</a:t>
            </a:r>
            <a:endParaRPr lang="en-US" sz="1400" b="1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631" y="2812992"/>
            <a:ext cx="3073844" cy="3740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1541060" y="2484712"/>
            <a:ext cx="23944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ATP-</a:t>
            </a:r>
            <a:r>
              <a:rPr lang="en-US" sz="1400" b="1" dirty="0" err="1"/>
              <a:t>Gewinnung</a:t>
            </a:r>
            <a:r>
              <a:rPr lang="en-US" sz="1400" b="1" dirty="0"/>
              <a:t> </a:t>
            </a:r>
            <a:r>
              <a:rPr lang="en-US" sz="1400" b="1" dirty="0" err="1"/>
              <a:t>durch</a:t>
            </a:r>
            <a:r>
              <a:rPr lang="en-US" sz="1400" b="1" dirty="0"/>
              <a:t> </a:t>
            </a:r>
            <a:r>
              <a:rPr lang="en-US" sz="1400" b="1" dirty="0" err="1"/>
              <a:t>Abbau</a:t>
            </a:r>
            <a:endParaRPr lang="de-DE" sz="1400" dirty="0"/>
          </a:p>
        </p:txBody>
      </p:sp>
      <p:grpSp>
        <p:nvGrpSpPr>
          <p:cNvPr id="20" name="Gruppierung 19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3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" name="Gruppierung 23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6" name="Gerade Verbindung 25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feld 26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5" name="Gerade Verbindung 24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0600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mtDNA_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38" b="51853"/>
          <a:stretch/>
        </p:blipFill>
        <p:spPr>
          <a:xfrm>
            <a:off x="998704" y="3643341"/>
            <a:ext cx="3149965" cy="3212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926888" y="2961095"/>
            <a:ext cx="1765153" cy="892978"/>
            <a:chOff x="3425702" y="2397429"/>
            <a:chExt cx="1765153" cy="744150"/>
          </a:xfrm>
        </p:grpSpPr>
        <p:sp>
          <p:nvSpPr>
            <p:cNvPr id="17" name="TextBox 16"/>
            <p:cNvSpPr txBox="1"/>
            <p:nvPr/>
          </p:nvSpPr>
          <p:spPr>
            <a:xfrm>
              <a:off x="3751950" y="2397429"/>
              <a:ext cx="1438905" cy="692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D loop with HVR1 and HVR2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3425702" y="2821181"/>
              <a:ext cx="326248" cy="3203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433294" y="97740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Mitochondriale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DNA (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mtDNA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)</a:t>
            </a:r>
          </a:p>
        </p:txBody>
      </p:sp>
      <p:pic>
        <p:nvPicPr>
          <p:cNvPr id="16" name="Picture 15" descr="562px-Animal_mitochondrion_diagram_de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7" y="1527276"/>
            <a:ext cx="2976108" cy="22813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275668" y="4251871"/>
            <a:ext cx="48683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Die </a:t>
            </a:r>
            <a:r>
              <a:rPr lang="en-US" sz="1400" dirty="0" err="1"/>
              <a:t>mtDNA</a:t>
            </a:r>
            <a:r>
              <a:rPr lang="en-US" sz="1400" dirty="0"/>
              <a:t> </a:t>
            </a:r>
            <a:r>
              <a:rPr lang="en-US" sz="1400" dirty="0" err="1"/>
              <a:t>kann</a:t>
            </a:r>
            <a:r>
              <a:rPr lang="en-US" sz="1400" dirty="0"/>
              <a:t> in 3 </a:t>
            </a:r>
            <a:r>
              <a:rPr lang="en-US" sz="1400" dirty="0" err="1"/>
              <a:t>Abschnitte</a:t>
            </a:r>
            <a:r>
              <a:rPr lang="en-US" sz="1400" dirty="0"/>
              <a:t> </a:t>
            </a:r>
            <a:r>
              <a:rPr lang="en-US" sz="1400" dirty="0" err="1"/>
              <a:t>unterteilt</a:t>
            </a:r>
            <a:r>
              <a:rPr lang="en-US" sz="1400" dirty="0"/>
              <a:t> </a:t>
            </a:r>
            <a:r>
              <a:rPr lang="en-US" sz="1400" dirty="0" err="1"/>
              <a:t>werden</a:t>
            </a:r>
            <a:r>
              <a:rPr lang="en-US" sz="1400" dirty="0"/>
              <a:t>:</a:t>
            </a:r>
          </a:p>
          <a:p>
            <a:endParaRPr lang="en-US" sz="1400" dirty="0"/>
          </a:p>
          <a:p>
            <a:pPr marL="342900" indent="-342900">
              <a:buAutoNum type="arabicPeriod"/>
            </a:pPr>
            <a:r>
              <a:rPr lang="en-US" sz="1400" dirty="0" err="1"/>
              <a:t>Codierende</a:t>
            </a:r>
            <a:r>
              <a:rPr lang="en-US" sz="1400" dirty="0"/>
              <a:t> Region (Gene)</a:t>
            </a:r>
          </a:p>
          <a:p>
            <a:pPr marL="342900" indent="-342900">
              <a:buAutoNum type="arabicPeriod"/>
            </a:pPr>
            <a:r>
              <a:rPr lang="en-US" sz="1400" dirty="0" err="1"/>
              <a:t>Hypervariable</a:t>
            </a:r>
            <a:r>
              <a:rPr lang="en-US" sz="1400" dirty="0"/>
              <a:t> Region 1(</a:t>
            </a:r>
            <a:r>
              <a:rPr lang="en-US" sz="1400" b="1" dirty="0"/>
              <a:t>HVR1</a:t>
            </a:r>
            <a:r>
              <a:rPr lang="en-US" sz="1400" dirty="0"/>
              <a:t>)</a:t>
            </a:r>
          </a:p>
          <a:p>
            <a:pPr marL="342900" indent="-342900">
              <a:buAutoNum type="arabicPeriod"/>
            </a:pPr>
            <a:r>
              <a:rPr lang="en-US" sz="1400" dirty="0" err="1"/>
              <a:t>Hypervariable</a:t>
            </a:r>
            <a:r>
              <a:rPr lang="en-US" sz="1400" dirty="0"/>
              <a:t> Region 2 (</a:t>
            </a:r>
            <a:r>
              <a:rPr lang="en-US" sz="1400" b="1" dirty="0"/>
              <a:t>HVR2</a:t>
            </a:r>
            <a:r>
              <a:rPr lang="en-US" sz="1400" dirty="0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75668" y="1681786"/>
            <a:ext cx="4868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 err="1"/>
              <a:t>mtDNA</a:t>
            </a:r>
            <a:r>
              <a:rPr lang="en-US" sz="1400" dirty="0"/>
              <a:t> </a:t>
            </a:r>
            <a:r>
              <a:rPr lang="en-US" sz="1400" dirty="0" err="1"/>
              <a:t>ist</a:t>
            </a:r>
            <a:r>
              <a:rPr lang="en-US" sz="1400" dirty="0"/>
              <a:t> ca. 16.6 kb </a:t>
            </a:r>
            <a:r>
              <a:rPr lang="en-US" sz="1400" dirty="0" err="1"/>
              <a:t>lang</a:t>
            </a:r>
            <a:r>
              <a:rPr lang="en-US" sz="1400" dirty="0"/>
              <a:t>, </a:t>
            </a:r>
            <a:r>
              <a:rPr lang="en-US" sz="1400" dirty="0" err="1"/>
              <a:t>zirkulär</a:t>
            </a:r>
            <a:r>
              <a:rPr lang="en-US" sz="1400" dirty="0"/>
              <a:t> und </a:t>
            </a:r>
            <a:r>
              <a:rPr lang="en-US" sz="1400" dirty="0" err="1"/>
              <a:t>enthält</a:t>
            </a:r>
            <a:r>
              <a:rPr lang="en-US" sz="1400" dirty="0"/>
              <a:t> 37 Gene: 22tRNAs, 2rRNAs und 13mRNAs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275668" y="5801424"/>
            <a:ext cx="48683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Im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Vergleich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zur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autosomalen</a:t>
            </a:r>
            <a:r>
              <a:rPr lang="en-US" sz="1400" dirty="0">
                <a:solidFill>
                  <a:prstClr val="black"/>
                </a:solidFill>
              </a:rPr>
              <a:t> DNA </a:t>
            </a:r>
            <a:r>
              <a:rPr lang="en-US" sz="1400" dirty="0" err="1">
                <a:solidFill>
                  <a:prstClr val="black"/>
                </a:solidFill>
              </a:rPr>
              <a:t>ist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mtDNA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sehr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stabil</a:t>
            </a:r>
            <a:r>
              <a:rPr lang="en-US" sz="1400" dirty="0">
                <a:solidFill>
                  <a:prstClr val="black"/>
                </a:solidFill>
              </a:rPr>
              <a:t>, da </a:t>
            </a:r>
            <a:r>
              <a:rPr lang="en-US" sz="1400" dirty="0" err="1">
                <a:solidFill>
                  <a:prstClr val="black"/>
                </a:solidFill>
              </a:rPr>
              <a:t>keine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Rekombinationen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stattfinden</a:t>
            </a:r>
            <a:r>
              <a:rPr lang="en-US" sz="1400" dirty="0">
                <a:solidFill>
                  <a:prstClr val="black"/>
                </a:solidFill>
              </a:rPr>
              <a:t>, </a:t>
            </a:r>
            <a:r>
              <a:rPr lang="en-US" sz="1400" dirty="0" err="1">
                <a:solidFill>
                  <a:prstClr val="black"/>
                </a:solidFill>
              </a:rPr>
              <a:t>sie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weisst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allerdings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eine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höhere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Mutationsrate</a:t>
            </a:r>
            <a:r>
              <a:rPr lang="en-US" sz="1400" dirty="0">
                <a:solidFill>
                  <a:prstClr val="black"/>
                </a:solidFill>
              </a:rPr>
              <a:t> auf.</a:t>
            </a:r>
          </a:p>
        </p:txBody>
      </p:sp>
      <p:sp>
        <p:nvSpPr>
          <p:cNvPr id="2" name="Rechteck 1"/>
          <p:cNvSpPr/>
          <p:nvPr/>
        </p:nvSpPr>
        <p:spPr>
          <a:xfrm>
            <a:off x="4287886" y="337679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Die Gene von 90% der </a:t>
            </a:r>
            <a:r>
              <a:rPr lang="en-US" sz="1400" dirty="0" err="1"/>
              <a:t>mitochondrialen</a:t>
            </a:r>
            <a:r>
              <a:rPr lang="en-US" sz="1400" dirty="0"/>
              <a:t> </a:t>
            </a:r>
            <a:r>
              <a:rPr lang="en-US" sz="1400" dirty="0" err="1"/>
              <a:t>Proteine</a:t>
            </a:r>
            <a:r>
              <a:rPr lang="en-US" sz="1400" dirty="0"/>
              <a:t> </a:t>
            </a:r>
            <a:r>
              <a:rPr lang="en-US" sz="1400" dirty="0" err="1"/>
              <a:t>sind</a:t>
            </a:r>
            <a:r>
              <a:rPr lang="en-US" sz="1400" dirty="0"/>
              <a:t> </a:t>
            </a:r>
            <a:r>
              <a:rPr lang="en-US" sz="1400" dirty="0" err="1"/>
              <a:t>aber</a:t>
            </a:r>
            <a:r>
              <a:rPr lang="en-US" sz="1400" dirty="0"/>
              <a:t> </a:t>
            </a:r>
            <a:r>
              <a:rPr lang="en-US" sz="1400" dirty="0" err="1"/>
              <a:t>im</a:t>
            </a:r>
            <a:r>
              <a:rPr lang="en-US" sz="1400" dirty="0"/>
              <a:t> </a:t>
            </a:r>
            <a:r>
              <a:rPr lang="en-US" sz="1400" dirty="0" err="1"/>
              <a:t>Zellkern</a:t>
            </a:r>
            <a:r>
              <a:rPr lang="en-US" sz="1400" dirty="0"/>
              <a:t> </a:t>
            </a:r>
            <a:r>
              <a:rPr lang="en-US" sz="1400" dirty="0" err="1"/>
              <a:t>lokalisiert</a:t>
            </a:r>
            <a:r>
              <a:rPr lang="en-US" sz="1400" dirty="0"/>
              <a:t>. </a:t>
            </a:r>
            <a:r>
              <a:rPr lang="en-US" sz="1400" dirty="0" err="1"/>
              <a:t>Diese</a:t>
            </a:r>
            <a:r>
              <a:rPr lang="en-US" sz="1400" dirty="0"/>
              <a:t> </a:t>
            </a:r>
            <a:r>
              <a:rPr lang="en-US" sz="1400" dirty="0" err="1"/>
              <a:t>Proteine</a:t>
            </a:r>
            <a:r>
              <a:rPr lang="en-US" sz="1400" dirty="0"/>
              <a:t> </a:t>
            </a:r>
            <a:r>
              <a:rPr lang="en-US" sz="1400" dirty="0" err="1"/>
              <a:t>werden</a:t>
            </a:r>
            <a:r>
              <a:rPr lang="en-US" sz="1400" dirty="0"/>
              <a:t> </a:t>
            </a:r>
            <a:r>
              <a:rPr lang="en-US" sz="1400" dirty="0" err="1"/>
              <a:t>nachträglich</a:t>
            </a:r>
            <a:r>
              <a:rPr lang="en-US" sz="1400" dirty="0"/>
              <a:t> ins </a:t>
            </a:r>
            <a:r>
              <a:rPr lang="en-US" sz="1400" dirty="0" err="1"/>
              <a:t>Mitochondrium</a:t>
            </a:r>
            <a:r>
              <a:rPr lang="en-US" sz="1400" dirty="0"/>
              <a:t> </a:t>
            </a:r>
            <a:r>
              <a:rPr lang="en-US" sz="1400" dirty="0" err="1"/>
              <a:t>importiert</a:t>
            </a:r>
            <a:r>
              <a:rPr lang="en-US" sz="1400" dirty="0"/>
              <a:t>.</a:t>
            </a:r>
          </a:p>
        </p:txBody>
      </p:sp>
      <p:sp>
        <p:nvSpPr>
          <p:cNvPr id="3" name="Rechteck 2"/>
          <p:cNvSpPr/>
          <p:nvPr/>
        </p:nvSpPr>
        <p:spPr>
          <a:xfrm>
            <a:off x="4275668" y="240109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Die 13 mRNAs </a:t>
            </a:r>
            <a:r>
              <a:rPr lang="en-US" sz="1400" dirty="0" err="1"/>
              <a:t>codieren</a:t>
            </a:r>
            <a:r>
              <a:rPr lang="en-US" sz="1400" dirty="0"/>
              <a:t> </a:t>
            </a:r>
            <a:r>
              <a:rPr lang="en-US" sz="1400" dirty="0" err="1"/>
              <a:t>für</a:t>
            </a:r>
            <a:r>
              <a:rPr lang="en-US" sz="1400" dirty="0"/>
              <a:t> </a:t>
            </a:r>
            <a:r>
              <a:rPr lang="en-US" sz="1400" dirty="0" err="1"/>
              <a:t>einige</a:t>
            </a:r>
            <a:r>
              <a:rPr lang="en-US" sz="1400" dirty="0"/>
              <a:t> Enzyme der </a:t>
            </a:r>
            <a:r>
              <a:rPr lang="en-US" sz="1400" dirty="0" err="1"/>
              <a:t>Atmungskette</a:t>
            </a:r>
            <a:r>
              <a:rPr lang="en-US" sz="1400" dirty="0"/>
              <a:t> und </a:t>
            </a:r>
            <a:r>
              <a:rPr lang="en-US" sz="1400" dirty="0" err="1"/>
              <a:t>für</a:t>
            </a:r>
            <a:r>
              <a:rPr lang="en-US" sz="1400" dirty="0"/>
              <a:t> </a:t>
            </a:r>
            <a:r>
              <a:rPr lang="en-US" sz="1400" dirty="0" err="1"/>
              <a:t>Proteine</a:t>
            </a:r>
            <a:r>
              <a:rPr lang="en-US" sz="1400" dirty="0"/>
              <a:t>, </a:t>
            </a:r>
            <a:r>
              <a:rPr lang="en-US" sz="1400" dirty="0" err="1"/>
              <a:t>welche</a:t>
            </a:r>
            <a:r>
              <a:rPr lang="en-US" sz="1400" dirty="0"/>
              <a:t> </a:t>
            </a:r>
            <a:r>
              <a:rPr lang="en-US" sz="1400" dirty="0" err="1"/>
              <a:t>für</a:t>
            </a:r>
            <a:r>
              <a:rPr lang="en-US" sz="1400" dirty="0"/>
              <a:t> </a:t>
            </a:r>
            <a:r>
              <a:rPr lang="en-US" sz="1400" dirty="0" err="1"/>
              <a:t>Struktur</a:t>
            </a:r>
            <a:r>
              <a:rPr lang="en-US" sz="1400" dirty="0"/>
              <a:t> und </a:t>
            </a:r>
            <a:r>
              <a:rPr lang="en-US" sz="1400" dirty="0" err="1"/>
              <a:t>Reproduktion</a:t>
            </a:r>
            <a:r>
              <a:rPr lang="en-US" sz="1400" dirty="0"/>
              <a:t> der </a:t>
            </a:r>
            <a:r>
              <a:rPr lang="en-US" sz="1400" dirty="0" err="1"/>
              <a:t>Mitochondrien</a:t>
            </a:r>
            <a:r>
              <a:rPr lang="en-US" sz="1400" dirty="0"/>
              <a:t> </a:t>
            </a:r>
            <a:r>
              <a:rPr lang="en-US" sz="1400" dirty="0" err="1"/>
              <a:t>verantwortlich</a:t>
            </a:r>
            <a:r>
              <a:rPr lang="en-US" sz="1400" dirty="0"/>
              <a:t> </a:t>
            </a:r>
            <a:r>
              <a:rPr lang="en-US" sz="1400" dirty="0" err="1"/>
              <a:t>sind</a:t>
            </a:r>
            <a:endParaRPr lang="en-US" sz="1400" dirty="0"/>
          </a:p>
        </p:txBody>
      </p:sp>
      <p:grpSp>
        <p:nvGrpSpPr>
          <p:cNvPr id="22" name="Gruppierung 21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3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" name="Gruppierung 23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6" name="Gerade Verbindung 25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feld 26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5" name="Gerade Verbindung 24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9858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22" name="Title 7"/>
          <p:cNvSpPr txBox="1">
            <a:spLocks/>
          </p:cNvSpPr>
          <p:nvPr/>
        </p:nvSpPr>
        <p:spPr>
          <a:xfrm>
            <a:off x="909190" y="1103500"/>
            <a:ext cx="7343775" cy="6038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/>
              <a:t>Rekombination</a:t>
            </a:r>
            <a:endParaRPr lang="en-US" sz="2400" b="1" dirty="0"/>
          </a:p>
        </p:txBody>
      </p:sp>
      <p:pic>
        <p:nvPicPr>
          <p:cNvPr id="23" name="Picture 22" descr="bild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920" y="2037249"/>
            <a:ext cx="2716302" cy="4231040"/>
          </a:xfrm>
          <a:prstGeom prst="rect">
            <a:avLst/>
          </a:prstGeom>
        </p:spPr>
      </p:pic>
      <p:grpSp>
        <p:nvGrpSpPr>
          <p:cNvPr id="9" name="Gruppierung 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4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uppierung 14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7" name="Gerade Verbindung 16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feld 17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6" name="Gerade Verbindung 15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2889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17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04823" y="1409239"/>
            <a:ext cx="9765817" cy="5213875"/>
            <a:chOff x="-177799" y="1174366"/>
            <a:chExt cx="9765817" cy="4344896"/>
          </a:xfrm>
        </p:grpSpPr>
        <p:pic>
          <p:nvPicPr>
            <p:cNvPr id="14" name="Bild 3" descr="Cambridge Sequence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77799" y="1187985"/>
              <a:ext cx="3060700" cy="4331277"/>
            </a:xfrm>
            <a:prstGeom prst="rect">
              <a:avLst/>
            </a:prstGeom>
          </p:spPr>
        </p:pic>
        <p:pic>
          <p:nvPicPr>
            <p:cNvPr id="15" name="Bild 4" descr="Cambridge Sequence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7"/>
            <a:stretch/>
          </p:blipFill>
          <p:spPr>
            <a:xfrm>
              <a:off x="2393950" y="1187985"/>
              <a:ext cx="2728085" cy="4331277"/>
            </a:xfrm>
            <a:prstGeom prst="rect">
              <a:avLst/>
            </a:prstGeom>
          </p:spPr>
        </p:pic>
        <p:pic>
          <p:nvPicPr>
            <p:cNvPr id="16" name="Bild 5" descr="Cambridge Sequence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2600" y="1174366"/>
              <a:ext cx="3070324" cy="4344896"/>
            </a:xfrm>
            <a:prstGeom prst="rect">
              <a:avLst/>
            </a:prstGeom>
          </p:spPr>
        </p:pic>
        <p:pic>
          <p:nvPicPr>
            <p:cNvPr id="17" name="Bild 6" descr="Cambridge Sequence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7694" y="1174366"/>
              <a:ext cx="3070324" cy="4344896"/>
            </a:xfrm>
            <a:prstGeom prst="rect">
              <a:avLst/>
            </a:prstGeom>
          </p:spPr>
        </p:pic>
      </p:grp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433294" y="97740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Mitochondriale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DNA</a:t>
            </a:r>
          </a:p>
        </p:txBody>
      </p:sp>
      <p:grpSp>
        <p:nvGrpSpPr>
          <p:cNvPr id="19" name="Gruppierung 1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0" name="Picture 12" descr="uzh_eth_logo_d_pos.eps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pierung 2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3" name="Gerade Verbindung 22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feld 23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2" name="Gerade Verbindung 21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1375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18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932312" y="1656477"/>
            <a:ext cx="7115599" cy="4804417"/>
            <a:chOff x="457200" y="1641475"/>
            <a:chExt cx="8045450" cy="4906962"/>
          </a:xfrm>
        </p:grpSpPr>
        <p:graphicFrame>
          <p:nvGraphicFramePr>
            <p:cNvPr id="1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08912969"/>
                </p:ext>
              </p:extLst>
            </p:nvPr>
          </p:nvGraphicFramePr>
          <p:xfrm>
            <a:off x="2216150" y="1641475"/>
            <a:ext cx="6286500" cy="4714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icture" r:id="rId3" imgW="6286500" imgH="4715256" progId="Word.Picture.8">
                    <p:embed/>
                  </p:oleObj>
                </mc:Choice>
                <mc:Fallback>
                  <p:oleObj name="Picture" r:id="rId3" imgW="6286500" imgH="4715256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16150" y="1641475"/>
                          <a:ext cx="6286500" cy="47148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6" name="Picture 6" descr="..\Forum 2008\Beiträge für die CD 2008\Alle Fotos Originalgrösse\Fotos X-Chrom-Buch  Ralph Manzanell\DSCN6590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8" r="12509" b="9395"/>
            <a:stretch>
              <a:fillRect/>
            </a:stretch>
          </p:blipFill>
          <p:spPr bwMode="auto">
            <a:xfrm>
              <a:off x="457200" y="4125912"/>
              <a:ext cx="3543300" cy="2422525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433294" y="97740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de-DE" b="1" dirty="0">
                <a:latin typeface="+mj-lt"/>
              </a:rPr>
              <a:t>Vergleich: Buch X Chromosom</a:t>
            </a:r>
          </a:p>
        </p:txBody>
      </p: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uppierung 1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1" name="Gerade Verbindung 20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0" name="Gerade Verbindung 19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6180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19</a:t>
            </a:fld>
            <a:endParaRPr lang="en-US"/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485588" y="97740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de-DE" b="1" dirty="0">
                <a:latin typeface="+mj-lt"/>
              </a:rPr>
              <a:t>Länge der DNA im Zellkern</a:t>
            </a: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513976" y="1751957"/>
            <a:ext cx="817282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de-DE" sz="2800" b="1" dirty="0">
                <a:latin typeface="+mj-lt"/>
              </a:rPr>
              <a:t>Schätzfrage:</a:t>
            </a:r>
          </a:p>
          <a:p>
            <a:pPr algn="ctr"/>
            <a:endParaRPr lang="de-DE" b="1" dirty="0">
              <a:latin typeface="+mj-lt"/>
            </a:endParaRPr>
          </a:p>
          <a:p>
            <a:pPr algn="ctr"/>
            <a:r>
              <a:rPr lang="de-DE" dirty="0">
                <a:latin typeface="+mj-lt"/>
              </a:rPr>
              <a:t>Wie lange ist die DNA aus einem Zellkern, wenn man sie ausstreckt?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513976" y="3852849"/>
            <a:ext cx="8172824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endParaRPr lang="de-DE" b="1" dirty="0">
              <a:latin typeface="+mj-lt"/>
            </a:endParaRPr>
          </a:p>
          <a:p>
            <a:pPr algn="ctr"/>
            <a:r>
              <a:rPr lang="de-DE" dirty="0">
                <a:latin typeface="+mj-lt"/>
              </a:rPr>
              <a:t>Wie lange ist die DNA aus allen Zellkern in unserem Körper zusammen?</a:t>
            </a:r>
          </a:p>
        </p:txBody>
      </p: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uppierung 1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9" name="Gerade Verbindung 18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7" name="Gerade Verbindung 1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15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</a:t>
            </a:fld>
            <a:endParaRPr lang="en-US"/>
          </a:p>
        </p:txBody>
      </p:sp>
      <p:sp>
        <p:nvSpPr>
          <p:cNvPr id="10" name="Textfeld 3"/>
          <p:cNvSpPr txBox="1"/>
          <p:nvPr/>
        </p:nvSpPr>
        <p:spPr>
          <a:xfrm>
            <a:off x="276108" y="1204905"/>
            <a:ext cx="8600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0000"/>
                </a:solidFill>
              </a:rPr>
              <a:t>Übersicht</a:t>
            </a:r>
          </a:p>
        </p:txBody>
      </p:sp>
      <p:sp>
        <p:nvSpPr>
          <p:cNvPr id="11" name="Textfeld 4"/>
          <p:cNvSpPr txBox="1"/>
          <p:nvPr/>
        </p:nvSpPr>
        <p:spPr>
          <a:xfrm>
            <a:off x="2584112" y="1761923"/>
            <a:ext cx="421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DNA Isolierung aus der Mundschleimhaut</a:t>
            </a:r>
          </a:p>
        </p:txBody>
      </p:sp>
      <p:sp>
        <p:nvSpPr>
          <p:cNvPr id="12" name="Pfeil nach unten 9"/>
          <p:cNvSpPr/>
          <p:nvPr/>
        </p:nvSpPr>
        <p:spPr>
          <a:xfrm>
            <a:off x="4473425" y="2287102"/>
            <a:ext cx="228600" cy="57912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0"/>
          <p:cNvSpPr txBox="1"/>
          <p:nvPr/>
        </p:nvSpPr>
        <p:spPr>
          <a:xfrm>
            <a:off x="2479525" y="2990214"/>
            <a:ext cx="421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Vervielfachung der HVR1 und HVR2 Region der </a:t>
            </a:r>
            <a:r>
              <a:rPr lang="de-DE" dirty="0" err="1"/>
              <a:t>mtDNA</a:t>
            </a:r>
            <a:r>
              <a:rPr lang="de-DE" dirty="0"/>
              <a:t> mittels PCR</a:t>
            </a:r>
          </a:p>
        </p:txBody>
      </p:sp>
      <p:sp>
        <p:nvSpPr>
          <p:cNvPr id="14" name="Textfeld 12"/>
          <p:cNvSpPr txBox="1"/>
          <p:nvPr/>
        </p:nvSpPr>
        <p:spPr>
          <a:xfrm>
            <a:off x="708390" y="4360477"/>
            <a:ext cx="391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Kontrolle der PCR durch Gelelektrophorese</a:t>
            </a:r>
          </a:p>
        </p:txBody>
      </p:sp>
      <p:sp>
        <p:nvSpPr>
          <p:cNvPr id="17" name="Textfeld 18"/>
          <p:cNvSpPr txBox="1"/>
          <p:nvPr/>
        </p:nvSpPr>
        <p:spPr>
          <a:xfrm>
            <a:off x="4821485" y="5884459"/>
            <a:ext cx="3328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Ansetzen der </a:t>
            </a:r>
            <a:r>
              <a:rPr lang="de-DE" dirty="0" err="1"/>
              <a:t>Sequenzier</a:t>
            </a:r>
            <a:r>
              <a:rPr lang="de-DE" dirty="0"/>
              <a:t>-Reaktion</a:t>
            </a:r>
          </a:p>
        </p:txBody>
      </p:sp>
      <p:sp>
        <p:nvSpPr>
          <p:cNvPr id="2" name="Right Arrow 1"/>
          <p:cNvSpPr/>
          <p:nvPr/>
        </p:nvSpPr>
        <p:spPr>
          <a:xfrm rot="2703852">
            <a:off x="5719877" y="3923647"/>
            <a:ext cx="671647" cy="2561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8121863">
            <a:off x="3047885" y="3919148"/>
            <a:ext cx="559706" cy="2785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feil nach unten 9"/>
          <p:cNvSpPr/>
          <p:nvPr/>
        </p:nvSpPr>
        <p:spPr>
          <a:xfrm>
            <a:off x="6339540" y="5231106"/>
            <a:ext cx="228600" cy="57912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12"/>
          <p:cNvSpPr txBox="1"/>
          <p:nvPr/>
        </p:nvSpPr>
        <p:spPr>
          <a:xfrm>
            <a:off x="4551217" y="4489569"/>
            <a:ext cx="391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PCR Fragment </a:t>
            </a:r>
            <a:r>
              <a:rPr lang="de-DE" dirty="0" err="1"/>
              <a:t>aufreinigen</a:t>
            </a:r>
            <a:endParaRPr lang="de-DE" dirty="0"/>
          </a:p>
        </p:txBody>
      </p:sp>
      <p:grpSp>
        <p:nvGrpSpPr>
          <p:cNvPr id="24" name="Gruppierung 2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5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" name="Gruppierung 2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8" name="Gerade Verbindung 27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feld 28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7" name="Gerade Verbindung 2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7953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24812" y="6200030"/>
            <a:ext cx="2133600" cy="365125"/>
          </a:xfrm>
        </p:spPr>
        <p:txBody>
          <a:bodyPr/>
          <a:lstStyle/>
          <a:p>
            <a:fld id="{138DCCE7-78DD-5E49-B87C-4197C3531E83}" type="slidenum">
              <a:rPr lang="en-US" smtClean="0"/>
              <a:t>20</a:t>
            </a:fld>
            <a:endParaRPr lang="en-US"/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485588" y="97740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de-DE" b="1" dirty="0">
                <a:latin typeface="+mj-lt"/>
              </a:rPr>
              <a:t>Länge der DNA im Zellkern</a:t>
            </a:r>
          </a:p>
        </p:txBody>
      </p:sp>
      <p:pic>
        <p:nvPicPr>
          <p:cNvPr id="3" name="Picture 2" descr="Human fig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04" y="2281901"/>
            <a:ext cx="1608694" cy="29084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625" y="5350564"/>
            <a:ext cx="3078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000" dirty="0"/>
              <a:t>Die DNA aus einem Zellkern </a:t>
            </a:r>
          </a:p>
          <a:p>
            <a:pPr algn="ctr"/>
            <a:r>
              <a:rPr lang="de-CH" sz="2000" dirty="0"/>
              <a:t>ist etwa </a:t>
            </a:r>
            <a:r>
              <a:rPr lang="de-CH" sz="2000" b="1" dirty="0"/>
              <a:t>2 Meter </a:t>
            </a:r>
            <a:r>
              <a:rPr lang="de-CH" sz="2000" dirty="0"/>
              <a:t>lang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87301" y="1757087"/>
            <a:ext cx="14941" cy="34200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15814" y="3286092"/>
            <a:ext cx="6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800" dirty="0"/>
              <a:t>2m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57858" y="5350564"/>
            <a:ext cx="55459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000" dirty="0"/>
              <a:t>Die DNA aus allen Zellkernen in unserem Körper </a:t>
            </a:r>
          </a:p>
          <a:p>
            <a:pPr algn="ctr"/>
            <a:r>
              <a:rPr lang="de-CH" sz="2000" dirty="0"/>
              <a:t>zusammen erstreckt sich über etwa </a:t>
            </a:r>
            <a:r>
              <a:rPr lang="de-CH" sz="2000" b="1" dirty="0"/>
              <a:t>1.5x10</a:t>
            </a:r>
            <a:r>
              <a:rPr lang="de-CH" sz="2000" b="1" baseline="30000" dirty="0"/>
              <a:t>14</a:t>
            </a:r>
            <a:r>
              <a:rPr lang="de-CH" sz="2000" b="1" dirty="0"/>
              <a:t> Meter</a:t>
            </a:r>
          </a:p>
        </p:txBody>
      </p:sp>
      <p:grpSp>
        <p:nvGrpSpPr>
          <p:cNvPr id="8" name="Gruppierung 7"/>
          <p:cNvGrpSpPr/>
          <p:nvPr/>
        </p:nvGrpSpPr>
        <p:grpSpPr>
          <a:xfrm>
            <a:off x="3287057" y="2381153"/>
            <a:ext cx="5870631" cy="2419564"/>
            <a:chOff x="3287057" y="1984294"/>
            <a:chExt cx="5870631" cy="2016303"/>
          </a:xfrm>
        </p:grpSpPr>
        <p:grpSp>
          <p:nvGrpSpPr>
            <p:cNvPr id="5" name="Gruppierung 4"/>
            <p:cNvGrpSpPr/>
            <p:nvPr/>
          </p:nvGrpSpPr>
          <p:grpSpPr>
            <a:xfrm>
              <a:off x="3287057" y="1984294"/>
              <a:ext cx="5870631" cy="2016303"/>
              <a:chOff x="3287057" y="1984294"/>
              <a:chExt cx="5870631" cy="2016303"/>
            </a:xfrm>
          </p:grpSpPr>
          <p:pic>
            <p:nvPicPr>
              <p:cNvPr id="7" name="Picture 6" descr="Distance earth to sun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87057" y="1984294"/>
                <a:ext cx="5870631" cy="2016303"/>
              </a:xfrm>
              <a:prstGeom prst="rect">
                <a:avLst/>
              </a:prstGeom>
            </p:spPr>
          </p:pic>
          <p:sp>
            <p:nvSpPr>
              <p:cNvPr id="2" name="Textfeld 1"/>
              <p:cNvSpPr txBox="1"/>
              <p:nvPr/>
            </p:nvSpPr>
            <p:spPr>
              <a:xfrm>
                <a:off x="5444077" y="3051929"/>
                <a:ext cx="1121296" cy="2051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b="1" dirty="0"/>
                  <a:t>150 Millionen Km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4417310" y="2150638"/>
              <a:ext cx="334935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400" b="1" dirty="0"/>
                <a:t>1000 mal von der Erde zur Sonne!</a:t>
              </a:r>
            </a:p>
          </p:txBody>
        </p:sp>
      </p:grpSp>
      <p:grpSp>
        <p:nvGrpSpPr>
          <p:cNvPr id="20" name="Gruppierung 19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2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pierung 22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5" name="Gerade Verbindung 24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4" name="Gerade Verbindung 23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268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21</a:t>
            </a:fld>
            <a:endParaRPr lang="en-US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20700" y="1333506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Worin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könnte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das Problem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bestehen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,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wenn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man die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mtDNA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aus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den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Zellen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der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Mundschleimhaut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analysieren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möchte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?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2300" y="2720819"/>
            <a:ext cx="8051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 err="1"/>
              <a:t>mtDNA</a:t>
            </a:r>
            <a:r>
              <a:rPr lang="en-US" sz="2000" b="1" dirty="0"/>
              <a:t> </a:t>
            </a:r>
            <a:r>
              <a:rPr lang="en-US" sz="2000" b="1" dirty="0" err="1"/>
              <a:t>ist</a:t>
            </a:r>
            <a:r>
              <a:rPr lang="en-US" sz="2000" b="1" dirty="0"/>
              <a:t> in </a:t>
            </a:r>
            <a:r>
              <a:rPr lang="en-US" sz="2000" b="1" dirty="0" err="1"/>
              <a:t>unserer</a:t>
            </a:r>
            <a:r>
              <a:rPr lang="en-US" sz="2000" b="1" dirty="0"/>
              <a:t> Probe </a:t>
            </a:r>
            <a:r>
              <a:rPr lang="en-US" sz="2000" b="1" dirty="0" err="1"/>
              <a:t>nicht</a:t>
            </a:r>
            <a:r>
              <a:rPr lang="en-US" sz="2000" b="1" dirty="0"/>
              <a:t> in </a:t>
            </a:r>
            <a:r>
              <a:rPr lang="en-US" sz="2000" b="1" dirty="0" err="1"/>
              <a:t>ausreichenden</a:t>
            </a:r>
            <a:r>
              <a:rPr lang="en-US" sz="2000" b="1" dirty="0"/>
              <a:t> </a:t>
            </a:r>
            <a:r>
              <a:rPr lang="en-US" sz="2000" b="1" dirty="0" err="1"/>
              <a:t>Mengen</a:t>
            </a:r>
            <a:r>
              <a:rPr lang="en-US" sz="2000" b="1" dirty="0"/>
              <a:t> </a:t>
            </a:r>
            <a:r>
              <a:rPr lang="en-US" sz="2000" b="1" dirty="0" err="1"/>
              <a:t>vorhanden</a:t>
            </a:r>
            <a:endParaRPr lang="en-US" sz="2000" b="1" dirty="0"/>
          </a:p>
          <a:p>
            <a:pPr marL="342900" indent="-342900">
              <a:buAutoNum type="arabicPeriod"/>
            </a:pPr>
            <a:endParaRPr lang="en-US" sz="2000" b="1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 err="1"/>
              <a:t>Unsere</a:t>
            </a:r>
            <a:r>
              <a:rPr lang="en-US" sz="2000" b="1" dirty="0"/>
              <a:t> </a:t>
            </a:r>
            <a:r>
              <a:rPr lang="en-US" sz="2000" b="1" dirty="0" err="1"/>
              <a:t>Proben</a:t>
            </a:r>
            <a:r>
              <a:rPr lang="en-US" sz="2000" b="1" dirty="0"/>
              <a:t> </a:t>
            </a:r>
            <a:r>
              <a:rPr lang="en-US" sz="2000" b="1" dirty="0" err="1"/>
              <a:t>sind</a:t>
            </a:r>
            <a:r>
              <a:rPr lang="en-US" sz="2000" b="1" dirty="0"/>
              <a:t> </a:t>
            </a:r>
            <a:r>
              <a:rPr lang="en-US" sz="2000" b="1" dirty="0" err="1"/>
              <a:t>für</a:t>
            </a:r>
            <a:r>
              <a:rPr lang="en-US" sz="2000" b="1" dirty="0"/>
              <a:t> die </a:t>
            </a:r>
            <a:r>
              <a:rPr lang="en-US" sz="2000" b="1" dirty="0" err="1"/>
              <a:t>anschliessende</a:t>
            </a:r>
            <a:r>
              <a:rPr lang="en-US" sz="2000" b="1" dirty="0"/>
              <a:t> </a:t>
            </a:r>
            <a:r>
              <a:rPr lang="en-US" sz="2000" b="1" dirty="0" err="1"/>
              <a:t>Analyse</a:t>
            </a:r>
            <a:r>
              <a:rPr lang="en-US" sz="2000" b="1" dirty="0"/>
              <a:t> </a:t>
            </a:r>
            <a:r>
              <a:rPr lang="en-US" sz="2000" b="1" dirty="0" err="1"/>
              <a:t>nicht</a:t>
            </a:r>
            <a:r>
              <a:rPr lang="en-US" sz="2000" b="1" dirty="0"/>
              <a:t> rein </a:t>
            </a:r>
            <a:r>
              <a:rPr lang="en-US" sz="2000" b="1" dirty="0" err="1"/>
              <a:t>genug</a:t>
            </a:r>
            <a:r>
              <a:rPr lang="en-US" sz="2000" dirty="0"/>
              <a:t> </a:t>
            </a:r>
            <a:r>
              <a:rPr lang="en-US" sz="2000" dirty="0" err="1"/>
              <a:t>Bei</a:t>
            </a:r>
            <a:r>
              <a:rPr lang="en-US" sz="2000" dirty="0"/>
              <a:t> der DNA </a:t>
            </a:r>
            <a:r>
              <a:rPr lang="en-US" sz="2000" dirty="0" err="1"/>
              <a:t>Extraktion</a:t>
            </a:r>
            <a:r>
              <a:rPr lang="en-US" sz="2000" dirty="0"/>
              <a:t> </a:t>
            </a:r>
            <a:r>
              <a:rPr lang="en-US" sz="2000" dirty="0" err="1"/>
              <a:t>isoliert</a:t>
            </a:r>
            <a:r>
              <a:rPr lang="en-US" sz="2000" dirty="0"/>
              <a:t> man die </a:t>
            </a:r>
            <a:r>
              <a:rPr lang="en-US" sz="2000" b="1" dirty="0"/>
              <a:t>GESAMTE DNA </a:t>
            </a:r>
            <a:r>
              <a:rPr lang="en-US" sz="2000" dirty="0"/>
              <a:t>der </a:t>
            </a:r>
            <a:r>
              <a:rPr lang="en-US" sz="2000" dirty="0" err="1"/>
              <a:t>Zelle</a:t>
            </a:r>
            <a:r>
              <a:rPr lang="en-US" sz="2000" dirty="0"/>
              <a:t>, </a:t>
            </a:r>
            <a:r>
              <a:rPr lang="en-US" sz="2000" dirty="0" err="1"/>
              <a:t>auch</a:t>
            </a:r>
            <a:r>
              <a:rPr lang="en-US" sz="2000" dirty="0"/>
              <a:t> die </a:t>
            </a:r>
            <a:r>
              <a:rPr lang="en-US" sz="2000" dirty="0" err="1"/>
              <a:t>aus</a:t>
            </a:r>
            <a:r>
              <a:rPr lang="en-US" sz="2000" dirty="0"/>
              <a:t> </a:t>
            </a:r>
            <a:r>
              <a:rPr lang="en-US" sz="2000" dirty="0" err="1"/>
              <a:t>dem</a:t>
            </a:r>
            <a:r>
              <a:rPr lang="en-US" sz="2000" dirty="0"/>
              <a:t> </a:t>
            </a:r>
            <a:r>
              <a:rPr lang="en-US" sz="2000" dirty="0" err="1"/>
              <a:t>Zellkern</a:t>
            </a:r>
            <a:r>
              <a:rPr lang="en-US" sz="2000" dirty="0"/>
              <a:t>. </a:t>
            </a:r>
            <a:r>
              <a:rPr lang="en-US" sz="2000" dirty="0" err="1"/>
              <a:t>Bei</a:t>
            </a:r>
            <a:r>
              <a:rPr lang="en-US" sz="2000" dirty="0"/>
              <a:t> der </a:t>
            </a:r>
            <a:r>
              <a:rPr lang="en-US" sz="2000" dirty="0" err="1"/>
              <a:t>Analyse</a:t>
            </a:r>
            <a:r>
              <a:rPr lang="en-US" sz="2000" dirty="0"/>
              <a:t> </a:t>
            </a:r>
            <a:r>
              <a:rPr lang="en-US" sz="2000" dirty="0" err="1"/>
              <a:t>interessieren</a:t>
            </a:r>
            <a:r>
              <a:rPr lang="en-US" sz="2000" dirty="0"/>
              <a:t> </a:t>
            </a:r>
            <a:r>
              <a:rPr lang="en-US" sz="2000" dirty="0" err="1"/>
              <a:t>wir</a:t>
            </a:r>
            <a:r>
              <a:rPr lang="en-US" sz="2000" dirty="0"/>
              <a:t> </a:t>
            </a:r>
            <a:r>
              <a:rPr lang="en-US" sz="2000" dirty="0" err="1"/>
              <a:t>uns</a:t>
            </a:r>
            <a:r>
              <a:rPr lang="en-US" sz="2000" dirty="0"/>
              <a:t> </a:t>
            </a:r>
            <a:r>
              <a:rPr lang="en-US" sz="2000" dirty="0" err="1"/>
              <a:t>aber</a:t>
            </a:r>
            <a:r>
              <a:rPr lang="en-US" sz="2000" dirty="0"/>
              <a:t> </a:t>
            </a:r>
            <a:r>
              <a:rPr lang="en-US" sz="2000" dirty="0" err="1"/>
              <a:t>nur</a:t>
            </a:r>
            <a:r>
              <a:rPr lang="en-US" sz="2000" dirty="0"/>
              <a:t> </a:t>
            </a:r>
            <a:r>
              <a:rPr lang="en-US" sz="2000" dirty="0" err="1"/>
              <a:t>für</a:t>
            </a:r>
            <a:r>
              <a:rPr lang="en-US" sz="2000" dirty="0"/>
              <a:t> </a:t>
            </a:r>
            <a:r>
              <a:rPr lang="en-US" sz="2000" dirty="0" err="1"/>
              <a:t>ein</a:t>
            </a:r>
            <a:r>
              <a:rPr lang="en-US" sz="2000" dirty="0"/>
              <a:t> </a:t>
            </a:r>
            <a:r>
              <a:rPr lang="en-US" sz="2000" dirty="0" err="1"/>
              <a:t>kleines</a:t>
            </a:r>
            <a:r>
              <a:rPr lang="en-US" sz="2000" dirty="0"/>
              <a:t> Fragment der </a:t>
            </a:r>
            <a:r>
              <a:rPr lang="en-US" sz="2000" dirty="0" err="1"/>
              <a:t>mtDNA</a:t>
            </a:r>
            <a:r>
              <a:rPr lang="en-US" sz="2000" dirty="0"/>
              <a:t> von maximal 500 </a:t>
            </a:r>
            <a:r>
              <a:rPr lang="en-US" sz="2000" dirty="0" err="1"/>
              <a:t>Basenpaaren</a:t>
            </a:r>
            <a:r>
              <a:rPr lang="en-US" sz="2000" dirty="0"/>
              <a:t>. Die 3 </a:t>
            </a:r>
            <a:r>
              <a:rPr lang="en-US" sz="2000" dirty="0" err="1"/>
              <a:t>Milliarden</a:t>
            </a:r>
            <a:r>
              <a:rPr lang="en-US" sz="2000" dirty="0"/>
              <a:t> </a:t>
            </a:r>
            <a:r>
              <a:rPr lang="en-US" sz="2000" dirty="0" err="1"/>
              <a:t>Basenpaare</a:t>
            </a:r>
            <a:r>
              <a:rPr lang="en-US" sz="2000" dirty="0"/>
              <a:t> </a:t>
            </a:r>
            <a:r>
              <a:rPr lang="en-US" sz="2000" dirty="0" err="1"/>
              <a:t>aus</a:t>
            </a:r>
            <a:r>
              <a:rPr lang="en-US" sz="2000" dirty="0"/>
              <a:t> </a:t>
            </a:r>
            <a:r>
              <a:rPr lang="en-US" sz="2000" dirty="0" err="1"/>
              <a:t>dem</a:t>
            </a:r>
            <a:r>
              <a:rPr lang="en-US" sz="2000" dirty="0"/>
              <a:t> </a:t>
            </a:r>
            <a:r>
              <a:rPr lang="en-US" sz="2000" dirty="0" err="1"/>
              <a:t>Zellkern</a:t>
            </a:r>
            <a:r>
              <a:rPr lang="en-US" sz="2000" dirty="0"/>
              <a:t> </a:t>
            </a:r>
            <a:r>
              <a:rPr lang="en-US" sz="2000" dirty="0" err="1"/>
              <a:t>interessieren</a:t>
            </a:r>
            <a:r>
              <a:rPr lang="en-US" sz="2000" dirty="0"/>
              <a:t> </a:t>
            </a:r>
            <a:r>
              <a:rPr lang="en-US" sz="2000" dirty="0" err="1"/>
              <a:t>uns</a:t>
            </a:r>
            <a:r>
              <a:rPr lang="en-US" sz="2000" dirty="0"/>
              <a:t> </a:t>
            </a:r>
            <a:r>
              <a:rPr lang="en-US" sz="2000" dirty="0" err="1"/>
              <a:t>hier</a:t>
            </a:r>
            <a:r>
              <a:rPr lang="en-US" sz="2000" dirty="0"/>
              <a:t> </a:t>
            </a:r>
            <a:r>
              <a:rPr lang="en-US" sz="2000" dirty="0" err="1"/>
              <a:t>nicht</a:t>
            </a:r>
            <a:r>
              <a:rPr lang="en-US" sz="2000" dirty="0"/>
              <a:t> und </a:t>
            </a:r>
            <a:r>
              <a:rPr lang="en-US" sz="2000" dirty="0" err="1"/>
              <a:t>stören</a:t>
            </a:r>
            <a:r>
              <a:rPr lang="en-US" sz="2000" dirty="0"/>
              <a:t> </a:t>
            </a:r>
            <a:r>
              <a:rPr lang="en-US" sz="2000" dirty="0" err="1"/>
              <a:t>zudem</a:t>
            </a:r>
            <a:r>
              <a:rPr lang="en-US" sz="2000" dirty="0"/>
              <a:t> die </a:t>
            </a:r>
            <a:r>
              <a:rPr lang="en-US" sz="2000" dirty="0" err="1"/>
              <a:t>Sequenzier-Reaktion</a:t>
            </a:r>
            <a:endParaRPr lang="en-US" sz="2000" dirty="0"/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855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efore PC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318" y="1844585"/>
            <a:ext cx="1083185" cy="4258279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22</a:t>
            </a:fld>
            <a:endParaRPr lang="en-US"/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433294" y="1102912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Wir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wollen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nur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HVR1 und HVR2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070402" y="2563399"/>
            <a:ext cx="6616398" cy="2715041"/>
            <a:chOff x="2070402" y="2136164"/>
            <a:chExt cx="6616398" cy="2262534"/>
          </a:xfrm>
        </p:grpSpPr>
        <p:sp>
          <p:nvSpPr>
            <p:cNvPr id="3" name="TextBox 2"/>
            <p:cNvSpPr txBox="1"/>
            <p:nvPr/>
          </p:nvSpPr>
          <p:spPr>
            <a:xfrm>
              <a:off x="3313894" y="2136164"/>
              <a:ext cx="5372906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/>
                <a:t>Wie</a:t>
              </a:r>
              <a:r>
                <a:rPr lang="en-US" sz="2400" dirty="0"/>
                <a:t> </a:t>
              </a:r>
              <a:r>
                <a:rPr lang="en-US" sz="2400" dirty="0" err="1"/>
                <a:t>können</a:t>
              </a:r>
              <a:r>
                <a:rPr lang="en-US" sz="2400" dirty="0"/>
                <a:t> </a:t>
              </a:r>
              <a:r>
                <a:rPr lang="en-US" sz="2400" dirty="0" err="1"/>
                <a:t>wir</a:t>
              </a:r>
              <a:r>
                <a:rPr lang="en-US" sz="2400" dirty="0"/>
                <a:t> </a:t>
              </a:r>
              <a:r>
                <a:rPr lang="en-US" sz="2400" dirty="0" err="1"/>
                <a:t>diese</a:t>
              </a:r>
              <a:r>
                <a:rPr lang="en-US" sz="2400" dirty="0"/>
                <a:t> </a:t>
              </a:r>
              <a:r>
                <a:rPr lang="en-US" sz="2400" dirty="0" err="1"/>
                <a:t>kleinen</a:t>
              </a:r>
              <a:r>
                <a:rPr lang="en-US" sz="2400" dirty="0"/>
                <a:t> </a:t>
              </a:r>
              <a:r>
                <a:rPr lang="en-US" sz="2400" dirty="0" err="1"/>
                <a:t>Regionen</a:t>
              </a:r>
              <a:r>
                <a:rPr lang="en-US" sz="2400" dirty="0"/>
                <a:t> </a:t>
              </a:r>
              <a:r>
                <a:rPr lang="en-US" sz="2400" dirty="0" err="1"/>
                <a:t>herausfischen</a:t>
              </a:r>
              <a:r>
                <a:rPr lang="en-US" sz="2400" dirty="0"/>
                <a:t>?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2070402" y="2597829"/>
              <a:ext cx="1408932" cy="10666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2447440" y="2678906"/>
              <a:ext cx="1031894" cy="17197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1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pierung 21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4" name="Gerade Verbindung 23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24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3" name="Gerade Verbindung 22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075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23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77799" y="1471962"/>
            <a:ext cx="9765817" cy="5213875"/>
            <a:chOff x="-177799" y="1377031"/>
            <a:chExt cx="9765817" cy="4344896"/>
          </a:xfrm>
        </p:grpSpPr>
        <p:pic>
          <p:nvPicPr>
            <p:cNvPr id="14" name="Bild 3" descr="Cambridge Sequence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77799" y="1390650"/>
              <a:ext cx="3060700" cy="4331277"/>
            </a:xfrm>
            <a:prstGeom prst="rect">
              <a:avLst/>
            </a:prstGeom>
          </p:spPr>
        </p:pic>
        <p:pic>
          <p:nvPicPr>
            <p:cNvPr id="15" name="Bild 4" descr="Cambridge Sequence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7"/>
            <a:stretch/>
          </p:blipFill>
          <p:spPr>
            <a:xfrm>
              <a:off x="2393950" y="1390650"/>
              <a:ext cx="2728085" cy="4331277"/>
            </a:xfrm>
            <a:prstGeom prst="rect">
              <a:avLst/>
            </a:prstGeom>
          </p:spPr>
        </p:pic>
        <p:pic>
          <p:nvPicPr>
            <p:cNvPr id="16" name="Bild 5" descr="Cambridge Sequence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2600" y="1377031"/>
              <a:ext cx="3070324" cy="4344896"/>
            </a:xfrm>
            <a:prstGeom prst="rect">
              <a:avLst/>
            </a:prstGeom>
          </p:spPr>
        </p:pic>
        <p:pic>
          <p:nvPicPr>
            <p:cNvPr id="17" name="Bild 6" descr="Cambridge Sequence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7694" y="1377031"/>
              <a:ext cx="3070324" cy="4344896"/>
            </a:xfrm>
            <a:prstGeom prst="rect">
              <a:avLst/>
            </a:prstGeom>
          </p:spPr>
        </p:pic>
      </p:grp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433294" y="97740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Wir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wollen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nur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HVR1 und HVR2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3429" y="3007899"/>
            <a:ext cx="668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/>
              <a:t>Wie</a:t>
            </a:r>
            <a:r>
              <a:rPr lang="en-US" sz="3600" dirty="0"/>
              <a:t> </a:t>
            </a:r>
            <a:r>
              <a:rPr lang="en-US" sz="3600" dirty="0" err="1"/>
              <a:t>können</a:t>
            </a:r>
            <a:r>
              <a:rPr lang="en-US" sz="3600" dirty="0"/>
              <a:t> </a:t>
            </a:r>
            <a:r>
              <a:rPr lang="en-US" sz="3600" dirty="0" err="1"/>
              <a:t>wir</a:t>
            </a:r>
            <a:r>
              <a:rPr lang="en-US" sz="3600" dirty="0"/>
              <a:t> </a:t>
            </a:r>
            <a:r>
              <a:rPr lang="en-US" sz="3600" dirty="0" err="1"/>
              <a:t>diese</a:t>
            </a:r>
            <a:r>
              <a:rPr lang="en-US" sz="3600" dirty="0"/>
              <a:t> </a:t>
            </a:r>
            <a:r>
              <a:rPr lang="en-US" sz="3600" dirty="0" err="1"/>
              <a:t>kleine</a:t>
            </a:r>
            <a:r>
              <a:rPr lang="en-US" sz="3600" dirty="0"/>
              <a:t> Region </a:t>
            </a:r>
            <a:r>
              <a:rPr lang="en-US" sz="3600" dirty="0" err="1"/>
              <a:t>herausfischen</a:t>
            </a:r>
            <a:r>
              <a:rPr lang="en-US" sz="3600" dirty="0"/>
              <a:t>?</a:t>
            </a:r>
          </a:p>
        </p:txBody>
      </p:sp>
      <p:grpSp>
        <p:nvGrpSpPr>
          <p:cNvPr id="19" name="Gruppierung 1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0" name="Picture 12" descr="uzh_eth_logo_d_pos.eps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pierung 2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3" name="Gerade Verbindung 22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feld 23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2" name="Gerade Verbindung 21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876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relication clos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9" y="1979885"/>
            <a:ext cx="7807280" cy="458270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24</a:t>
            </a:fld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685800" y="551041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Wie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kopiert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Zelle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DNA?</a:t>
            </a: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Die </a:t>
            </a:r>
            <a:r>
              <a:rPr lang="en-US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Replikation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40867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relication open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86" y="1987119"/>
            <a:ext cx="7794957" cy="457547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25</a:t>
            </a:fld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685800" y="551041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Wie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kopiert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Zelle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DNA?</a:t>
            </a: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Die </a:t>
            </a:r>
            <a:r>
              <a:rPr lang="en-US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Replikation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Isosceles Triangle 2"/>
          <p:cNvSpPr/>
          <p:nvPr/>
        </p:nvSpPr>
        <p:spPr>
          <a:xfrm rot="16200000">
            <a:off x="3206930" y="3511025"/>
            <a:ext cx="995927" cy="403401"/>
          </a:xfrm>
          <a:prstGeom prst="triangle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590807" y="2521381"/>
            <a:ext cx="1155321" cy="1203953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2121" y="1940938"/>
            <a:ext cx="2783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err="1"/>
              <a:t>Auftrennungsenzym</a:t>
            </a:r>
            <a:endParaRPr lang="de-CH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859408" y="2682830"/>
            <a:ext cx="2678582" cy="2976201"/>
          </a:xfrm>
          <a:prstGeom prst="rect">
            <a:avLst/>
          </a:prstGeom>
        </p:spPr>
      </p:pic>
      <p:grpSp>
        <p:nvGrpSpPr>
          <p:cNvPr id="18" name="Gruppierung 17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9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pierung 19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1" name="Gerade Verbindung 20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872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lication prim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72" y="1987118"/>
            <a:ext cx="7807280" cy="458270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26</a:t>
            </a:fld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685800" y="551041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Wie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kopiert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Zelle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DNA?</a:t>
            </a: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Die </a:t>
            </a:r>
            <a:r>
              <a:rPr lang="en-US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Replikation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 rot="16200000">
            <a:off x="3206930" y="3511025"/>
            <a:ext cx="995927" cy="403401"/>
          </a:xfrm>
          <a:prstGeom prst="triangle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7466591" y="1442509"/>
            <a:ext cx="12770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dirty="0">
                <a:latin typeface="+mn-lt"/>
              </a:rPr>
              <a:t>Primer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7466591" y="1987118"/>
            <a:ext cx="615801" cy="1135277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466591" y="1987123"/>
            <a:ext cx="615801" cy="3200639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238515" y="3136752"/>
            <a:ext cx="41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44999" y="2444910"/>
            <a:ext cx="41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54335" y="5488013"/>
            <a:ext cx="41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3’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77752" y="5961793"/>
            <a:ext cx="41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grpSp>
        <p:nvGrpSpPr>
          <p:cNvPr id="20" name="Gruppierung 19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2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pierung 22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5" name="Gerade Verbindung 24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4" name="Gerade Verbindung 23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9998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27</a:t>
            </a:fld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685800" y="551041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Wie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kopiert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Zelle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DNA?</a:t>
            </a: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Die </a:t>
            </a:r>
            <a:r>
              <a:rPr lang="en-US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Replikation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3" name="Picture 2" descr="replic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67" y="1992078"/>
            <a:ext cx="7797559" cy="4576999"/>
          </a:xfrm>
          <a:prstGeom prst="rect">
            <a:avLst/>
          </a:prstGeom>
        </p:spPr>
      </p:pic>
      <p:sp>
        <p:nvSpPr>
          <p:cNvPr id="14" name="Isosceles Triangle 13"/>
          <p:cNvSpPr/>
          <p:nvPr/>
        </p:nvSpPr>
        <p:spPr>
          <a:xfrm rot="16200000">
            <a:off x="3206930" y="3511025"/>
            <a:ext cx="995927" cy="403401"/>
          </a:xfrm>
          <a:prstGeom prst="triangle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 rot="18860535">
            <a:off x="4402290" y="2563196"/>
            <a:ext cx="528416" cy="624147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8860535">
            <a:off x="7446743" y="5317814"/>
            <a:ext cx="528416" cy="624147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nucleotides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181" y="3588343"/>
            <a:ext cx="1249064" cy="1498877"/>
          </a:xfrm>
          <a:prstGeom prst="rect">
            <a:avLst/>
          </a:prstGeom>
        </p:spPr>
      </p:pic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915824" y="6101791"/>
            <a:ext cx="17903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dirty="0">
                <a:latin typeface="+mn-lt"/>
              </a:rPr>
              <a:t>Polymerase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6420707" y="3693619"/>
            <a:ext cx="27290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dirty="0" err="1">
                <a:latin typeface="+mj-lt"/>
              </a:rPr>
              <a:t>Bausteine</a:t>
            </a:r>
            <a:r>
              <a:rPr lang="en-US" sz="2000" dirty="0">
                <a:latin typeface="+mj-lt"/>
              </a:rPr>
              <a:t> der DNA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503195" y="2890349"/>
            <a:ext cx="1257993" cy="3466007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503193" y="5570487"/>
            <a:ext cx="4192989" cy="785869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791291" y="4072762"/>
            <a:ext cx="919600" cy="26275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5791291" y="4072759"/>
            <a:ext cx="919600" cy="801413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238515" y="3136752"/>
            <a:ext cx="41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77752" y="5961793"/>
            <a:ext cx="41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70497" y="4579167"/>
            <a:ext cx="41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98261" y="5348884"/>
            <a:ext cx="41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3’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611277" y="1136598"/>
            <a:ext cx="1655775" cy="2117659"/>
            <a:chOff x="5480552" y="1430495"/>
            <a:chExt cx="3339920" cy="3453348"/>
          </a:xfrm>
        </p:grpSpPr>
        <p:pic>
          <p:nvPicPr>
            <p:cNvPr id="28" name="Picture 27" descr="three parts of nucleotid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0552" y="1646580"/>
              <a:ext cx="3339920" cy="2561779"/>
            </a:xfrm>
            <a:prstGeom prst="rect">
              <a:avLst/>
            </a:prstGeom>
          </p:spPr>
        </p:pic>
        <p:cxnSp>
          <p:nvCxnSpPr>
            <p:cNvPr id="29" name="Straight Arrow Connector 28"/>
            <p:cNvCxnSpPr/>
            <p:nvPr/>
          </p:nvCxnSpPr>
          <p:spPr>
            <a:xfrm>
              <a:off x="6115493" y="1895262"/>
              <a:ext cx="601209" cy="82842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724248" y="1430495"/>
              <a:ext cx="701134" cy="501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5’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82099" y="4231368"/>
              <a:ext cx="868356" cy="652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3</a:t>
              </a:r>
              <a:r>
                <a:rPr lang="en-US" sz="2000" dirty="0"/>
                <a:t>’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6278018" y="3878898"/>
              <a:ext cx="528951" cy="6589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 dirty="0"/>
          </a:p>
        </p:txBody>
      </p:sp>
      <p:grpSp>
        <p:nvGrpSpPr>
          <p:cNvPr id="34" name="Gruppierung 3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35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6" name="Gruppierung 3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38" name="Gerade Verbindung 37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feld 38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37" name="Gerade Verbindung 3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006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28</a:t>
            </a:fld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685800" y="551041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Wie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kopiert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Zelle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DNA?</a:t>
            </a: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Die </a:t>
            </a:r>
            <a:r>
              <a:rPr lang="en-US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Replikation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0861" y="2025967"/>
            <a:ext cx="7610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Merke</a:t>
            </a:r>
            <a:r>
              <a:rPr lang="en-US" sz="2400" dirty="0"/>
              <a:t>: Die DNA Polymerase </a:t>
            </a:r>
            <a:r>
              <a:rPr lang="en-US" sz="2400" dirty="0" err="1"/>
              <a:t>braucht</a:t>
            </a:r>
            <a:r>
              <a:rPr lang="en-US" sz="2400" dirty="0"/>
              <a:t> </a:t>
            </a:r>
            <a:r>
              <a:rPr lang="en-US" sz="2400" b="1" dirty="0"/>
              <a:t>Primer</a:t>
            </a:r>
            <a:r>
              <a:rPr lang="en-US" sz="2400" dirty="0"/>
              <a:t> </a:t>
            </a:r>
            <a:r>
              <a:rPr lang="en-US" sz="2400" dirty="0" err="1"/>
              <a:t>als</a:t>
            </a:r>
            <a:r>
              <a:rPr lang="en-US" sz="2400" dirty="0"/>
              <a:t> </a:t>
            </a:r>
            <a:r>
              <a:rPr lang="en-US" sz="2400" dirty="0" err="1"/>
              <a:t>Startpunkte</a:t>
            </a:r>
            <a:r>
              <a:rPr lang="en-US" sz="2400" dirty="0"/>
              <a:t> </a:t>
            </a:r>
          </a:p>
        </p:txBody>
      </p:sp>
      <p:pic>
        <p:nvPicPr>
          <p:cNvPr id="2" name="Picture 1" descr="primer needed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890" y="1948475"/>
            <a:ext cx="3883981" cy="68580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2596114" y="2725642"/>
            <a:ext cx="5757134" cy="3876510"/>
            <a:chOff x="2596114" y="2271367"/>
            <a:chExt cx="5757134" cy="3230425"/>
          </a:xfrm>
        </p:grpSpPr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2596114" y="3723897"/>
              <a:ext cx="3972277" cy="17778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4177117" y="2487521"/>
              <a:ext cx="2977406" cy="44082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5635958" y="2487521"/>
              <a:ext cx="1518565" cy="52479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220743" y="2271367"/>
              <a:ext cx="11325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Primer</a:t>
              </a:r>
            </a:p>
          </p:txBody>
        </p:sp>
      </p:grpSp>
      <p:grpSp>
        <p:nvGrpSpPr>
          <p:cNvPr id="17" name="Gruppierung 16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8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uppierung 1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1" name="Gerade Verbindung 20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24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0" name="Gerade Verbindung 19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567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29</a:t>
            </a:fld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685800" y="914400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Wie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kopiert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man DNA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ausserhalb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einer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Zelle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DNA?</a:t>
            </a: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15" name="Gruppierung 14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6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uppierung 16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9" name="Gerade Verbindung 18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8" name="Gerade Verbindung 17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0676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40067" y="891513"/>
            <a:ext cx="7861300" cy="46320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/>
              <a:t>Ablauf</a:t>
            </a:r>
            <a:endParaRPr lang="en-US" sz="2400" dirty="0"/>
          </a:p>
          <a:p>
            <a:pPr>
              <a:spcAft>
                <a:spcPts val="600"/>
              </a:spcAft>
            </a:pPr>
            <a:r>
              <a:rPr lang="en-US" b="1" dirty="0"/>
              <a:t>Morgen:</a:t>
            </a:r>
          </a:p>
          <a:p>
            <a:pPr>
              <a:spcAft>
                <a:spcPts val="600"/>
              </a:spcAft>
            </a:pPr>
            <a:r>
              <a:rPr lang="en-US" dirty="0"/>
              <a:t>9:00				</a:t>
            </a:r>
            <a:r>
              <a:rPr lang="en-US" dirty="0" err="1"/>
              <a:t>Einführung</a:t>
            </a:r>
            <a:r>
              <a:rPr lang="en-US" dirty="0"/>
              <a:t>, </a:t>
            </a:r>
            <a:r>
              <a:rPr lang="en-US" dirty="0" err="1"/>
              <a:t>Pipettierübung</a:t>
            </a:r>
            <a:r>
              <a:rPr lang="en-US" dirty="0"/>
              <a:t>, DNA </a:t>
            </a:r>
            <a:r>
              <a:rPr lang="en-US" dirty="0" err="1"/>
              <a:t>isolieren</a:t>
            </a:r>
            <a:r>
              <a:rPr lang="en-US" dirty="0"/>
              <a:t>,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mtDNA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008000"/>
                </a:solidFill>
              </a:rPr>
              <a:t>10:00				Pause</a:t>
            </a:r>
          </a:p>
          <a:p>
            <a:pPr>
              <a:spcAft>
                <a:spcPts val="600"/>
              </a:spcAft>
            </a:pPr>
            <a:r>
              <a:rPr lang="en-US" dirty="0"/>
              <a:t>10:15			PCR </a:t>
            </a:r>
            <a:r>
              <a:rPr lang="en-US" dirty="0" err="1"/>
              <a:t>ansetzen</a:t>
            </a:r>
            <a:r>
              <a:rPr lang="en-US" dirty="0"/>
              <a:t>,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Vererbung</a:t>
            </a:r>
            <a:r>
              <a:rPr lang="en-US" dirty="0"/>
              <a:t> der </a:t>
            </a:r>
            <a:r>
              <a:rPr lang="en-US" dirty="0" err="1"/>
              <a:t>mtDNA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11:30			 </a:t>
            </a:r>
            <a:r>
              <a:rPr lang="en-US" dirty="0" err="1"/>
              <a:t>Mittagspause</a:t>
            </a:r>
            <a:r>
              <a:rPr lang="en-US" dirty="0"/>
              <a:t> und </a:t>
            </a:r>
            <a:r>
              <a:rPr lang="en-US" dirty="0" err="1"/>
              <a:t>Laborführung</a:t>
            </a:r>
            <a:r>
              <a:rPr lang="en-US" dirty="0">
                <a:solidFill>
                  <a:srgbClr val="008000"/>
                </a:solidFill>
              </a:rPr>
              <a:t>				</a:t>
            </a:r>
          </a:p>
          <a:p>
            <a:pPr>
              <a:spcAft>
                <a:spcPts val="600"/>
              </a:spcAft>
            </a:pPr>
            <a:r>
              <a:rPr lang="en-US" b="1" dirty="0" err="1"/>
              <a:t>Nachmittag</a:t>
            </a:r>
            <a:r>
              <a:rPr lang="en-US" b="1" dirty="0"/>
              <a:t>:	</a:t>
            </a:r>
            <a:r>
              <a:rPr lang="en-US" dirty="0"/>
              <a:t>		 </a:t>
            </a:r>
          </a:p>
          <a:p>
            <a:pPr marL="0" lvl="4">
              <a:spcAft>
                <a:spcPts val="600"/>
              </a:spcAft>
            </a:pPr>
            <a:r>
              <a:rPr lang="en-US" dirty="0"/>
              <a:t>13:00			Probe Gel laden</a:t>
            </a:r>
            <a:endParaRPr lang="en-US" dirty="0">
              <a:solidFill>
                <a:srgbClr val="008000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/>
              <a:t>13:30			PCR </a:t>
            </a:r>
            <a:r>
              <a:rPr lang="en-US" dirty="0" err="1"/>
              <a:t>Produkte</a:t>
            </a:r>
            <a:r>
              <a:rPr lang="en-US" dirty="0"/>
              <a:t> auf das Gel laden</a:t>
            </a:r>
          </a:p>
          <a:p>
            <a:pPr>
              <a:spcAft>
                <a:spcPts val="600"/>
              </a:spcAft>
            </a:pPr>
            <a:r>
              <a:rPr lang="en-US" dirty="0"/>
              <a:t>14:00</a:t>
            </a:r>
            <a:r>
              <a:rPr lang="en-US" dirty="0">
                <a:solidFill>
                  <a:srgbClr val="008000"/>
                </a:solidFill>
              </a:rPr>
              <a:t>			</a:t>
            </a:r>
            <a:r>
              <a:rPr lang="en-US" dirty="0"/>
              <a:t>PCR </a:t>
            </a:r>
            <a:r>
              <a:rPr lang="en-US" dirty="0" err="1"/>
              <a:t>Produkte</a:t>
            </a:r>
            <a:r>
              <a:rPr lang="en-US" dirty="0"/>
              <a:t> </a:t>
            </a:r>
            <a:r>
              <a:rPr lang="en-US" dirty="0" err="1"/>
              <a:t>aufreinigen</a:t>
            </a:r>
            <a:r>
              <a:rPr lang="en-US" dirty="0"/>
              <a:t>/</a:t>
            </a:r>
            <a:r>
              <a:rPr lang="en-US" dirty="0" err="1"/>
              <a:t>Sequenzier</a:t>
            </a:r>
            <a:r>
              <a:rPr lang="en-US" dirty="0"/>
              <a:t> </a:t>
            </a:r>
            <a:r>
              <a:rPr lang="en-US" dirty="0" err="1"/>
              <a:t>Reaktion</a:t>
            </a:r>
            <a:r>
              <a:rPr lang="en-US" dirty="0"/>
              <a:t> </a:t>
            </a:r>
            <a:r>
              <a:rPr lang="en-US" dirty="0" err="1"/>
              <a:t>ansetzen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15:00			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Sequenzanalyse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15:30			Gel </a:t>
            </a:r>
            <a:r>
              <a:rPr lang="en-US" dirty="0" err="1"/>
              <a:t>anschauen</a:t>
            </a:r>
            <a:r>
              <a:rPr lang="en-US" dirty="0"/>
              <a:t> 			         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008000"/>
                </a:solidFill>
              </a:rPr>
              <a:t>Ca. 16:00				</a:t>
            </a:r>
            <a:r>
              <a:rPr lang="en-US" dirty="0" err="1">
                <a:solidFill>
                  <a:srgbClr val="008000"/>
                </a:solidFill>
              </a:rPr>
              <a:t>Abschluss</a:t>
            </a:r>
            <a:endParaRPr lang="en-US" dirty="0">
              <a:solidFill>
                <a:srgbClr val="008000"/>
              </a:solidFill>
            </a:endParaRPr>
          </a:p>
        </p:txBody>
      </p:sp>
      <p:grpSp>
        <p:nvGrpSpPr>
          <p:cNvPr id="8" name="Gruppierung 7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uppierung 1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8" name="Gerade Verbindung 17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feld 18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7" name="Gerade Verbindung 1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56913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30</a:t>
            </a:fld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685800" y="914400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Wie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kopiert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man DNA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ausserhalb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einer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Zelle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DNA?</a:t>
            </a: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Die </a:t>
            </a:r>
            <a:r>
              <a:rPr lang="en-US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Polymerasekettenreaktion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- PCR</a:t>
            </a: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1524000" y="2698667"/>
            <a:ext cx="6242050" cy="3248026"/>
            <a:chOff x="624" y="1584"/>
            <a:chExt cx="3932" cy="1705"/>
          </a:xfrm>
        </p:grpSpPr>
        <p:pic>
          <p:nvPicPr>
            <p:cNvPr id="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1584"/>
              <a:ext cx="1728" cy="1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960" y="1632"/>
              <a:ext cx="95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000"/>
                <a:t>Karry Mullis</a:t>
              </a:r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2461" y="1670"/>
              <a:ext cx="2095" cy="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buFontTx/>
                <a:buChar char="•"/>
              </a:pPr>
              <a:r>
                <a:rPr lang="en-US" sz="2000" dirty="0"/>
                <a:t> </a:t>
              </a:r>
              <a:r>
                <a:rPr lang="en-US" sz="2000" dirty="0" err="1"/>
                <a:t>Biochemiker</a:t>
              </a:r>
              <a:endParaRPr lang="en-US" sz="2000" dirty="0"/>
            </a:p>
            <a:p>
              <a:pPr>
                <a:buFontTx/>
                <a:buChar char="•"/>
              </a:pPr>
              <a:r>
                <a:rPr lang="en-US" sz="2000" dirty="0"/>
                <a:t> 1983: PCR</a:t>
              </a:r>
            </a:p>
            <a:p>
              <a:pPr>
                <a:buFontTx/>
                <a:buChar char="•"/>
              </a:pPr>
              <a:r>
                <a:rPr lang="en-US" sz="2000" dirty="0"/>
                <a:t> 1993: </a:t>
              </a:r>
              <a:r>
                <a:rPr lang="en-US" sz="2000" dirty="0" err="1"/>
                <a:t>Nobelpreis</a:t>
              </a:r>
              <a:r>
                <a:rPr lang="en-US" sz="2000" dirty="0"/>
                <a:t> </a:t>
              </a:r>
              <a:r>
                <a:rPr lang="en-US" sz="2000" dirty="0" err="1"/>
                <a:t>für</a:t>
              </a:r>
              <a:r>
                <a:rPr lang="en-US" sz="2000" dirty="0"/>
                <a:t> </a:t>
              </a:r>
              <a:r>
                <a:rPr lang="en-US" sz="2000" dirty="0" err="1"/>
                <a:t>Chemie</a:t>
              </a:r>
              <a:r>
                <a:rPr lang="en-US" sz="2000" dirty="0"/>
                <a:t>   </a:t>
              </a:r>
            </a:p>
            <a:p>
              <a:endParaRPr lang="en-US" sz="2000" dirty="0"/>
            </a:p>
          </p:txBody>
        </p:sp>
      </p:grpSp>
      <p:grpSp>
        <p:nvGrpSpPr>
          <p:cNvPr id="19" name="Gruppierung 1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0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pierung 2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3" name="Gerade Verbindung 22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feld 23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2" name="Gerade Verbindung 21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85899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ung 10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2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uppierung 12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1" name="Gerade Verbindung 20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31</a:t>
            </a:fld>
            <a:endParaRPr lang="en-US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2179" y="861016"/>
            <a:ext cx="5456987" cy="6427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2205587" y="1431709"/>
            <a:ext cx="5456988" cy="58201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7154532" y="914386"/>
            <a:ext cx="1989477" cy="1491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81471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ung 12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1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pierung 21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4" name="Gerade Verbindung 23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24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3" name="Gerade Verbindung 22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32</a:t>
            </a:fld>
            <a:endParaRPr lang="en-US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2179" y="945682"/>
            <a:ext cx="4377833" cy="515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629854" y="2402815"/>
            <a:ext cx="5456988" cy="423400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084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33</a:t>
            </a:fld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2205587" y="2045368"/>
            <a:ext cx="5456988" cy="45567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82" y="2106897"/>
            <a:ext cx="7557025" cy="3560902"/>
          </a:xfrm>
          <a:prstGeom prst="rect">
            <a:avLst/>
          </a:prstGeom>
        </p:spPr>
      </p:pic>
      <p:grpSp>
        <p:nvGrpSpPr>
          <p:cNvPr id="10" name="Gruppierung 9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1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uppierung 11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4" name="Gerade Verbindung 13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07824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ung 12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1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pierung 21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4" name="Gerade Verbindung 23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24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3" name="Gerade Verbindung 22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34</a:t>
            </a:fld>
            <a:endParaRPr lang="en-US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2179" y="945682"/>
            <a:ext cx="4377833" cy="515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629854" y="3723590"/>
            <a:ext cx="5456988" cy="29206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2390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ung 12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1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pierung 21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4" name="Gerade Verbindung 23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24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3" name="Gerade Verbindung 22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35</a:t>
            </a:fld>
            <a:endParaRPr lang="en-US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2179" y="945682"/>
            <a:ext cx="4377833" cy="515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629854" y="5501586"/>
            <a:ext cx="5456988" cy="12717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776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ung 12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1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pierung 21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4" name="Gerade Verbindung 23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24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3" name="Gerade Verbindung 22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36</a:t>
            </a:fld>
            <a:endParaRPr lang="en-US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2179" y="945682"/>
            <a:ext cx="4377833" cy="515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7082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37</a:t>
            </a:fld>
            <a:endParaRPr lang="en-US"/>
          </a:p>
        </p:txBody>
      </p:sp>
      <p:sp>
        <p:nvSpPr>
          <p:cNvPr id="23" name="Title 6"/>
          <p:cNvSpPr txBox="1">
            <a:spLocks/>
          </p:cNvSpPr>
          <p:nvPr/>
        </p:nvSpPr>
        <p:spPr>
          <a:xfrm>
            <a:off x="694871" y="3198465"/>
            <a:ext cx="7772400" cy="1634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Was </a:t>
            </a:r>
            <a:r>
              <a:rPr lang="en-US" dirty="0" err="1"/>
              <a:t>passiert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menschlichen</a:t>
            </a:r>
            <a:r>
              <a:rPr lang="en-US" dirty="0"/>
              <a:t> </a:t>
            </a:r>
            <a:r>
              <a:rPr lang="en-US" dirty="0" err="1"/>
              <a:t>Enzymen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hohen</a:t>
            </a:r>
            <a:r>
              <a:rPr lang="en-US" dirty="0"/>
              <a:t> </a:t>
            </a:r>
            <a:r>
              <a:rPr lang="en-US" dirty="0" err="1"/>
              <a:t>Temperaturen</a:t>
            </a:r>
            <a:r>
              <a:rPr lang="en-US" dirty="0"/>
              <a:t>?</a:t>
            </a: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694871" y="1431867"/>
            <a:ext cx="7772400" cy="1800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err="1">
                <a:solidFill>
                  <a:srgbClr val="000000"/>
                </a:solidFill>
              </a:rPr>
              <a:t>Frage</a:t>
            </a:r>
            <a:r>
              <a:rPr lang="en-US" sz="2800" b="1" dirty="0">
                <a:solidFill>
                  <a:srgbClr val="000000"/>
                </a:solidFill>
              </a:rPr>
              <a:t>:</a:t>
            </a:r>
          </a:p>
        </p:txBody>
      </p: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uppierung 1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8" name="Gerade Verbindung 17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feld 18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7" name="Gerade Verbindung 1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90680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38</a:t>
            </a:fld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00122" y="1090065"/>
            <a:ext cx="7343775" cy="12101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/>
              <a:t>Was passiert mit menschlichen Enzymen bei hohen Temperaturen?</a:t>
            </a:r>
            <a:endParaRPr lang="en-US" sz="2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880" y="2652395"/>
            <a:ext cx="3613216" cy="3251894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66533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t-spr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02" y="2413130"/>
            <a:ext cx="4193205" cy="377388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39</a:t>
            </a:fld>
            <a:endParaRPr lang="en-US"/>
          </a:p>
        </p:txBody>
      </p:sp>
      <p:sp>
        <p:nvSpPr>
          <p:cNvPr id="15" name="Rectangle 1035"/>
          <p:cNvSpPr>
            <a:spLocks noChangeArrowheads="1"/>
          </p:cNvSpPr>
          <p:nvPr/>
        </p:nvSpPr>
        <p:spPr bwMode="auto">
          <a:xfrm>
            <a:off x="390953" y="2628408"/>
            <a:ext cx="281940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dirty="0" err="1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Heisse</a:t>
            </a:r>
            <a:r>
              <a:rPr lang="en-US" sz="2000" b="1" dirty="0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Quellen</a:t>
            </a:r>
            <a:endParaRPr lang="en-US" sz="2000" dirty="0">
              <a:solidFill>
                <a:srgbClr val="953735"/>
              </a:solidFill>
            </a:endParaRPr>
          </a:p>
        </p:txBody>
      </p:sp>
      <p:grpSp>
        <p:nvGrpSpPr>
          <p:cNvPr id="16" name="Group 1039"/>
          <p:cNvGrpSpPr>
            <a:grpSpLocks/>
          </p:cNvGrpSpPr>
          <p:nvPr/>
        </p:nvGrpSpPr>
        <p:grpSpPr bwMode="auto">
          <a:xfrm>
            <a:off x="3705174" y="1950592"/>
            <a:ext cx="2819400" cy="2164080"/>
            <a:chOff x="2064" y="1440"/>
            <a:chExt cx="1776" cy="1136"/>
          </a:xfrm>
        </p:grpSpPr>
        <p:pic>
          <p:nvPicPr>
            <p:cNvPr id="17" name="Picture 102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" y="1440"/>
              <a:ext cx="1600" cy="1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036"/>
            <p:cNvSpPr>
              <a:spLocks noChangeArrowheads="1"/>
            </p:cNvSpPr>
            <p:nvPr/>
          </p:nvSpPr>
          <p:spPr bwMode="auto">
            <a:xfrm>
              <a:off x="2064" y="1440"/>
              <a:ext cx="177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en-US" sz="2000" b="1" i="1">
                  <a:solidFill>
                    <a:schemeClr val="bg1"/>
                  </a:solidFill>
                </a:rPr>
                <a:t>Thermophilus aquaticus</a:t>
              </a:r>
            </a:p>
          </p:txBody>
        </p:sp>
      </p:grpSp>
      <p:sp>
        <p:nvSpPr>
          <p:cNvPr id="22" name="Rectangle 1043"/>
          <p:cNvSpPr>
            <a:spLocks noChangeArrowheads="1"/>
          </p:cNvSpPr>
          <p:nvPr/>
        </p:nvSpPr>
        <p:spPr bwMode="auto">
          <a:xfrm>
            <a:off x="1144275" y="1108269"/>
            <a:ext cx="68736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i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Taq</a:t>
            </a:r>
            <a:r>
              <a:rPr lang="en-US" sz="2400" b="1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Polymerase -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Eine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Hitzestabile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DNA Polymerase</a:t>
            </a:r>
            <a:endParaRPr lang="en-US" sz="2400" b="1" i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523" y="2485688"/>
            <a:ext cx="1404714" cy="3398357"/>
          </a:xfrm>
          <a:prstGeom prst="rect">
            <a:avLst/>
          </a:prstGeom>
        </p:spPr>
      </p:pic>
      <p:grpSp>
        <p:nvGrpSpPr>
          <p:cNvPr id="19" name="Gruppierung 1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0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pierung 2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5" name="Gerade Verbindung 24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4" name="Gerade Verbindung 23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003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78" y="1794159"/>
            <a:ext cx="3255974" cy="468314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837452" y="2045655"/>
            <a:ext cx="4380566" cy="615553"/>
            <a:chOff x="3837452" y="1704713"/>
            <a:chExt cx="4380566" cy="512960"/>
          </a:xfrm>
        </p:grpSpPr>
        <p:sp>
          <p:nvSpPr>
            <p:cNvPr id="16" name="Rectangle 15"/>
            <p:cNvSpPr/>
            <p:nvPr/>
          </p:nvSpPr>
          <p:spPr>
            <a:xfrm>
              <a:off x="5519802" y="1704713"/>
              <a:ext cx="2698216" cy="5129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 b="1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Aufsaugeknopf</a:t>
              </a:r>
              <a:r>
                <a:rPr lang="en-US" sz="17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(2 </a:t>
              </a:r>
              <a:r>
                <a:rPr lang="en-US" sz="1700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Widerstandspunkte</a:t>
              </a:r>
              <a:r>
                <a:rPr lang="en-US" sz="17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)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flipH="1" flipV="1">
              <a:off x="3837452" y="1704714"/>
              <a:ext cx="1594983" cy="13909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" name="Group 4"/>
          <p:cNvGrpSpPr/>
          <p:nvPr/>
        </p:nvGrpSpPr>
        <p:grpSpPr>
          <a:xfrm>
            <a:off x="3545880" y="2819095"/>
            <a:ext cx="3007320" cy="353944"/>
            <a:chOff x="3545880" y="2349240"/>
            <a:chExt cx="3007320" cy="294951"/>
          </a:xfrm>
        </p:grpSpPr>
        <p:sp>
          <p:nvSpPr>
            <p:cNvPr id="17" name="Rectangle 16"/>
            <p:cNvSpPr/>
            <p:nvPr/>
          </p:nvSpPr>
          <p:spPr>
            <a:xfrm>
              <a:off x="4746732" y="2349240"/>
              <a:ext cx="1806468" cy="294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 b="1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Spitzenabwurf</a:t>
              </a:r>
              <a:endParaRPr lang="en-US" sz="17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endParaRPr>
            </a:p>
          </p:txBody>
        </p:sp>
        <p:cxnSp>
          <p:nvCxnSpPr>
            <p:cNvPr id="21" name="Straight Arrow Connector 20"/>
            <p:cNvCxnSpPr>
              <a:stCxn id="17" idx="1"/>
            </p:cNvCxnSpPr>
            <p:nvPr/>
          </p:nvCxnSpPr>
          <p:spPr bwMode="auto">
            <a:xfrm flipH="1" flipV="1">
              <a:off x="3545880" y="2349249"/>
              <a:ext cx="1200852" cy="1474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Group 2"/>
          <p:cNvGrpSpPr/>
          <p:nvPr/>
        </p:nvGrpSpPr>
        <p:grpSpPr>
          <a:xfrm>
            <a:off x="3059541" y="2819099"/>
            <a:ext cx="4237516" cy="1127370"/>
            <a:chOff x="3059541" y="2349245"/>
            <a:chExt cx="4237516" cy="939474"/>
          </a:xfrm>
        </p:grpSpPr>
        <p:sp>
          <p:nvSpPr>
            <p:cNvPr id="18" name="Rectangle 17"/>
            <p:cNvSpPr/>
            <p:nvPr/>
          </p:nvSpPr>
          <p:spPr>
            <a:xfrm>
              <a:off x="4920963" y="2993767"/>
              <a:ext cx="2376094" cy="2949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 b="1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Volumeneinstellung</a:t>
              </a:r>
              <a:endParaRPr lang="en-US" sz="17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endParaRPr>
            </a:p>
          </p:txBody>
        </p:sp>
        <p:cxnSp>
          <p:nvCxnSpPr>
            <p:cNvPr id="22" name="Straight Arrow Connector 21"/>
            <p:cNvCxnSpPr>
              <a:stCxn id="18" idx="1"/>
            </p:cNvCxnSpPr>
            <p:nvPr/>
          </p:nvCxnSpPr>
          <p:spPr bwMode="auto">
            <a:xfrm flipH="1" flipV="1">
              <a:off x="3059541" y="2349245"/>
              <a:ext cx="1861422" cy="7919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" name="Group 1"/>
          <p:cNvGrpSpPr/>
          <p:nvPr/>
        </p:nvGrpSpPr>
        <p:grpSpPr>
          <a:xfrm>
            <a:off x="1109600" y="4448283"/>
            <a:ext cx="6840047" cy="1686416"/>
            <a:chOff x="1109595" y="3706900"/>
            <a:chExt cx="6840047" cy="1405347"/>
          </a:xfrm>
        </p:grpSpPr>
        <p:sp>
          <p:nvSpPr>
            <p:cNvPr id="19" name="Rectangle 18"/>
            <p:cNvSpPr/>
            <p:nvPr/>
          </p:nvSpPr>
          <p:spPr>
            <a:xfrm>
              <a:off x="5432435" y="3706900"/>
              <a:ext cx="2517207" cy="9489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 b="1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Wegwerfbare</a:t>
              </a:r>
              <a:r>
                <a:rPr lang="en-US" sz="17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 </a:t>
              </a:r>
              <a:r>
                <a:rPr lang="en-US" sz="1700" b="1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Spitze</a:t>
              </a:r>
              <a:endParaRPr lang="en-US" sz="17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(</a:t>
              </a:r>
              <a:r>
                <a:rPr lang="en-US" sz="1700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Nach</a:t>
              </a:r>
              <a:r>
                <a:rPr lang="en-US" sz="17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 </a:t>
              </a:r>
              <a:r>
                <a:rPr lang="en-US" sz="1700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jedem</a:t>
              </a:r>
              <a:r>
                <a:rPr lang="en-US" sz="17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 </a:t>
              </a:r>
              <a:r>
                <a:rPr lang="en-US" sz="1700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Pipettierschritt</a:t>
              </a:r>
              <a:r>
                <a:rPr lang="en-US" sz="17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 </a:t>
              </a:r>
              <a:r>
                <a:rPr lang="en-US" sz="1700" dirty="0" err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erneuern</a:t>
              </a:r>
              <a:r>
                <a:rPr lang="en-US" sz="17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charset="0"/>
                </a:rPr>
                <a:t>)</a:t>
              </a:r>
            </a:p>
          </p:txBody>
        </p:sp>
        <p:cxnSp>
          <p:nvCxnSpPr>
            <p:cNvPr id="23" name="Straight Arrow Connector 22"/>
            <p:cNvCxnSpPr>
              <a:stCxn id="19" idx="1"/>
            </p:cNvCxnSpPr>
            <p:nvPr/>
          </p:nvCxnSpPr>
          <p:spPr bwMode="auto">
            <a:xfrm flipH="1">
              <a:off x="1109595" y="4181389"/>
              <a:ext cx="4322840" cy="9308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4</a:t>
            </a:fld>
            <a:endParaRPr lang="en-US"/>
          </a:p>
        </p:txBody>
      </p:sp>
      <p:sp>
        <p:nvSpPr>
          <p:cNvPr id="14" name="Rectangle 1032"/>
          <p:cNvSpPr>
            <a:spLocks noChangeArrowheads="1"/>
          </p:cNvSpPr>
          <p:nvPr/>
        </p:nvSpPr>
        <p:spPr bwMode="auto">
          <a:xfrm>
            <a:off x="685800" y="792428"/>
            <a:ext cx="7772400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Umgang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mit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der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Laborpipette</a:t>
            </a:r>
            <a:endParaRPr lang="en-US" sz="2400" dirty="0"/>
          </a:p>
        </p:txBody>
      </p:sp>
      <p:grpSp>
        <p:nvGrpSpPr>
          <p:cNvPr id="24" name="Gruppierung 2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5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" name="Gruppierung 2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8" name="Gerade Verbindung 27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feld 28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7" name="Gerade Verbindung 2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498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1828800" y="2174476"/>
            <a:ext cx="6096000" cy="4408170"/>
            <a:chOff x="1152" y="838"/>
            <a:chExt cx="3840" cy="2546"/>
          </a:xfrm>
        </p:grpSpPr>
        <p:grpSp>
          <p:nvGrpSpPr>
            <p:cNvPr id="15" name="Group 12"/>
            <p:cNvGrpSpPr>
              <a:grpSpLocks/>
            </p:cNvGrpSpPr>
            <p:nvPr/>
          </p:nvGrpSpPr>
          <p:grpSpPr bwMode="auto">
            <a:xfrm>
              <a:off x="1152" y="840"/>
              <a:ext cx="3840" cy="2544"/>
              <a:chOff x="1152" y="840"/>
              <a:chExt cx="3840" cy="2544"/>
            </a:xfrm>
          </p:grpSpPr>
          <p:pic>
            <p:nvPicPr>
              <p:cNvPr id="17" name="Picture 7" descr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52" y="936"/>
                <a:ext cx="3456" cy="2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Line 10"/>
              <p:cNvSpPr>
                <a:spLocks noChangeShapeType="1"/>
              </p:cNvSpPr>
              <p:nvPr/>
            </p:nvSpPr>
            <p:spPr bwMode="auto">
              <a:xfrm rot="10774488" flipV="1">
                <a:off x="1343" y="1152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Text Box 11"/>
              <p:cNvSpPr txBox="1">
                <a:spLocks noChangeArrowheads="1"/>
              </p:cNvSpPr>
              <p:nvPr/>
            </p:nvSpPr>
            <p:spPr bwMode="auto">
              <a:xfrm>
                <a:off x="1632" y="840"/>
                <a:ext cx="3360" cy="2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1000" b="1">
                    <a:latin typeface="Arial" charset="0"/>
                  </a:rPr>
                  <a:t>Zyklus 1        Zyklus 2        Zyklus 3         Zyklus 4        Zyklus 5          Zyklus 6</a:t>
                </a:r>
              </a:p>
            </p:txBody>
          </p:sp>
        </p:grp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1224" y="838"/>
              <a:ext cx="360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1200" b="1"/>
                <a:t>Start</a:t>
              </a:r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40</a:t>
            </a:fld>
            <a:endParaRPr 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15446" y="987200"/>
            <a:ext cx="8931470" cy="11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Wieviel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entsteht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aus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einem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Stück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nach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30 PCR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Zyklen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  <a:b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Die </a:t>
            </a:r>
            <a:r>
              <a:rPr lang="en-US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Polymerasekettenreaktion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- PCR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087410" y="4350616"/>
            <a:ext cx="22258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2</a:t>
            </a:r>
            <a:r>
              <a:rPr lang="en-US" sz="2000" baseline="30000" dirty="0">
                <a:solidFill>
                  <a:srgbClr val="FF0000"/>
                </a:solidFill>
              </a:rPr>
              <a:t>30</a:t>
            </a:r>
            <a:r>
              <a:rPr lang="en-US" sz="2000" dirty="0">
                <a:solidFill>
                  <a:srgbClr val="FF0000"/>
                </a:solidFill>
              </a:rPr>
              <a:t> = 1.073.741.824</a:t>
            </a:r>
            <a:endParaRPr lang="de-DE" sz="2000" dirty="0">
              <a:solidFill>
                <a:srgbClr val="FF0000"/>
              </a:solidFill>
            </a:endParaRPr>
          </a:p>
        </p:txBody>
      </p:sp>
      <p:grpSp>
        <p:nvGrpSpPr>
          <p:cNvPr id="22" name="Gruppierung 21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3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" name="Gruppierung 23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6" name="Gerade Verbindung 25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feld 26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5" name="Gerade Verbindung 24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364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4122" y="43244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olymerase Chain Reaction (PCR)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348" y="1002165"/>
            <a:ext cx="7265984" cy="5449488"/>
          </a:xfrm>
          <a:prstGeom prst="rect">
            <a:avLst/>
          </a:prstGeom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fld id="{585A41EC-FC04-EC41-9F20-75780D15156E}" type="slidenum">
              <a:rPr lang="en-US" smtClean="0"/>
              <a:pPr marL="0" indent="0">
                <a:buFont typeface="Arial"/>
                <a:buNone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85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/>
          <p:nvPr/>
        </p:nvSpPr>
        <p:spPr>
          <a:xfrm>
            <a:off x="697531" y="912522"/>
            <a:ext cx="840492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>
                <a:solidFill>
                  <a:schemeClr val="accent2">
                    <a:lumMod val="75000"/>
                  </a:schemeClr>
                </a:solidFill>
              </a:rPr>
              <a:t>Experimentalteil 2</a:t>
            </a:r>
          </a:p>
          <a:p>
            <a:r>
              <a:rPr lang="de-DE" sz="2400" b="1" dirty="0">
                <a:solidFill>
                  <a:schemeClr val="accent2">
                    <a:lumMod val="75000"/>
                  </a:schemeClr>
                </a:solidFill>
              </a:rPr>
              <a:t>Amplifizieren von HVR1 und HVR2 der </a:t>
            </a:r>
            <a:r>
              <a:rPr lang="de-DE" sz="2400" b="1" dirty="0" err="1">
                <a:solidFill>
                  <a:schemeClr val="accent2">
                    <a:lumMod val="75000"/>
                  </a:schemeClr>
                </a:solidFill>
              </a:rPr>
              <a:t>mtDNA</a:t>
            </a:r>
            <a:r>
              <a:rPr lang="de-DE" sz="2400" b="1" dirty="0">
                <a:solidFill>
                  <a:schemeClr val="accent2">
                    <a:lumMod val="75000"/>
                  </a:schemeClr>
                </a:solidFill>
              </a:rPr>
              <a:t> mittels PCR </a:t>
            </a:r>
          </a:p>
        </p:txBody>
      </p:sp>
      <p:grpSp>
        <p:nvGrpSpPr>
          <p:cNvPr id="37" name="Gruppierung 36"/>
          <p:cNvGrpSpPr/>
          <p:nvPr/>
        </p:nvGrpSpPr>
        <p:grpSpPr>
          <a:xfrm>
            <a:off x="2400785" y="2180238"/>
            <a:ext cx="4057602" cy="4520958"/>
            <a:chOff x="2400785" y="2180238"/>
            <a:chExt cx="4057602" cy="4520958"/>
          </a:xfrm>
        </p:grpSpPr>
        <p:grpSp>
          <p:nvGrpSpPr>
            <p:cNvPr id="11" name="Gruppierung 10"/>
            <p:cNvGrpSpPr/>
            <p:nvPr/>
          </p:nvGrpSpPr>
          <p:grpSpPr>
            <a:xfrm>
              <a:off x="2400785" y="2556955"/>
              <a:ext cx="4057602" cy="4144241"/>
              <a:chOff x="5051667" y="2399231"/>
              <a:chExt cx="3568700" cy="3644900"/>
            </a:xfrm>
          </p:grpSpPr>
          <p:pic>
            <p:nvPicPr>
              <p:cNvPr id="8" name="Bild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51667" y="2399231"/>
                <a:ext cx="3568700" cy="3644900"/>
              </a:xfrm>
              <a:prstGeom prst="rect">
                <a:avLst/>
              </a:prstGeom>
            </p:spPr>
          </p:pic>
          <p:sp>
            <p:nvSpPr>
              <p:cNvPr id="9" name="Rechteck 8"/>
              <p:cNvSpPr/>
              <p:nvPr/>
            </p:nvSpPr>
            <p:spPr>
              <a:xfrm>
                <a:off x="5868322" y="4926406"/>
                <a:ext cx="1789357" cy="5388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6685183" y="5379902"/>
                <a:ext cx="120003" cy="4349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5" name="Freihandform 24"/>
            <p:cNvSpPr/>
            <p:nvPr/>
          </p:nvSpPr>
          <p:spPr>
            <a:xfrm>
              <a:off x="3455999" y="2658226"/>
              <a:ext cx="298409" cy="138791"/>
            </a:xfrm>
            <a:custGeom>
              <a:avLst/>
              <a:gdLst>
                <a:gd name="connsiteX0" fmla="*/ 0 w 298409"/>
                <a:gd name="connsiteY0" fmla="*/ 138791 h 138791"/>
                <a:gd name="connsiteX1" fmla="*/ 298409 w 298409"/>
                <a:gd name="connsiteY1" fmla="*/ 55516 h 138791"/>
                <a:gd name="connsiteX2" fmla="*/ 173494 w 298409"/>
                <a:gd name="connsiteY2" fmla="*/ 0 h 13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8409" h="138791">
                  <a:moveTo>
                    <a:pt x="0" y="138791"/>
                  </a:moveTo>
                  <a:lnTo>
                    <a:pt x="298409" y="55516"/>
                  </a:lnTo>
                  <a:lnTo>
                    <a:pt x="173494" y="0"/>
                  </a:lnTo>
                </a:path>
              </a:pathLst>
            </a:cu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Freihandform 25"/>
            <p:cNvSpPr/>
            <p:nvPr/>
          </p:nvSpPr>
          <p:spPr>
            <a:xfrm rot="12612503">
              <a:off x="4989412" y="2887555"/>
              <a:ext cx="298409" cy="138791"/>
            </a:xfrm>
            <a:custGeom>
              <a:avLst/>
              <a:gdLst>
                <a:gd name="connsiteX0" fmla="*/ 0 w 298409"/>
                <a:gd name="connsiteY0" fmla="*/ 138791 h 138791"/>
                <a:gd name="connsiteX1" fmla="*/ 298409 w 298409"/>
                <a:gd name="connsiteY1" fmla="*/ 55516 h 138791"/>
                <a:gd name="connsiteX2" fmla="*/ 173494 w 298409"/>
                <a:gd name="connsiteY2" fmla="*/ 0 h 13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8409" h="138791">
                  <a:moveTo>
                    <a:pt x="0" y="138791"/>
                  </a:moveTo>
                  <a:lnTo>
                    <a:pt x="298409" y="55516"/>
                  </a:lnTo>
                  <a:lnTo>
                    <a:pt x="173494" y="0"/>
                  </a:lnTo>
                </a:path>
              </a:pathLst>
            </a:cu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Textfeld 26"/>
            <p:cNvSpPr txBox="1"/>
            <p:nvPr/>
          </p:nvSpPr>
          <p:spPr>
            <a:xfrm rot="20650649">
              <a:off x="2769484" y="2180238"/>
              <a:ext cx="15031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HVR1 </a:t>
              </a:r>
            </a:p>
            <a:p>
              <a:pPr algn="ctr"/>
              <a:r>
                <a:rPr lang="de-DE" sz="1400" dirty="0"/>
                <a:t>Forward primer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 rot="20999337">
              <a:off x="3860385" y="2639552"/>
              <a:ext cx="5373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/>
                <a:t>HVR1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 rot="21369550">
              <a:off x="4423657" y="2567864"/>
              <a:ext cx="5373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/>
                <a:t>HVR2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3329319" y="3295738"/>
              <a:ext cx="2254661" cy="9710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Oval 33"/>
            <p:cNvSpPr/>
            <p:nvPr/>
          </p:nvSpPr>
          <p:spPr>
            <a:xfrm rot="1743404">
              <a:off x="3950381" y="2875362"/>
              <a:ext cx="248659" cy="4614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Oval 34"/>
            <p:cNvSpPr/>
            <p:nvPr/>
          </p:nvSpPr>
          <p:spPr>
            <a:xfrm rot="21067060">
              <a:off x="4622611" y="2801635"/>
              <a:ext cx="267115" cy="5749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Textfeld 27"/>
            <p:cNvSpPr txBox="1"/>
            <p:nvPr/>
          </p:nvSpPr>
          <p:spPr>
            <a:xfrm rot="1031126">
              <a:off x="4372160" y="2952806"/>
              <a:ext cx="13839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HVR2 </a:t>
              </a:r>
            </a:p>
            <a:p>
              <a:pPr algn="ctr"/>
              <a:r>
                <a:rPr lang="de-DE" sz="1400" dirty="0"/>
                <a:t>Reverse primer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4005671" y="4274622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/>
                <a:t>mtDNA</a:t>
              </a:r>
              <a:endParaRPr lang="de-DE" b="1" dirty="0"/>
            </a:p>
          </p:txBody>
        </p:sp>
      </p:grpSp>
      <p:grpSp>
        <p:nvGrpSpPr>
          <p:cNvPr id="22" name="Gruppierung 21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3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" name="Gruppierung 23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30" name="Gerade Verbindung 2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feld 37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9" name="Gerade Verbindung 2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15752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4122" y="43244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fld id="{585A41EC-FC04-EC41-9F20-75780D15156E}" type="slidenum">
              <a:rPr lang="en-US" smtClean="0"/>
              <a:pPr marL="0" indent="0">
                <a:buFont typeface="Arial"/>
                <a:buNone/>
              </a:pPr>
              <a:t>43</a:t>
            </a:fld>
            <a:endParaRPr lang="en-US" dirty="0"/>
          </a:p>
        </p:txBody>
      </p:sp>
      <p:sp>
        <p:nvSpPr>
          <p:cNvPr id="6" name="Slide Number Placeholder 8"/>
          <p:cNvSpPr txBox="1">
            <a:spLocks/>
          </p:cNvSpPr>
          <p:nvPr/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8DCCE7-78DD-5E49-B87C-4197C3531E83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1" name="Date Placeholder 7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</p:spPr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pic>
        <p:nvPicPr>
          <p:cNvPr id="12" name="Picture 11" descr="coffee-tim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098" y="1829543"/>
            <a:ext cx="3002205" cy="4317508"/>
          </a:xfrm>
          <a:prstGeom prst="rect">
            <a:avLst/>
          </a:prstGeom>
        </p:spPr>
      </p:pic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1269104" y="1176224"/>
            <a:ext cx="66565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Pause</a:t>
            </a:r>
          </a:p>
        </p:txBody>
      </p: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uppierung 1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8" name="Gerade Verbindung 17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feld 18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7" name="Gerade Verbindung 1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95895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44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07550" y="1091034"/>
            <a:ext cx="725155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953735"/>
                </a:solidFill>
              </a:rPr>
              <a:t>Experimentalteil</a:t>
            </a:r>
            <a:r>
              <a:rPr lang="en-US" sz="2400" b="1" dirty="0">
                <a:solidFill>
                  <a:srgbClr val="953735"/>
                </a:solidFill>
              </a:rPr>
              <a:t> 1:</a:t>
            </a:r>
          </a:p>
          <a:p>
            <a:r>
              <a:rPr lang="en-US" sz="2400" b="1" dirty="0" err="1">
                <a:solidFill>
                  <a:srgbClr val="953735"/>
                </a:solidFill>
              </a:rPr>
              <a:t>HotShot</a:t>
            </a:r>
            <a:r>
              <a:rPr lang="en-US" sz="2400" b="1" dirty="0">
                <a:solidFill>
                  <a:srgbClr val="953735"/>
                </a:solidFill>
              </a:rPr>
              <a:t> DNA </a:t>
            </a:r>
            <a:r>
              <a:rPr lang="en-US" sz="2400" b="1" dirty="0" err="1">
                <a:solidFill>
                  <a:srgbClr val="953735"/>
                </a:solidFill>
              </a:rPr>
              <a:t>Isolierung</a:t>
            </a:r>
            <a:r>
              <a:rPr lang="en-US" sz="2400" b="1" dirty="0">
                <a:solidFill>
                  <a:srgbClr val="953735"/>
                </a:solidFill>
              </a:rPr>
              <a:t> </a:t>
            </a:r>
            <a:r>
              <a:rPr lang="en-US" sz="2400" b="1" dirty="0" err="1">
                <a:solidFill>
                  <a:srgbClr val="953735"/>
                </a:solidFill>
              </a:rPr>
              <a:t>aus</a:t>
            </a:r>
            <a:r>
              <a:rPr lang="en-US" sz="2400" b="1" dirty="0">
                <a:solidFill>
                  <a:srgbClr val="953735"/>
                </a:solidFill>
              </a:rPr>
              <a:t> der </a:t>
            </a:r>
            <a:r>
              <a:rPr lang="en-US" sz="2400" b="1" dirty="0" err="1">
                <a:solidFill>
                  <a:srgbClr val="953735"/>
                </a:solidFill>
              </a:rPr>
              <a:t>Mundschleimhaut</a:t>
            </a:r>
            <a:r>
              <a:rPr lang="en-US" sz="2400" b="1" dirty="0">
                <a:solidFill>
                  <a:srgbClr val="953735"/>
                </a:solidFill>
              </a:rPr>
              <a:t> </a:t>
            </a:r>
            <a:endParaRPr lang="en-US" sz="2400" dirty="0">
              <a:solidFill>
                <a:srgbClr val="953735"/>
              </a:solidFill>
            </a:endParaRPr>
          </a:p>
          <a:p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14271" y="2148061"/>
            <a:ext cx="9144000" cy="4739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Kauen auf der Innenseite der Wangen. Nicht schlucken!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Mund mit 1 ml Wasser durchspülen und dann das Wasser zurück in das 15ml Falcon Röhrchen spucken</a:t>
            </a:r>
          </a:p>
          <a:p>
            <a:pPr marL="342900" lvl="0" indent="-342900">
              <a:spcAft>
                <a:spcPts val="600"/>
              </a:spcAft>
              <a:buFontTx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Beschriften Sie den Deckel und die Seite eines kleinen PCR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Tübchens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mit Ihren Initialen</a:t>
            </a:r>
          </a:p>
          <a:p>
            <a:pPr marL="342900" lvl="0" indent="-342900">
              <a:spcAft>
                <a:spcPts val="600"/>
              </a:spcAft>
              <a:buFontTx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Pipettieren Sie 50 µl von der Zellsuspension aus dem Falcon in das beschriftete PCR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Tübchen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Fügen Sie der Zellsuspension 50 µl Lysis Puffer zu 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Mischen Sie die Reagenzien durch Auf- und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Abpipettieren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Die Probe 30 Minuten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heiss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stellen (Fachsprache: bei 95 °C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inkubieren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342900" indent="-342900">
              <a:spcAft>
                <a:spcPts val="600"/>
              </a:spcAft>
              <a:buFontTx/>
              <a:buAutoNum type="arabicPeriod"/>
            </a:pPr>
            <a:r>
              <a:rPr lang="de-DE" dirty="0">
                <a:solidFill>
                  <a:srgbClr val="000000"/>
                </a:solidFill>
              </a:rPr>
              <a:t>3</a:t>
            </a:r>
            <a:r>
              <a:rPr lang="de-DE" dirty="0"/>
              <a:t> Minuten auf Eis stellen</a:t>
            </a:r>
          </a:p>
          <a:p>
            <a:pPr marL="342900" lvl="0" indent="-342900">
              <a:spcAft>
                <a:spcPts val="600"/>
              </a:spcAft>
              <a:buFontTx/>
              <a:buAutoNum type="arabicPeriod"/>
            </a:pPr>
            <a:r>
              <a:rPr lang="de-DE" dirty="0"/>
              <a:t>Der Probe 100 µl </a:t>
            </a:r>
            <a:r>
              <a:rPr lang="de-DE" dirty="0" err="1"/>
              <a:t>Neutralisierungs</a:t>
            </a:r>
            <a:r>
              <a:rPr lang="de-DE" dirty="0"/>
              <a:t> Puffer </a:t>
            </a:r>
            <a:r>
              <a:rPr lang="de-DE" dirty="0" err="1"/>
              <a:t>beigegen</a:t>
            </a:r>
            <a:r>
              <a:rPr lang="de-DE" dirty="0"/>
              <a:t> und mischen durch Auf- und Ab-pipettieren</a:t>
            </a:r>
            <a:endParaRPr lang="en-US" dirty="0"/>
          </a:p>
          <a:p>
            <a:pPr>
              <a:spcAft>
                <a:spcPts val="600"/>
              </a:spcAft>
            </a:pPr>
            <a:endParaRPr lang="en-US" dirty="0"/>
          </a:p>
          <a:p>
            <a:pPr marL="342900" lvl="0" indent="-342900">
              <a:buAutoNum type="arabicPeriod"/>
            </a:pPr>
            <a:endParaRPr lang="en-US" dirty="0"/>
          </a:p>
          <a:p>
            <a:pPr marL="342900" indent="-342900">
              <a:buFontTx/>
              <a:buAutoNum type="arabicPeriod"/>
            </a:pPr>
            <a:endParaRPr lang="en-US" dirty="0"/>
          </a:p>
        </p:txBody>
      </p: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75277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0179" y="1155284"/>
            <a:ext cx="8404923" cy="2923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>
                <a:solidFill>
                  <a:schemeClr val="accent2">
                    <a:lumMod val="75000"/>
                  </a:schemeClr>
                </a:solidFill>
              </a:rPr>
              <a:t>Experimentalteil 2</a:t>
            </a:r>
          </a:p>
          <a:p>
            <a:r>
              <a:rPr lang="de-DE" sz="2400" b="1" dirty="0">
                <a:solidFill>
                  <a:schemeClr val="accent2">
                    <a:lumMod val="75000"/>
                  </a:schemeClr>
                </a:solidFill>
              </a:rPr>
              <a:t>Amplifizieren von HVR1 und HVR2 der </a:t>
            </a:r>
            <a:r>
              <a:rPr lang="de-DE" sz="2400" b="1" dirty="0" err="1">
                <a:solidFill>
                  <a:schemeClr val="accent2">
                    <a:lumMod val="75000"/>
                  </a:schemeClr>
                </a:solidFill>
              </a:rPr>
              <a:t>mtDNA</a:t>
            </a:r>
            <a:r>
              <a:rPr lang="de-DE" sz="2400" b="1" dirty="0">
                <a:solidFill>
                  <a:schemeClr val="accent2">
                    <a:lumMod val="75000"/>
                  </a:schemeClr>
                </a:solidFill>
              </a:rPr>
              <a:t> mittels PCR </a:t>
            </a:r>
          </a:p>
          <a:p>
            <a:endParaRPr lang="en-US" sz="2400" dirty="0">
              <a:solidFill>
                <a:srgbClr val="953735"/>
              </a:solidFill>
            </a:endParaRPr>
          </a:p>
          <a:p>
            <a:r>
              <a:rPr lang="de-DE" b="1" dirty="0"/>
              <a:t>ACHTUNG : Belassen Sie sämtliche Lösungen auf Eis. Nehmen Sie die Eppendorf </a:t>
            </a:r>
            <a:r>
              <a:rPr lang="de-DE" b="1" dirty="0" err="1"/>
              <a:t>Tübchen</a:t>
            </a:r>
            <a:r>
              <a:rPr lang="de-DE" b="1" dirty="0"/>
              <a:t> nur aus dem Eis, wenn Sie pipettieren!!!!</a:t>
            </a:r>
          </a:p>
          <a:p>
            <a:endParaRPr lang="de-DE" dirty="0"/>
          </a:p>
          <a:p>
            <a:r>
              <a:rPr lang="de-DE" dirty="0"/>
              <a:t>Wir setzen eine PCR Reaktion  für HVR1/2 an.</a:t>
            </a:r>
          </a:p>
          <a:p>
            <a:r>
              <a:rPr lang="de-DE" dirty="0"/>
              <a:t>Beschriften Sie ein PCR </a:t>
            </a:r>
            <a:r>
              <a:rPr lang="de-DE" dirty="0" err="1"/>
              <a:t>Tübchen</a:t>
            </a:r>
            <a:r>
              <a:rPr lang="de-DE" dirty="0"/>
              <a:t> mit „HVR“ und Ihrer </a:t>
            </a:r>
            <a:r>
              <a:rPr lang="de-DE" b="1" dirty="0"/>
              <a:t>Nummer</a:t>
            </a:r>
            <a:r>
              <a:rPr lang="de-DE" dirty="0"/>
              <a:t>.</a:t>
            </a:r>
          </a:p>
          <a:p>
            <a:r>
              <a:rPr lang="de-DE" dirty="0"/>
              <a:t> 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fld id="{585A41EC-FC04-EC41-9F20-75780D15156E}" type="slidenum">
              <a:rPr lang="en-US" smtClean="0"/>
              <a:pPr marL="0" indent="0">
                <a:buFont typeface="Arial"/>
                <a:buNone/>
              </a:pPr>
              <a:t>45</a:t>
            </a:fld>
            <a:endParaRPr lang="en-US" dirty="0"/>
          </a:p>
        </p:txBody>
      </p:sp>
      <p:grpSp>
        <p:nvGrpSpPr>
          <p:cNvPr id="9" name="Gruppierung 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0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uppierung 1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3" name="Gerade Verbindung 12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feld 13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2" name="Gerade Verbindung 11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09039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9365" y="820732"/>
            <a:ext cx="8803379" cy="5170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>
                <a:solidFill>
                  <a:schemeClr val="accent2">
                    <a:lumMod val="75000"/>
                  </a:schemeClr>
                </a:solidFill>
              </a:rPr>
              <a:t>Experimentalteil 2</a:t>
            </a:r>
          </a:p>
          <a:p>
            <a:r>
              <a:rPr lang="de-DE" sz="2400" b="1" dirty="0">
                <a:solidFill>
                  <a:schemeClr val="accent2">
                    <a:lumMod val="75000"/>
                  </a:schemeClr>
                </a:solidFill>
              </a:rPr>
              <a:t>Amplifizieren von HVR1 und HVR2 der </a:t>
            </a:r>
            <a:r>
              <a:rPr lang="de-DE" sz="2400" b="1" dirty="0" err="1">
                <a:solidFill>
                  <a:schemeClr val="accent2">
                    <a:lumMod val="75000"/>
                  </a:schemeClr>
                </a:solidFill>
              </a:rPr>
              <a:t>mtDNA</a:t>
            </a:r>
            <a:r>
              <a:rPr lang="de-DE" sz="2400" b="1" dirty="0">
                <a:solidFill>
                  <a:schemeClr val="accent2">
                    <a:lumMod val="75000"/>
                  </a:schemeClr>
                </a:solidFill>
              </a:rPr>
              <a:t> mittels PCR </a:t>
            </a:r>
            <a:endParaRPr lang="en-US" sz="2400" dirty="0">
              <a:solidFill>
                <a:srgbClr val="953735"/>
              </a:solidFill>
            </a:endParaRPr>
          </a:p>
          <a:p>
            <a:endParaRPr lang="de-DE" b="1" dirty="0"/>
          </a:p>
          <a:p>
            <a:r>
              <a:rPr lang="de-DE" sz="1600" b="1" dirty="0"/>
              <a:t>ACHTUNG : Belassen Sie sämtliche Lösungen auf Eis. Nehmen Sie die Eppendorf </a:t>
            </a:r>
            <a:r>
              <a:rPr lang="de-DE" sz="1600" b="1" dirty="0" err="1"/>
              <a:t>Tübchen</a:t>
            </a:r>
            <a:r>
              <a:rPr lang="de-DE" sz="1600" b="1" dirty="0"/>
              <a:t> nur aus dem Eis, wenn Sie pipettieren!!!!</a:t>
            </a:r>
            <a:endParaRPr lang="de-DE" sz="1600" dirty="0"/>
          </a:p>
          <a:p>
            <a:r>
              <a:rPr lang="de-DE" sz="1600" dirty="0"/>
              <a:t>Pipettieren Sie folgende Reagenzien in das beschriftete </a:t>
            </a:r>
            <a:r>
              <a:rPr lang="de-DE" sz="1600" dirty="0" err="1"/>
              <a:t>Tübchen</a:t>
            </a:r>
            <a:r>
              <a:rPr lang="de-DE" sz="1600" dirty="0"/>
              <a:t>:</a:t>
            </a:r>
          </a:p>
          <a:p>
            <a:endParaRPr lang="de-DE" sz="1600" dirty="0"/>
          </a:p>
          <a:p>
            <a:r>
              <a:rPr lang="de-DE" sz="1600" b="1" dirty="0"/>
              <a:t>HVR								</a:t>
            </a:r>
          </a:p>
          <a:p>
            <a:r>
              <a:rPr lang="de-DE" sz="1600" dirty="0"/>
              <a:t>66 µl		H</a:t>
            </a:r>
            <a:r>
              <a:rPr lang="de-DE" sz="1600" baseline="-25000" dirty="0"/>
              <a:t>2</a:t>
            </a:r>
            <a:r>
              <a:rPr lang="de-DE" sz="1600" dirty="0"/>
              <a:t>O</a:t>
            </a:r>
            <a:r>
              <a:rPr lang="de-CH" sz="1600" dirty="0"/>
              <a:t> </a:t>
            </a:r>
            <a:r>
              <a:rPr lang="de-DE" sz="1600" dirty="0"/>
              <a:t>						</a:t>
            </a:r>
            <a:endParaRPr lang="en-US" sz="1600" dirty="0"/>
          </a:p>
          <a:p>
            <a:r>
              <a:rPr lang="de-DE" sz="1600" dirty="0"/>
              <a:t>10 µl		</a:t>
            </a:r>
            <a:r>
              <a:rPr lang="de-DE" sz="1600" dirty="0" err="1"/>
              <a:t>Polymerase</a:t>
            </a:r>
            <a:r>
              <a:rPr lang="de-DE" sz="1600" dirty="0"/>
              <a:t> Puffer 			</a:t>
            </a:r>
            <a:endParaRPr lang="en-US" sz="1600" dirty="0"/>
          </a:p>
          <a:p>
            <a:r>
              <a:rPr lang="de-DE" sz="1600" dirty="0"/>
              <a:t>10 µl		DNA						</a:t>
            </a:r>
            <a:endParaRPr lang="en-US" sz="1600" dirty="0"/>
          </a:p>
          <a:p>
            <a:r>
              <a:rPr lang="de-DE" sz="1600" dirty="0"/>
              <a:t>10 µl		</a:t>
            </a:r>
            <a:r>
              <a:rPr lang="de-DE" sz="1600" dirty="0" err="1"/>
              <a:t>dNTPs</a:t>
            </a:r>
            <a:r>
              <a:rPr lang="de-DE" sz="1600" dirty="0"/>
              <a:t> 					</a:t>
            </a:r>
          </a:p>
          <a:p>
            <a:r>
              <a:rPr lang="de-DE" sz="1600" dirty="0"/>
              <a:t>4 µl		Primer Mix HVR1/2 (10μM) (enthält HVR1_Fw und HVR2_Rv)</a:t>
            </a:r>
            <a:r>
              <a:rPr lang="de-CH" sz="1600" dirty="0"/>
              <a:t> </a:t>
            </a:r>
            <a:r>
              <a:rPr lang="de-DE" sz="1600" dirty="0"/>
              <a:t>			</a:t>
            </a:r>
          </a:p>
          <a:p>
            <a:r>
              <a:rPr lang="de-DE" sz="1600" dirty="0"/>
              <a:t>Mischen durch Auf- und Ab-pipettieren. </a:t>
            </a:r>
          </a:p>
          <a:p>
            <a:endParaRPr lang="de-DE" sz="1600" dirty="0"/>
          </a:p>
          <a:p>
            <a:r>
              <a:rPr lang="de-DE" sz="1600" b="1" dirty="0"/>
              <a:t>Die Kursleitung </a:t>
            </a:r>
            <a:r>
              <a:rPr lang="de-DE" sz="1600" dirty="0"/>
              <a:t>sammelt die vorbereiteten </a:t>
            </a:r>
            <a:r>
              <a:rPr lang="de-DE" sz="1600" dirty="0" err="1"/>
              <a:t>Tubes</a:t>
            </a:r>
            <a:r>
              <a:rPr lang="de-DE" sz="1600" dirty="0"/>
              <a:t> ein und gibt zu jedem noch </a:t>
            </a:r>
            <a:r>
              <a:rPr lang="de-DE" sz="1600" b="1" dirty="0"/>
              <a:t>0.5µl </a:t>
            </a:r>
            <a:r>
              <a:rPr lang="de-DE" sz="1600" b="1" dirty="0" err="1"/>
              <a:t>Polymerase</a:t>
            </a:r>
            <a:r>
              <a:rPr lang="de-DE" sz="1600" dirty="0"/>
              <a:t>. </a:t>
            </a:r>
          </a:p>
          <a:p>
            <a:r>
              <a:rPr lang="de-DE" sz="1600" dirty="0"/>
              <a:t>Die PCR kann nun beginnen.</a:t>
            </a:r>
            <a:endParaRPr lang="de-CH" sz="1600" dirty="0"/>
          </a:p>
          <a:p>
            <a:endParaRPr lang="de-DE" dirty="0"/>
          </a:p>
          <a:p>
            <a:r>
              <a:rPr lang="de-DE" dirty="0"/>
              <a:t> 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fld id="{585A41EC-FC04-EC41-9F20-75780D15156E}" type="slidenum">
              <a:rPr lang="en-US" smtClean="0"/>
              <a:pPr marL="0" indent="0">
                <a:buFont typeface="Arial"/>
                <a:buNone/>
              </a:pPr>
              <a:t>46</a:t>
            </a:fld>
            <a:endParaRPr lang="en-US" dirty="0"/>
          </a:p>
        </p:txBody>
      </p:sp>
      <p:grpSp>
        <p:nvGrpSpPr>
          <p:cNvPr id="9" name="Gruppierung 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0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uppierung 1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3" name="Gerade Verbindung 12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feld 13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2" name="Gerade Verbindung 11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2435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before PC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61" y="1931700"/>
            <a:ext cx="1083185" cy="4258279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47</a:t>
            </a:fld>
            <a:endParaRPr lang="en-US"/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457200" y="89719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b="1" dirty="0">
                <a:solidFill>
                  <a:srgbClr val="000000"/>
                </a:solidFill>
                <a:latin typeface="+mj-lt"/>
                <a:cs typeface="Arial" charset="0"/>
              </a:rPr>
              <a:t>HVR1 und HVR2 vervielfältigen</a:t>
            </a:r>
          </a:p>
        </p:txBody>
      </p:sp>
      <p:grpSp>
        <p:nvGrpSpPr>
          <p:cNvPr id="22" name="Gruppierung 21"/>
          <p:cNvGrpSpPr/>
          <p:nvPr/>
        </p:nvGrpSpPr>
        <p:grpSpPr>
          <a:xfrm>
            <a:off x="1562470" y="917248"/>
            <a:ext cx="6805353" cy="6234546"/>
            <a:chOff x="1562470" y="917248"/>
            <a:chExt cx="6805353" cy="6234546"/>
          </a:xfrm>
        </p:grpSpPr>
        <p:grpSp>
          <p:nvGrpSpPr>
            <p:cNvPr id="13" name="Gruppierung 12"/>
            <p:cNvGrpSpPr/>
            <p:nvPr/>
          </p:nvGrpSpPr>
          <p:grpSpPr>
            <a:xfrm>
              <a:off x="1562470" y="917248"/>
              <a:ext cx="6805353" cy="6234546"/>
              <a:chOff x="1562470" y="917248"/>
              <a:chExt cx="6805353" cy="623454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562470" y="917248"/>
                <a:ext cx="6273912" cy="6234546"/>
                <a:chOff x="1562470" y="764371"/>
                <a:chExt cx="6273912" cy="5195455"/>
              </a:xfrm>
            </p:grpSpPr>
            <p:pic>
              <p:nvPicPr>
                <p:cNvPr id="4" name="Picture 3" descr="PCR plasmid 1.ai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40927" y="764371"/>
                  <a:ext cx="5195455" cy="5195455"/>
                </a:xfrm>
                <a:prstGeom prst="rect">
                  <a:avLst/>
                </a:prstGeom>
              </p:spPr>
            </p:pic>
            <p:grpSp>
              <p:nvGrpSpPr>
                <p:cNvPr id="17" name="Group 16"/>
                <p:cNvGrpSpPr/>
                <p:nvPr/>
              </p:nvGrpSpPr>
              <p:grpSpPr>
                <a:xfrm>
                  <a:off x="1562470" y="2289346"/>
                  <a:ext cx="2808105" cy="2439737"/>
                  <a:chOff x="1562470" y="2138947"/>
                  <a:chExt cx="2808105" cy="2439737"/>
                </a:xfrm>
              </p:grpSpPr>
              <p:cxnSp>
                <p:nvCxnSpPr>
                  <p:cNvPr id="5" name="Straight Connector 4"/>
                  <p:cNvCxnSpPr/>
                  <p:nvPr/>
                </p:nvCxnSpPr>
                <p:spPr>
                  <a:xfrm flipV="1">
                    <a:off x="1562470" y="2138947"/>
                    <a:ext cx="2631968" cy="220579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1627260" y="4529235"/>
                    <a:ext cx="2743315" cy="49449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0" name="Textfeld 19"/>
              <p:cNvSpPr txBox="1"/>
              <p:nvPr/>
            </p:nvSpPr>
            <p:spPr>
              <a:xfrm rot="21083265">
                <a:off x="4467420" y="1701449"/>
                <a:ext cx="15031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/>
                  <a:t>HVR1 </a:t>
                </a:r>
              </a:p>
              <a:p>
                <a:pPr algn="ctr"/>
                <a:r>
                  <a:rPr lang="de-DE" sz="1400" dirty="0"/>
                  <a:t>Forward primer</a:t>
                </a:r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6983892" y="4217131"/>
                <a:ext cx="13839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/>
                  <a:t>HVR2 </a:t>
                </a:r>
              </a:p>
              <a:p>
                <a:pPr algn="ctr"/>
                <a:r>
                  <a:rPr lang="de-DE" sz="1400" dirty="0"/>
                  <a:t>Reverse primer</a:t>
                </a:r>
              </a:p>
            </p:txBody>
          </p:sp>
          <p:cxnSp>
            <p:nvCxnSpPr>
              <p:cNvPr id="3" name="Gerade Verbindung 2"/>
              <p:cNvCxnSpPr/>
              <p:nvPr/>
            </p:nvCxnSpPr>
            <p:spPr>
              <a:xfrm rot="20700000" flipV="1">
                <a:off x="6420570" y="2995880"/>
                <a:ext cx="155819" cy="380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feld 11"/>
              <p:cNvSpPr txBox="1"/>
              <p:nvPr/>
            </p:nvSpPr>
            <p:spPr>
              <a:xfrm rot="1900867">
                <a:off x="5860596" y="2516163"/>
                <a:ext cx="50798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/>
                  <a:t>HVR1</a:t>
                </a:r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 rot="4204790">
                <a:off x="6535060" y="3445976"/>
                <a:ext cx="50798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/>
                  <a:t>HVR2</a:t>
                </a:r>
              </a:p>
            </p:txBody>
          </p:sp>
        </p:grpSp>
        <p:sp>
          <p:nvSpPr>
            <p:cNvPr id="14" name="Rechteck 13"/>
            <p:cNvSpPr/>
            <p:nvPr/>
          </p:nvSpPr>
          <p:spPr>
            <a:xfrm rot="536070">
              <a:off x="6932856" y="4291818"/>
              <a:ext cx="145104" cy="37785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 rot="21088475">
              <a:off x="5001163" y="2214654"/>
              <a:ext cx="346568" cy="1561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9" name="Gruppierung 2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30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Gruppierung 3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33" name="Gerade Verbindung 32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feld 33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32" name="Gerade Verbindung 31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7882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CR plasmid 2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932" y="917248"/>
            <a:ext cx="5195455" cy="6234546"/>
          </a:xfrm>
          <a:prstGeom prst="rect">
            <a:avLst/>
          </a:prstGeom>
        </p:spPr>
      </p:pic>
      <p:pic>
        <p:nvPicPr>
          <p:cNvPr id="23" name="Picture 22" descr="before PC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61" y="1931700"/>
            <a:ext cx="1083185" cy="4258279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48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562471" y="2747217"/>
            <a:ext cx="2808105" cy="2927684"/>
            <a:chOff x="1562470" y="2138947"/>
            <a:chExt cx="2808105" cy="2439737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1562470" y="2138947"/>
              <a:ext cx="2631968" cy="220579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627260" y="4529235"/>
              <a:ext cx="2743315" cy="4944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 descr="PCR plasmid 3.a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932" y="917248"/>
            <a:ext cx="5195455" cy="6234546"/>
          </a:xfrm>
          <a:prstGeom prst="rect">
            <a:avLst/>
          </a:prstGeom>
        </p:spPr>
      </p:pic>
      <p:pic>
        <p:nvPicPr>
          <p:cNvPr id="6" name="Picture 5" descr="PCR plasmid 4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932" y="917248"/>
            <a:ext cx="5195455" cy="6234546"/>
          </a:xfrm>
          <a:prstGeom prst="rect">
            <a:avLst/>
          </a:prstGeom>
        </p:spPr>
      </p:pic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457200" y="89719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b="1" dirty="0">
                <a:solidFill>
                  <a:srgbClr val="000000"/>
                </a:solidFill>
                <a:latin typeface="+mj-lt"/>
                <a:cs typeface="Arial" charset="0"/>
              </a:rPr>
              <a:t>HVR1 und HVR2 vervielfältigen</a:t>
            </a: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8" name="Picture 12" descr="uzh_eth_logo_d_pos.eps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uppierung 1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1" name="Gerade Verbindung 20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0" name="Gerade Verbindung 19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419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before PC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61" y="1931700"/>
            <a:ext cx="1083185" cy="4258279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49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222297" y="1931700"/>
            <a:ext cx="4084806" cy="4258279"/>
            <a:chOff x="2222297" y="1609749"/>
            <a:chExt cx="4084806" cy="3548566"/>
          </a:xfrm>
        </p:grpSpPr>
        <p:pic>
          <p:nvPicPr>
            <p:cNvPr id="4" name="Picture 3" descr="after PCR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3918" y="1609749"/>
              <a:ext cx="1083185" cy="3548566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>
              <a:off x="2222297" y="3509211"/>
              <a:ext cx="2606604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457200" y="897195"/>
            <a:ext cx="8172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b="1" dirty="0">
                <a:solidFill>
                  <a:srgbClr val="000000"/>
                </a:solidFill>
                <a:latin typeface="+mj-lt"/>
                <a:cs typeface="Arial" charset="0"/>
              </a:rPr>
              <a:t>HVR1 und HVR2 vervielfältigen</a:t>
            </a:r>
          </a:p>
        </p:txBody>
      </p:sp>
      <p:grpSp>
        <p:nvGrpSpPr>
          <p:cNvPr id="13" name="Gruppierung 12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8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pierung 19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feld 23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1" name="Gerade Verbindung 20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717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</a:t>
            </a:fld>
            <a:endParaRPr lang="en-US"/>
          </a:p>
        </p:txBody>
      </p:sp>
      <p:sp>
        <p:nvSpPr>
          <p:cNvPr id="14" name="Rectangle 1032"/>
          <p:cNvSpPr>
            <a:spLocks noChangeArrowheads="1"/>
          </p:cNvSpPr>
          <p:nvPr/>
        </p:nvSpPr>
        <p:spPr bwMode="auto">
          <a:xfrm>
            <a:off x="685800" y="877097"/>
            <a:ext cx="7772400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Umgang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mit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der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Laborpipette</a:t>
            </a:r>
            <a:endParaRPr lang="en-US" sz="2400" dirty="0"/>
          </a:p>
        </p:txBody>
      </p:sp>
      <p:sp>
        <p:nvSpPr>
          <p:cNvPr id="24" name="Content Placeholder 5"/>
          <p:cNvSpPr txBox="1">
            <a:spLocks/>
          </p:cNvSpPr>
          <p:nvPr/>
        </p:nvSpPr>
        <p:spPr>
          <a:xfrm>
            <a:off x="900122" y="1965663"/>
            <a:ext cx="7343775" cy="4123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Ist</a:t>
            </a:r>
            <a:r>
              <a:rPr lang="en-US" sz="2000" dirty="0">
                <a:solidFill>
                  <a:schemeClr val="tx1"/>
                </a:solidFill>
              </a:rPr>
              <a:t> die Pipette </a:t>
            </a:r>
            <a:r>
              <a:rPr lang="en-US" sz="2000" b="1" dirty="0" err="1">
                <a:solidFill>
                  <a:schemeClr val="tx1"/>
                </a:solidFill>
              </a:rPr>
              <a:t>korrekt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eingestellt</a:t>
            </a:r>
            <a:r>
              <a:rPr lang="en-US" sz="2000" dirty="0">
                <a:solidFill>
                  <a:schemeClr val="tx1"/>
                </a:solidFill>
              </a:rPr>
              <a:t>?</a:t>
            </a: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Die Pipette </a:t>
            </a:r>
            <a:r>
              <a:rPr lang="en-US" sz="2000" dirty="0" err="1">
                <a:solidFill>
                  <a:schemeClr val="tx1"/>
                </a:solidFill>
              </a:rPr>
              <a:t>bleibt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immer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aufrecht</a:t>
            </a:r>
            <a:r>
              <a:rPr lang="en-US" sz="2000" dirty="0">
                <a:solidFill>
                  <a:schemeClr val="tx1"/>
                </a:solidFill>
              </a:rPr>
              <a:t>!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Nach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jedem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Pipetierschritt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wird</a:t>
            </a:r>
            <a:r>
              <a:rPr lang="en-US" sz="2000" dirty="0">
                <a:solidFill>
                  <a:schemeClr val="tx1"/>
                </a:solidFill>
              </a:rPr>
              <a:t> die </a:t>
            </a:r>
            <a:r>
              <a:rPr lang="en-US" sz="2000" b="1" dirty="0" err="1">
                <a:solidFill>
                  <a:schemeClr val="tx1"/>
                </a:solidFill>
              </a:rPr>
              <a:t>Spizte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gewechselt</a:t>
            </a:r>
            <a:r>
              <a:rPr lang="en-US" sz="2000" dirty="0">
                <a:solidFill>
                  <a:schemeClr val="tx1"/>
                </a:solidFill>
              </a:rPr>
              <a:t>!</a:t>
            </a: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Beim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Einsaugen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nur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zum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ersten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Druckpunkt</a:t>
            </a:r>
            <a:r>
              <a:rPr lang="en-US" sz="2000" dirty="0">
                <a:solidFill>
                  <a:schemeClr val="tx1"/>
                </a:solidFill>
              </a:rPr>
              <a:t>!</a:t>
            </a: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Beim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Ausstossen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zum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zweiten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Druckpunkt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durch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drücken</a:t>
            </a:r>
            <a:r>
              <a:rPr lang="en-US" sz="2000" dirty="0">
                <a:solidFill>
                  <a:schemeClr val="tx1"/>
                </a:solidFill>
              </a:rPr>
              <a:t>!</a:t>
            </a:r>
          </a:p>
        </p:txBody>
      </p:sp>
      <p:grpSp>
        <p:nvGrpSpPr>
          <p:cNvPr id="15" name="Gruppierung 14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6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uppierung 16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9" name="Gerade Verbindung 18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8" name="Gerade Verbindung 17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28854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50</a:t>
            </a:fld>
            <a:endParaRPr lang="en-US"/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1269104" y="899225"/>
            <a:ext cx="66565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Vererbung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der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mtDNA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7217" y="1412922"/>
            <a:ext cx="8720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Jeder</a:t>
            </a:r>
            <a:r>
              <a:rPr lang="en-US" dirty="0"/>
              <a:t> Mensch </a:t>
            </a:r>
            <a:r>
              <a:rPr lang="en-US" dirty="0" err="1"/>
              <a:t>erhält</a:t>
            </a:r>
            <a:r>
              <a:rPr lang="en-US" dirty="0"/>
              <a:t> je </a:t>
            </a:r>
            <a:r>
              <a:rPr lang="en-US" dirty="0" err="1"/>
              <a:t>einen</a:t>
            </a:r>
            <a:r>
              <a:rPr lang="en-US" dirty="0"/>
              <a:t> </a:t>
            </a:r>
            <a:r>
              <a:rPr lang="en-US" dirty="0" err="1"/>
              <a:t>Satz</a:t>
            </a:r>
            <a:r>
              <a:rPr lang="en-US" dirty="0"/>
              <a:t> </a:t>
            </a:r>
            <a:r>
              <a:rPr lang="en-US" dirty="0" err="1"/>
              <a:t>Chromosomen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tausenden</a:t>
            </a:r>
            <a:r>
              <a:rPr lang="en-US" dirty="0"/>
              <a:t> von </a:t>
            </a:r>
            <a:r>
              <a:rPr lang="en-US" dirty="0" err="1"/>
              <a:t>Genen</a:t>
            </a:r>
            <a:r>
              <a:rPr lang="en-US" dirty="0"/>
              <a:t> </a:t>
            </a:r>
            <a:r>
              <a:rPr lang="en-US" dirty="0" err="1"/>
              <a:t>vom</a:t>
            </a:r>
            <a:r>
              <a:rPr lang="en-US" dirty="0"/>
              <a:t> </a:t>
            </a:r>
            <a:r>
              <a:rPr lang="en-US" dirty="0" err="1"/>
              <a:t>Vater</a:t>
            </a:r>
            <a:r>
              <a:rPr lang="en-US" dirty="0"/>
              <a:t> und von der Mutter. Die </a:t>
            </a:r>
            <a:r>
              <a:rPr lang="en-US" b="1" dirty="0" err="1"/>
              <a:t>Mitochondrien</a:t>
            </a:r>
            <a:r>
              <a:rPr lang="en-US" b="1" dirty="0"/>
              <a:t> </a:t>
            </a:r>
            <a:r>
              <a:rPr lang="en-US" b="1" dirty="0" err="1"/>
              <a:t>werden</a:t>
            </a:r>
            <a:r>
              <a:rPr lang="en-US" b="1" dirty="0"/>
              <a:t> </a:t>
            </a:r>
            <a:r>
              <a:rPr lang="en-US" b="1" dirty="0" err="1"/>
              <a:t>aber</a:t>
            </a:r>
            <a:r>
              <a:rPr lang="en-US" b="1" dirty="0"/>
              <a:t> stets von der Mutter </a:t>
            </a:r>
            <a:r>
              <a:rPr lang="en-US" b="1" dirty="0" err="1"/>
              <a:t>beigesteuert</a:t>
            </a:r>
            <a:r>
              <a:rPr lang="en-US" dirty="0"/>
              <a:t>, </a:t>
            </a:r>
            <a:r>
              <a:rPr lang="en-US" dirty="0" err="1"/>
              <a:t>gehen</a:t>
            </a:r>
            <a:r>
              <a:rPr lang="en-US" dirty="0"/>
              <a:t> auf die Kinder </a:t>
            </a:r>
            <a:r>
              <a:rPr lang="en-US" dirty="0" err="1"/>
              <a:t>über</a:t>
            </a:r>
            <a:r>
              <a:rPr lang="en-US" dirty="0"/>
              <a:t> und </a:t>
            </a:r>
            <a:r>
              <a:rPr lang="en-US" dirty="0" err="1"/>
              <a:t>werden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die </a:t>
            </a:r>
            <a:r>
              <a:rPr lang="en-US" dirty="0" err="1"/>
              <a:t>mütterliche</a:t>
            </a:r>
            <a:r>
              <a:rPr lang="en-US" dirty="0"/>
              <a:t> </a:t>
            </a:r>
            <a:r>
              <a:rPr lang="en-US" dirty="0" err="1"/>
              <a:t>Linie</a:t>
            </a:r>
            <a:r>
              <a:rPr lang="en-US" dirty="0"/>
              <a:t> </a:t>
            </a:r>
            <a:r>
              <a:rPr lang="en-US" dirty="0" err="1"/>
              <a:t>weiter</a:t>
            </a:r>
            <a:r>
              <a:rPr lang="en-US" dirty="0"/>
              <a:t> </a:t>
            </a:r>
            <a:r>
              <a:rPr lang="en-US" dirty="0" err="1"/>
              <a:t>vererbt</a:t>
            </a:r>
            <a:r>
              <a:rPr lang="en-US" dirty="0"/>
              <a:t>.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pic>
        <p:nvPicPr>
          <p:cNvPr id="20" name="Picture 19" descr="mitochondrialdna schema vererbung.g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62"/>
          <a:stretch/>
        </p:blipFill>
        <p:spPr>
          <a:xfrm>
            <a:off x="2360897" y="2572874"/>
            <a:ext cx="4440365" cy="4139981"/>
          </a:xfrm>
          <a:prstGeom prst="rect">
            <a:avLst/>
          </a:prstGeom>
        </p:spPr>
      </p:pic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1" name="Gerade Verbindung 20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96370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Eizell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136" y="2268289"/>
            <a:ext cx="4312343" cy="4006783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51</a:t>
            </a:fld>
            <a:endParaRPr lang="en-US"/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1431433" y="961207"/>
            <a:ext cx="62992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Warum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ist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das so?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7879" y="1584962"/>
            <a:ext cx="3878871" cy="2075446"/>
            <a:chOff x="330472" y="1125862"/>
            <a:chExt cx="3518599" cy="1480124"/>
          </a:xfrm>
        </p:grpSpPr>
        <p:pic>
          <p:nvPicPr>
            <p:cNvPr id="22" name="Picture 21" descr="sperm%20mitoch_wei%c3%9f-1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41131" y="1103862"/>
              <a:ext cx="1480124" cy="152412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87125" y="2287214"/>
              <a:ext cx="1453368" cy="241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Spermienkopf</a:t>
              </a:r>
              <a:endParaRPr lang="en-US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84425" y="1669112"/>
              <a:ext cx="1764646" cy="241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Chromosomen</a:t>
              </a:r>
              <a:endParaRPr lang="en-US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0472" y="1799041"/>
              <a:ext cx="1317317" cy="241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Mitochodrien</a:t>
              </a:r>
              <a:endParaRPr lang="en-US" sz="16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5459" y="1399461"/>
              <a:ext cx="1071458" cy="241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Schwanz</a:t>
              </a:r>
              <a:endParaRPr lang="en-US" sz="1600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2024425" y="1943906"/>
              <a:ext cx="158750" cy="222250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1778582" y="2328950"/>
              <a:ext cx="254000" cy="114300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1398052" y="1454438"/>
              <a:ext cx="88865" cy="114300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1564631" y="1943908"/>
              <a:ext cx="241228" cy="63758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Gruppierung 19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1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Gruppierung 3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33" name="Gerade Verbindung 32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feld 33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32" name="Gerade Verbindung 31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073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52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6040" y="2188825"/>
            <a:ext cx="84807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Die </a:t>
            </a:r>
            <a:r>
              <a:rPr lang="en-US" sz="2000" dirty="0" err="1">
                <a:solidFill>
                  <a:srgbClr val="000000"/>
                </a:solidFill>
              </a:rPr>
              <a:t>mtDNA</a:t>
            </a:r>
            <a:r>
              <a:rPr lang="en-US" sz="2000" dirty="0">
                <a:solidFill>
                  <a:srgbClr val="000000"/>
                </a:solidFill>
              </a:rPr>
              <a:t> hat </a:t>
            </a:r>
            <a:r>
              <a:rPr lang="en-US" sz="2000" dirty="0" err="1">
                <a:solidFill>
                  <a:srgbClr val="000000"/>
                </a:solidFill>
              </a:rPr>
              <a:t>eine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relativ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konstante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Mutationsrate</a:t>
            </a:r>
            <a:r>
              <a:rPr lang="en-US" sz="2000" dirty="0">
                <a:solidFill>
                  <a:srgbClr val="000000"/>
                </a:solidFill>
              </a:rPr>
              <a:t>: </a:t>
            </a:r>
            <a:r>
              <a:rPr lang="en-US" sz="2000" dirty="0" err="1">
                <a:solidFill>
                  <a:srgbClr val="000000"/>
                </a:solidFill>
              </a:rPr>
              <a:t>alle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paar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tausend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Jahre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gibt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es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eine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zufällige</a:t>
            </a:r>
            <a:r>
              <a:rPr lang="en-US" sz="2000" dirty="0">
                <a:solidFill>
                  <a:srgbClr val="000000"/>
                </a:solidFill>
              </a:rPr>
              <a:t> Mutation, </a:t>
            </a:r>
            <a:r>
              <a:rPr lang="en-US" sz="2000" dirty="0" err="1">
                <a:solidFill>
                  <a:srgbClr val="000000"/>
                </a:solidFill>
              </a:rPr>
              <a:t>sodass</a:t>
            </a:r>
            <a:r>
              <a:rPr lang="en-US" sz="2000" dirty="0">
                <a:solidFill>
                  <a:srgbClr val="000000"/>
                </a:solidFill>
              </a:rPr>
              <a:t> man </a:t>
            </a:r>
            <a:r>
              <a:rPr lang="en-US" sz="2000" dirty="0" err="1">
                <a:solidFill>
                  <a:srgbClr val="000000"/>
                </a:solidFill>
              </a:rPr>
              <a:t>relativ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genau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sagen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kann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>
                <a:solidFill>
                  <a:srgbClr val="000000"/>
                </a:solidFill>
              </a:rPr>
              <a:t>wie</a:t>
            </a:r>
            <a:r>
              <a:rPr lang="en-US" sz="2000" dirty="0">
                <a:solidFill>
                  <a:srgbClr val="000000"/>
                </a:solidFill>
              </a:rPr>
              <a:t> nah (</a:t>
            </a:r>
            <a:r>
              <a:rPr lang="en-US" sz="2000" dirty="0" err="1">
                <a:solidFill>
                  <a:srgbClr val="000000"/>
                </a:solidFill>
              </a:rPr>
              <a:t>zeitlich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gesehen</a:t>
            </a:r>
            <a:r>
              <a:rPr lang="en-US" sz="2000" dirty="0">
                <a:solidFill>
                  <a:srgbClr val="000000"/>
                </a:solidFill>
              </a:rPr>
              <a:t>) </a:t>
            </a:r>
            <a:r>
              <a:rPr lang="en-US" sz="2000" dirty="0" err="1">
                <a:solidFill>
                  <a:srgbClr val="000000"/>
                </a:solidFill>
              </a:rPr>
              <a:t>zwei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Volksstämme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verwandt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sind</a:t>
            </a:r>
            <a:r>
              <a:rPr lang="en-US" sz="2000" dirty="0">
                <a:solidFill>
                  <a:srgbClr val="000000"/>
                </a:solidFill>
              </a:rPr>
              <a:t>  </a:t>
            </a:r>
          </a:p>
          <a:p>
            <a:pPr algn="just"/>
            <a:endParaRPr lang="en-US" sz="2000" dirty="0">
              <a:solidFill>
                <a:srgbClr val="000000"/>
              </a:solidFill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Je </a:t>
            </a:r>
            <a:r>
              <a:rPr lang="en-US" sz="2000" b="1" dirty="0">
                <a:solidFill>
                  <a:srgbClr val="000000"/>
                </a:solidFill>
              </a:rPr>
              <a:t>“</a:t>
            </a:r>
            <a:r>
              <a:rPr lang="en-US" sz="2000" b="1" dirty="0" err="1">
                <a:solidFill>
                  <a:srgbClr val="000000"/>
                </a:solidFill>
              </a:rPr>
              <a:t>jünger</a:t>
            </a:r>
            <a:r>
              <a:rPr lang="en-US" sz="2000" b="1" dirty="0">
                <a:solidFill>
                  <a:srgbClr val="000000"/>
                </a:solidFill>
              </a:rPr>
              <a:t>” </a:t>
            </a:r>
            <a:r>
              <a:rPr lang="en-US" sz="2000" dirty="0" err="1">
                <a:solidFill>
                  <a:srgbClr val="000000"/>
                </a:solidFill>
              </a:rPr>
              <a:t>eine</a:t>
            </a:r>
            <a:r>
              <a:rPr lang="en-US" sz="2000" dirty="0">
                <a:solidFill>
                  <a:srgbClr val="000000"/>
                </a:solidFill>
              </a:rPr>
              <a:t> DNA-Probe </a:t>
            </a:r>
            <a:r>
              <a:rPr lang="en-US" sz="2000" dirty="0" err="1">
                <a:solidFill>
                  <a:srgbClr val="000000"/>
                </a:solidFill>
              </a:rPr>
              <a:t>ist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>
                <a:solidFill>
                  <a:srgbClr val="000000"/>
                </a:solidFill>
              </a:rPr>
              <a:t>desto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mehr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unterscheidet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sie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sich</a:t>
            </a:r>
            <a:r>
              <a:rPr lang="en-US" sz="2000" dirty="0">
                <a:solidFill>
                  <a:srgbClr val="000000"/>
                </a:solidFill>
              </a:rPr>
              <a:t> in </a:t>
            </a:r>
            <a:r>
              <a:rPr lang="en-US" sz="2000" dirty="0" err="1">
                <a:solidFill>
                  <a:srgbClr val="000000"/>
                </a:solidFill>
              </a:rPr>
              <a:t>ihrer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Sequenz</a:t>
            </a:r>
            <a:r>
              <a:rPr lang="en-US" sz="2000" dirty="0">
                <a:solidFill>
                  <a:srgbClr val="000000"/>
                </a:solidFill>
              </a:rPr>
              <a:t> von der der </a:t>
            </a:r>
            <a:r>
              <a:rPr lang="en-US" sz="2000" dirty="0" err="1">
                <a:solidFill>
                  <a:srgbClr val="000000"/>
                </a:solidFill>
              </a:rPr>
              <a:t>mitochondrialen</a:t>
            </a:r>
            <a:r>
              <a:rPr lang="en-US" sz="2000" dirty="0">
                <a:solidFill>
                  <a:srgbClr val="000000"/>
                </a:solidFill>
              </a:rPr>
              <a:t> Eva</a:t>
            </a:r>
          </a:p>
          <a:p>
            <a:pPr marL="285750" indent="-285750" algn="just">
              <a:buFontTx/>
              <a:buChar char="-"/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Menschen, </a:t>
            </a:r>
            <a:r>
              <a:rPr lang="en-US" sz="2000" dirty="0" err="1">
                <a:solidFill>
                  <a:srgbClr val="000000"/>
                </a:solidFill>
              </a:rPr>
              <a:t>deren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letzte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gemeinsame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Vorfahrin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zeitlich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nicht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zu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weit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zurückliegt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ähneln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sich</a:t>
            </a:r>
            <a:r>
              <a:rPr lang="en-US" sz="2000" dirty="0">
                <a:solidFill>
                  <a:srgbClr val="000000"/>
                </a:solidFill>
              </a:rPr>
              <a:t> in </a:t>
            </a:r>
            <a:r>
              <a:rPr lang="en-US" sz="2000" dirty="0" err="1">
                <a:solidFill>
                  <a:srgbClr val="000000"/>
                </a:solidFill>
              </a:rPr>
              <a:t>ihrer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mtDNA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stärker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als</a:t>
            </a:r>
            <a:r>
              <a:rPr lang="en-US" sz="2000" dirty="0">
                <a:solidFill>
                  <a:srgbClr val="000000"/>
                </a:solidFill>
              </a:rPr>
              <a:t> Menschen </a:t>
            </a:r>
            <a:r>
              <a:rPr lang="en-US" sz="2000" dirty="0" err="1">
                <a:solidFill>
                  <a:srgbClr val="000000"/>
                </a:solidFill>
              </a:rPr>
              <a:t>bei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denen</a:t>
            </a:r>
            <a:r>
              <a:rPr lang="en-US" sz="2000" dirty="0">
                <a:solidFill>
                  <a:srgbClr val="000000"/>
                </a:solidFill>
              </a:rPr>
              <a:t> das </a:t>
            </a:r>
            <a:r>
              <a:rPr lang="en-US" sz="2000" dirty="0" err="1">
                <a:solidFill>
                  <a:srgbClr val="000000"/>
                </a:solidFill>
              </a:rPr>
              <a:t>nicht</a:t>
            </a:r>
            <a:r>
              <a:rPr lang="en-US" sz="2000" dirty="0">
                <a:solidFill>
                  <a:srgbClr val="000000"/>
                </a:solidFill>
              </a:rPr>
              <a:t> der Fall </a:t>
            </a:r>
            <a:r>
              <a:rPr lang="en-US" sz="2000" dirty="0" err="1">
                <a:solidFill>
                  <a:srgbClr val="000000"/>
                </a:solidFill>
              </a:rPr>
              <a:t>ist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1110354" y="1239743"/>
            <a:ext cx="66946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Abstammungs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Bestimmung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mittels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mtDNA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36049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53</a:t>
            </a:fld>
            <a:endParaRPr lang="en-US"/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1110354" y="954053"/>
            <a:ext cx="66946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Abstammungs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Bestimmung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mittels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mtDNA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pic>
        <p:nvPicPr>
          <p:cNvPr id="18" name="Picture 17" descr="mtDNA_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38" b="51853"/>
          <a:stretch/>
        </p:blipFill>
        <p:spPr>
          <a:xfrm>
            <a:off x="218062" y="4165577"/>
            <a:ext cx="1520305" cy="1813091"/>
          </a:xfrm>
          <a:prstGeom prst="rect">
            <a:avLst/>
          </a:prstGeom>
        </p:spPr>
      </p:pic>
      <p:pic>
        <p:nvPicPr>
          <p:cNvPr id="2" name="Picture 1" descr="female figu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56" y="2343747"/>
            <a:ext cx="632160" cy="157192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666971" y="2343747"/>
            <a:ext cx="3581591" cy="3634918"/>
            <a:chOff x="1666966" y="2195911"/>
            <a:chExt cx="3581591" cy="3029098"/>
          </a:xfrm>
        </p:grpSpPr>
        <p:grpSp>
          <p:nvGrpSpPr>
            <p:cNvPr id="26" name="Group 25"/>
            <p:cNvGrpSpPr/>
            <p:nvPr/>
          </p:nvGrpSpPr>
          <p:grpSpPr>
            <a:xfrm>
              <a:off x="3728252" y="3714100"/>
              <a:ext cx="1520305" cy="1510909"/>
              <a:chOff x="3787500" y="3639395"/>
              <a:chExt cx="1520305" cy="1510909"/>
            </a:xfrm>
          </p:grpSpPr>
          <p:pic>
            <p:nvPicPr>
              <p:cNvPr id="21" name="Picture 20" descr="mtDNA_2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9138" b="51853"/>
              <a:stretch/>
            </p:blipFill>
            <p:spPr>
              <a:xfrm>
                <a:off x="3787500" y="3639395"/>
                <a:ext cx="1520305" cy="1510909"/>
              </a:xfrm>
              <a:prstGeom prst="rect">
                <a:avLst/>
              </a:prstGeom>
            </p:spPr>
          </p:pic>
          <p:sp>
            <p:nvSpPr>
              <p:cNvPr id="23" name="Oval 22"/>
              <p:cNvSpPr/>
              <p:nvPr/>
            </p:nvSpPr>
            <p:spPr>
              <a:xfrm>
                <a:off x="4917836" y="4746301"/>
                <a:ext cx="142546" cy="136072"/>
              </a:xfrm>
              <a:prstGeom prst="ellipse">
                <a:avLst/>
              </a:prstGeom>
              <a:solidFill>
                <a:srgbClr val="C0504D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509798" y="3706456"/>
                <a:ext cx="142546" cy="136072"/>
              </a:xfrm>
              <a:prstGeom prst="ellipse">
                <a:avLst/>
              </a:prstGeom>
              <a:solidFill>
                <a:srgbClr val="C0504D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240877" y="4927857"/>
                <a:ext cx="142546" cy="136072"/>
              </a:xfrm>
              <a:prstGeom prst="ellipse">
                <a:avLst/>
              </a:prstGeom>
              <a:solidFill>
                <a:srgbClr val="C0504D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666966" y="2480235"/>
              <a:ext cx="2017104" cy="489324"/>
              <a:chOff x="1704318" y="2480235"/>
              <a:chExt cx="2017104" cy="489324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1704318" y="2969559"/>
                <a:ext cx="201710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1908691" y="2480235"/>
                <a:ext cx="1643530" cy="333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100’000 </a:t>
                </a:r>
                <a:r>
                  <a:rPr lang="en-US" sz="2000" dirty="0" err="1"/>
                  <a:t>Jahre</a:t>
                </a:r>
                <a:endParaRPr lang="en-US" sz="2000" dirty="0"/>
              </a:p>
            </p:txBody>
          </p:sp>
        </p:grpSp>
        <p:pic>
          <p:nvPicPr>
            <p:cNvPr id="40" name="Picture 39" descr="female figur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4470" y="2195911"/>
              <a:ext cx="632160" cy="1309938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315481" y="1748123"/>
            <a:ext cx="3522714" cy="4230542"/>
            <a:chOff x="5315481" y="1699557"/>
            <a:chExt cx="3522714" cy="3525452"/>
          </a:xfrm>
        </p:grpSpPr>
        <p:grpSp>
          <p:nvGrpSpPr>
            <p:cNvPr id="4" name="Group 3"/>
            <p:cNvGrpSpPr/>
            <p:nvPr/>
          </p:nvGrpSpPr>
          <p:grpSpPr>
            <a:xfrm>
              <a:off x="5315481" y="2195911"/>
              <a:ext cx="3522714" cy="3029098"/>
              <a:chOff x="5315481" y="2195911"/>
              <a:chExt cx="3522714" cy="3029098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7317890" y="3714100"/>
                <a:ext cx="1520305" cy="1510909"/>
                <a:chOff x="7317890" y="3714100"/>
                <a:chExt cx="1520305" cy="1510909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7317890" y="3714100"/>
                  <a:ext cx="1520305" cy="1510909"/>
                  <a:chOff x="3787500" y="3639395"/>
                  <a:chExt cx="1520305" cy="1510909"/>
                </a:xfrm>
              </p:grpSpPr>
              <p:pic>
                <p:nvPicPr>
                  <p:cNvPr id="28" name="Picture 27" descr="mtDNA_2.jpg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39138" b="51853"/>
                  <a:stretch/>
                </p:blipFill>
                <p:spPr>
                  <a:xfrm>
                    <a:off x="3787500" y="3639395"/>
                    <a:ext cx="1520305" cy="1510909"/>
                  </a:xfrm>
                  <a:prstGeom prst="rect">
                    <a:avLst/>
                  </a:prstGeom>
                </p:spPr>
              </p:pic>
              <p:sp>
                <p:nvSpPr>
                  <p:cNvPr id="29" name="Oval 28"/>
                  <p:cNvSpPr/>
                  <p:nvPr/>
                </p:nvSpPr>
                <p:spPr>
                  <a:xfrm>
                    <a:off x="4917836" y="4746301"/>
                    <a:ext cx="142546" cy="136072"/>
                  </a:xfrm>
                  <a:prstGeom prst="ellipse">
                    <a:avLst/>
                  </a:prstGeom>
                  <a:solidFill>
                    <a:srgbClr val="C0504D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Oval 29"/>
                  <p:cNvSpPr/>
                  <p:nvPr/>
                </p:nvSpPr>
                <p:spPr>
                  <a:xfrm>
                    <a:off x="4509798" y="3706456"/>
                    <a:ext cx="142546" cy="136072"/>
                  </a:xfrm>
                  <a:prstGeom prst="ellipse">
                    <a:avLst/>
                  </a:prstGeom>
                  <a:solidFill>
                    <a:srgbClr val="C0504D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Oval 30"/>
                  <p:cNvSpPr/>
                  <p:nvPr/>
                </p:nvSpPr>
                <p:spPr>
                  <a:xfrm>
                    <a:off x="4240877" y="4927857"/>
                    <a:ext cx="142546" cy="136072"/>
                  </a:xfrm>
                  <a:prstGeom prst="ellipse">
                    <a:avLst/>
                  </a:prstGeom>
                  <a:solidFill>
                    <a:srgbClr val="C0504D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2" name="Oval 31"/>
                <p:cNvSpPr/>
                <p:nvPr/>
              </p:nvSpPr>
              <p:spPr>
                <a:xfrm>
                  <a:off x="8182734" y="3804398"/>
                  <a:ext cx="142546" cy="13607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7406447" y="4159204"/>
                  <a:ext cx="142546" cy="13607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8590772" y="4379640"/>
                  <a:ext cx="142546" cy="13607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5315481" y="2480235"/>
                <a:ext cx="2017104" cy="489324"/>
                <a:chOff x="5315481" y="2480235"/>
                <a:chExt cx="2017104" cy="489324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5315481" y="2969559"/>
                  <a:ext cx="201710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5451229" y="2480235"/>
                  <a:ext cx="1643530" cy="3334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100’000 </a:t>
                  </a:r>
                  <a:r>
                    <a:rPr lang="en-US" sz="2000" dirty="0" err="1"/>
                    <a:t>Jahre</a:t>
                  </a:r>
                  <a:endParaRPr lang="en-US" sz="2000" dirty="0"/>
                </a:p>
              </p:txBody>
            </p:sp>
          </p:grpSp>
          <p:pic>
            <p:nvPicPr>
              <p:cNvPr id="41" name="Picture 40" descr="female figure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93120" y="2195911"/>
                <a:ext cx="632160" cy="1309938"/>
              </a:xfrm>
              <a:prstGeom prst="rect">
                <a:avLst/>
              </a:prstGeom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7406447" y="1699557"/>
              <a:ext cx="1184325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/>
                <a:t>Heute</a:t>
              </a:r>
              <a:endParaRPr lang="en-US" sz="20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64464" y="1487478"/>
            <a:ext cx="1414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vor</a:t>
            </a:r>
            <a:r>
              <a:rPr lang="en-US" dirty="0"/>
              <a:t> 200’000 </a:t>
            </a:r>
            <a:r>
              <a:rPr lang="en-US" dirty="0" err="1"/>
              <a:t>Jahren</a:t>
            </a:r>
            <a:endParaRPr lang="en-US" dirty="0"/>
          </a:p>
        </p:txBody>
      </p:sp>
      <p:grpSp>
        <p:nvGrpSpPr>
          <p:cNvPr id="42" name="Gruppierung 41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43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4" name="Gruppierung 43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46" name="Gerade Verbindung 45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feld 46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45" name="Gerade Verbindung 44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383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" descr="Bildschirmfoto 2014-01-23 um 17.45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14" y="1630711"/>
            <a:ext cx="5920921" cy="5090771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54</a:t>
            </a:fld>
            <a:endParaRPr lang="en-US"/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1110354" y="954053"/>
            <a:ext cx="66946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Abstammungs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Bestimmung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mittels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mtDNA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95744" y="4075094"/>
            <a:ext cx="5539198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065862" y="2253868"/>
            <a:ext cx="5539198" cy="2780774"/>
            <a:chOff x="2065862" y="1893164"/>
            <a:chExt cx="5539198" cy="2317312"/>
          </a:xfrm>
        </p:grpSpPr>
        <p:sp>
          <p:nvSpPr>
            <p:cNvPr id="16" name="TextBox 15"/>
            <p:cNvSpPr txBox="1"/>
            <p:nvPr/>
          </p:nvSpPr>
          <p:spPr>
            <a:xfrm>
              <a:off x="2065862" y="2517705"/>
              <a:ext cx="5539198" cy="16927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13293" y="1893164"/>
              <a:ext cx="1780989" cy="16927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</p:txBody>
        </p:sp>
      </p:grpSp>
      <p:grpSp>
        <p:nvGrpSpPr>
          <p:cNvPr id="18" name="Gruppierung 17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9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pierung 19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1" name="Gerade Verbindung 20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397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4" descr="out of africa 20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6" y="1919115"/>
            <a:ext cx="4213952" cy="3609841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2093717" y="911369"/>
            <a:ext cx="47543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Die “Out of Africa”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Hypothese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81077" y="1636068"/>
            <a:ext cx="446565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405" indent="-269405">
              <a:buFont typeface="Arial"/>
              <a:buChar char="•"/>
            </a:pPr>
            <a:r>
              <a:rPr lang="en-US" sz="1600" dirty="0" err="1"/>
              <a:t>Wissenschaftler</a:t>
            </a:r>
            <a:r>
              <a:rPr lang="en-US" sz="1600" dirty="0"/>
              <a:t> </a:t>
            </a:r>
            <a:r>
              <a:rPr lang="en-US" sz="1600" dirty="0" err="1"/>
              <a:t>haben</a:t>
            </a:r>
            <a:r>
              <a:rPr lang="en-US" sz="1600" dirty="0"/>
              <a:t> die </a:t>
            </a:r>
            <a:r>
              <a:rPr lang="en-US" sz="1600" b="1" dirty="0" err="1"/>
              <a:t>komplette</a:t>
            </a:r>
            <a:r>
              <a:rPr lang="en-US" sz="1600" b="1" dirty="0"/>
              <a:t> </a:t>
            </a:r>
            <a:r>
              <a:rPr lang="en-US" sz="1600" b="1" dirty="0" err="1"/>
              <a:t>mtDNA</a:t>
            </a:r>
            <a:r>
              <a:rPr lang="en-US" sz="1600" b="1" dirty="0"/>
              <a:t> von 53 Menschen </a:t>
            </a:r>
            <a:r>
              <a:rPr lang="en-US" sz="1600" b="1" dirty="0" err="1"/>
              <a:t>verschiedener</a:t>
            </a:r>
            <a:r>
              <a:rPr lang="en-US" sz="1600" b="1" dirty="0"/>
              <a:t> </a:t>
            </a:r>
            <a:r>
              <a:rPr lang="en-US" sz="1600" b="1" dirty="0" err="1"/>
              <a:t>Volksgruppen</a:t>
            </a:r>
            <a:r>
              <a:rPr lang="en-US" sz="1600" b="1" dirty="0"/>
              <a:t> </a:t>
            </a:r>
            <a:r>
              <a:rPr lang="en-US" sz="1600" dirty="0" err="1"/>
              <a:t>sequenziert</a:t>
            </a:r>
            <a:r>
              <a:rPr lang="en-US" sz="1600" dirty="0"/>
              <a:t> und </a:t>
            </a:r>
            <a:r>
              <a:rPr lang="en-US" sz="1600" dirty="0" err="1"/>
              <a:t>verglichen</a:t>
            </a:r>
            <a:r>
              <a:rPr lang="en-US" sz="1600" dirty="0"/>
              <a:t>. </a:t>
            </a:r>
            <a:r>
              <a:rPr lang="en-US" sz="1600" dirty="0" err="1"/>
              <a:t>Daraus</a:t>
            </a:r>
            <a:r>
              <a:rPr lang="en-US" sz="1600" dirty="0"/>
              <a:t> </a:t>
            </a:r>
            <a:r>
              <a:rPr lang="en-US" sz="1600" dirty="0" err="1"/>
              <a:t>ergab</a:t>
            </a:r>
            <a:r>
              <a:rPr lang="en-US" sz="1600" dirty="0"/>
              <a:t> </a:t>
            </a:r>
            <a:r>
              <a:rPr lang="en-US" sz="1600" dirty="0" err="1"/>
              <a:t>sich</a:t>
            </a:r>
            <a:r>
              <a:rPr lang="en-US" sz="1600" dirty="0"/>
              <a:t> </a:t>
            </a:r>
            <a:r>
              <a:rPr lang="en-US" sz="1600" dirty="0" err="1"/>
              <a:t>ein</a:t>
            </a:r>
            <a:r>
              <a:rPr lang="en-US" sz="1600" dirty="0"/>
              <a:t> </a:t>
            </a:r>
            <a:r>
              <a:rPr lang="en-US" sz="1600" b="1" dirty="0" err="1"/>
              <a:t>stabiler</a:t>
            </a:r>
            <a:r>
              <a:rPr lang="en-US" sz="1600" b="1" dirty="0"/>
              <a:t> </a:t>
            </a:r>
            <a:r>
              <a:rPr lang="en-US" sz="1600" b="1" dirty="0" err="1"/>
              <a:t>Stammbaum</a:t>
            </a:r>
            <a:r>
              <a:rPr lang="en-US" sz="1600" b="1" dirty="0"/>
              <a:t> </a:t>
            </a:r>
            <a:r>
              <a:rPr lang="en-US" sz="1600" dirty="0" err="1"/>
              <a:t>mit</a:t>
            </a:r>
            <a:r>
              <a:rPr lang="en-US" sz="1600" dirty="0"/>
              <a:t> </a:t>
            </a:r>
            <a:r>
              <a:rPr lang="en-US" sz="1600" dirty="0" err="1"/>
              <a:t>einem</a:t>
            </a:r>
            <a:r>
              <a:rPr lang="en-US" sz="1600" dirty="0"/>
              <a:t> </a:t>
            </a:r>
            <a:r>
              <a:rPr lang="en-US" sz="1600" dirty="0" err="1"/>
              <a:t>gemeinsamen</a:t>
            </a:r>
            <a:r>
              <a:rPr lang="en-US" sz="1600" dirty="0"/>
              <a:t> </a:t>
            </a:r>
            <a:r>
              <a:rPr lang="en-US" sz="1600" b="1" dirty="0" err="1"/>
              <a:t>Ursprung</a:t>
            </a:r>
            <a:r>
              <a:rPr lang="en-US" sz="1600" b="1" dirty="0"/>
              <a:t> </a:t>
            </a:r>
            <a:r>
              <a:rPr lang="en-US" sz="1600" b="1" dirty="0" err="1"/>
              <a:t>vor</a:t>
            </a:r>
            <a:r>
              <a:rPr lang="en-US" sz="1600" b="1" dirty="0"/>
              <a:t> 200 000 </a:t>
            </a:r>
            <a:r>
              <a:rPr lang="en-US" sz="1600" b="1" dirty="0" err="1"/>
              <a:t>Jahren</a:t>
            </a:r>
            <a:endParaRPr lang="en-US" sz="1600" b="1" dirty="0"/>
          </a:p>
          <a:p>
            <a:pPr marL="269405" indent="-269405">
              <a:buFont typeface="Arial"/>
              <a:buChar char="•"/>
            </a:pPr>
            <a:endParaRPr lang="en-US" sz="800" dirty="0"/>
          </a:p>
          <a:p>
            <a:pPr marL="269405" indent="-269405">
              <a:buFont typeface="Arial"/>
              <a:buChar char="•"/>
            </a:pPr>
            <a:r>
              <a:rPr lang="en-US" sz="1600" dirty="0" err="1"/>
              <a:t>Innerhalb</a:t>
            </a:r>
            <a:r>
              <a:rPr lang="en-US" sz="1600" dirty="0"/>
              <a:t> der </a:t>
            </a:r>
            <a:r>
              <a:rPr lang="en-US" sz="1600" dirty="0" err="1"/>
              <a:t>untersuchten</a:t>
            </a:r>
            <a:r>
              <a:rPr lang="en-US" sz="1600" dirty="0"/>
              <a:t> </a:t>
            </a:r>
            <a:r>
              <a:rPr lang="en-US" sz="1600" dirty="0" err="1"/>
              <a:t>Populationen</a:t>
            </a:r>
            <a:r>
              <a:rPr lang="en-US" sz="1600" dirty="0"/>
              <a:t> </a:t>
            </a:r>
            <a:r>
              <a:rPr lang="en-US" sz="1600" dirty="0" err="1"/>
              <a:t>weisen</a:t>
            </a:r>
            <a:r>
              <a:rPr lang="en-US" sz="1600" dirty="0"/>
              <a:t> die </a:t>
            </a:r>
            <a:r>
              <a:rPr lang="en-US" sz="1600" b="1" dirty="0" err="1"/>
              <a:t>afrikanischen</a:t>
            </a:r>
            <a:r>
              <a:rPr lang="en-US" sz="1600" b="1" dirty="0"/>
              <a:t> </a:t>
            </a:r>
            <a:r>
              <a:rPr lang="en-US" sz="1600" b="1" dirty="0" err="1"/>
              <a:t>Populationen</a:t>
            </a:r>
            <a:r>
              <a:rPr lang="en-US" sz="1600" b="1" dirty="0"/>
              <a:t> die </a:t>
            </a:r>
            <a:r>
              <a:rPr lang="en-US" sz="1600" b="1" dirty="0" err="1"/>
              <a:t>grösste</a:t>
            </a:r>
            <a:r>
              <a:rPr lang="en-US" sz="1600" b="1" dirty="0"/>
              <a:t> </a:t>
            </a:r>
            <a:r>
              <a:rPr lang="en-US" sz="1600" b="1" dirty="0" err="1"/>
              <a:t>genetische</a:t>
            </a:r>
            <a:r>
              <a:rPr lang="en-US" sz="1600" b="1" dirty="0"/>
              <a:t> Variation </a:t>
            </a:r>
            <a:r>
              <a:rPr lang="en-US" sz="1600" dirty="0"/>
              <a:t>auf. Dies </a:t>
            </a:r>
            <a:r>
              <a:rPr lang="en-US" sz="1600" dirty="0" err="1"/>
              <a:t>deutet</a:t>
            </a:r>
            <a:r>
              <a:rPr lang="en-US" sz="1600" dirty="0"/>
              <a:t> </a:t>
            </a:r>
            <a:r>
              <a:rPr lang="en-US" sz="1600" dirty="0" err="1"/>
              <a:t>darauf</a:t>
            </a:r>
            <a:r>
              <a:rPr lang="en-US" sz="1600" dirty="0"/>
              <a:t> </a:t>
            </a:r>
            <a:r>
              <a:rPr lang="en-US" sz="1600" dirty="0" err="1"/>
              <a:t>hin</a:t>
            </a:r>
            <a:r>
              <a:rPr lang="en-US" sz="1600" dirty="0"/>
              <a:t>, </a:t>
            </a:r>
            <a:r>
              <a:rPr lang="en-US" sz="1600" dirty="0" err="1"/>
              <a:t>dass</a:t>
            </a:r>
            <a:r>
              <a:rPr lang="en-US" sz="1600" dirty="0"/>
              <a:t> die</a:t>
            </a:r>
            <a:r>
              <a:rPr lang="en-US" sz="1600" b="1" dirty="0"/>
              <a:t> </a:t>
            </a:r>
            <a:r>
              <a:rPr lang="en-US" sz="1600" b="1" dirty="0" err="1"/>
              <a:t>afrikanischen</a:t>
            </a:r>
            <a:r>
              <a:rPr lang="en-US" sz="1600" b="1" dirty="0"/>
              <a:t> </a:t>
            </a:r>
            <a:r>
              <a:rPr lang="en-US" sz="1600" b="1" dirty="0" err="1"/>
              <a:t>Populationen</a:t>
            </a:r>
            <a:r>
              <a:rPr lang="en-US" sz="1600" b="1" dirty="0"/>
              <a:t> </a:t>
            </a:r>
            <a:r>
              <a:rPr lang="en-US" sz="1600" b="1" dirty="0" err="1"/>
              <a:t>älter</a:t>
            </a:r>
            <a:r>
              <a:rPr lang="en-US" sz="1600" b="1" dirty="0"/>
              <a:t> </a:t>
            </a:r>
            <a:r>
              <a:rPr lang="en-US" sz="1600" dirty="0" err="1"/>
              <a:t>sind</a:t>
            </a:r>
            <a:r>
              <a:rPr lang="en-US" sz="1600" dirty="0"/>
              <a:t> </a:t>
            </a:r>
            <a:r>
              <a:rPr lang="en-US" sz="1600" dirty="0" err="1"/>
              <a:t>als</a:t>
            </a:r>
            <a:r>
              <a:rPr lang="en-US" sz="1600" dirty="0"/>
              <a:t> die </a:t>
            </a:r>
            <a:r>
              <a:rPr lang="en-US" sz="1600" dirty="0" err="1"/>
              <a:t>übrigen</a:t>
            </a:r>
            <a:r>
              <a:rPr lang="en-US" sz="1600" dirty="0"/>
              <a:t> </a:t>
            </a:r>
            <a:r>
              <a:rPr lang="en-US" sz="1600" dirty="0" err="1"/>
              <a:t>menschlichen</a:t>
            </a:r>
            <a:r>
              <a:rPr lang="en-US" sz="1600" dirty="0"/>
              <a:t> </a:t>
            </a:r>
            <a:r>
              <a:rPr lang="en-US" sz="1600" dirty="0" err="1"/>
              <a:t>Populationen</a:t>
            </a:r>
            <a:endParaRPr lang="en-US" sz="1600" dirty="0"/>
          </a:p>
          <a:p>
            <a:endParaRPr lang="en-US" sz="800" dirty="0"/>
          </a:p>
          <a:p>
            <a:pPr marL="269405" indent="-269405">
              <a:buFont typeface="Arial"/>
              <a:buChar char="•"/>
            </a:pPr>
            <a:r>
              <a:rPr lang="en-US" sz="1600" dirty="0" err="1"/>
              <a:t>Vor</a:t>
            </a:r>
            <a:r>
              <a:rPr lang="en-US" sz="1600" dirty="0"/>
              <a:t> ca. </a:t>
            </a:r>
            <a:r>
              <a:rPr lang="en-US" sz="1600" b="1" dirty="0"/>
              <a:t>100 000 - 60 000 </a:t>
            </a:r>
            <a:r>
              <a:rPr lang="en-US" sz="1600" b="1" dirty="0" err="1"/>
              <a:t>Jahren</a:t>
            </a:r>
            <a:r>
              <a:rPr lang="en-US" sz="1600" b="1" dirty="0"/>
              <a:t> </a:t>
            </a:r>
            <a:r>
              <a:rPr lang="en-US" sz="1600" dirty="0" err="1"/>
              <a:t>wanderte</a:t>
            </a:r>
            <a:r>
              <a:rPr lang="en-US" sz="1600" dirty="0"/>
              <a:t> </a:t>
            </a:r>
            <a:r>
              <a:rPr lang="en-US" sz="1600" dirty="0" err="1"/>
              <a:t>eine</a:t>
            </a:r>
            <a:r>
              <a:rPr lang="en-US" sz="1600" dirty="0"/>
              <a:t> </a:t>
            </a:r>
            <a:r>
              <a:rPr lang="en-US" sz="1600" dirty="0" err="1"/>
              <a:t>kleine</a:t>
            </a:r>
            <a:r>
              <a:rPr lang="en-US" sz="1600" dirty="0"/>
              <a:t> </a:t>
            </a:r>
            <a:r>
              <a:rPr lang="en-US" sz="1600" dirty="0" err="1"/>
              <a:t>Gruppe</a:t>
            </a:r>
            <a:r>
              <a:rPr lang="en-US" sz="1600" dirty="0"/>
              <a:t> </a:t>
            </a:r>
            <a:r>
              <a:rPr lang="en-US" sz="1600" dirty="0" err="1"/>
              <a:t>moderner</a:t>
            </a:r>
            <a:r>
              <a:rPr lang="en-US" sz="1600" dirty="0"/>
              <a:t> Menschen </a:t>
            </a:r>
            <a:r>
              <a:rPr lang="en-US" sz="1600" dirty="0" err="1"/>
              <a:t>aus</a:t>
            </a:r>
            <a:r>
              <a:rPr lang="en-US" sz="1600" dirty="0"/>
              <a:t> </a:t>
            </a:r>
            <a:r>
              <a:rPr lang="en-US" sz="1600" dirty="0" err="1"/>
              <a:t>Afrika</a:t>
            </a:r>
            <a:r>
              <a:rPr lang="en-US" sz="1600" dirty="0"/>
              <a:t> </a:t>
            </a:r>
            <a:r>
              <a:rPr lang="en-US" sz="1600" dirty="0" err="1"/>
              <a:t>aus</a:t>
            </a:r>
            <a:r>
              <a:rPr lang="en-US" sz="1600" dirty="0"/>
              <a:t> und </a:t>
            </a:r>
            <a:r>
              <a:rPr lang="en-US" sz="1600" dirty="0" err="1"/>
              <a:t>verdrängte</a:t>
            </a:r>
            <a:r>
              <a:rPr lang="en-US" sz="1600" dirty="0"/>
              <a:t> </a:t>
            </a:r>
            <a:r>
              <a:rPr lang="en-US" sz="1600" dirty="0" err="1"/>
              <a:t>andere</a:t>
            </a:r>
            <a:r>
              <a:rPr lang="en-US" sz="1600" dirty="0"/>
              <a:t> </a:t>
            </a:r>
            <a:r>
              <a:rPr lang="en-US" sz="1600" dirty="0" err="1"/>
              <a:t>archaische</a:t>
            </a:r>
            <a:r>
              <a:rPr lang="en-US" sz="1600" dirty="0"/>
              <a:t> </a:t>
            </a:r>
            <a:r>
              <a:rPr lang="en-US" sz="1600" dirty="0" err="1"/>
              <a:t>Populationen</a:t>
            </a:r>
            <a:r>
              <a:rPr lang="en-US" sz="1600" dirty="0"/>
              <a:t> </a:t>
            </a:r>
            <a:r>
              <a:rPr lang="en-US" sz="1600" dirty="0" err="1"/>
              <a:t>wie</a:t>
            </a:r>
            <a:r>
              <a:rPr lang="en-US" sz="1600" dirty="0"/>
              <a:t> </a:t>
            </a:r>
            <a:r>
              <a:rPr lang="en-US" sz="1600" dirty="0" err="1"/>
              <a:t>z.B</a:t>
            </a:r>
            <a:r>
              <a:rPr lang="en-US" sz="1600" dirty="0"/>
              <a:t>. den </a:t>
            </a:r>
            <a:r>
              <a:rPr lang="en-US" sz="1600" dirty="0" err="1"/>
              <a:t>Neanderthaler</a:t>
            </a:r>
            <a:endParaRPr lang="en-US" sz="1600" dirty="0"/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96388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56</a:t>
            </a:fld>
            <a:endParaRPr lang="en-US"/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1110354" y="988397"/>
            <a:ext cx="66946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Unterteilung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der Menschen in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Haplogruppen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sp>
        <p:nvSpPr>
          <p:cNvPr id="15" name="Textfeld 1"/>
          <p:cNvSpPr txBox="1"/>
          <p:nvPr/>
        </p:nvSpPr>
        <p:spPr>
          <a:xfrm>
            <a:off x="576571" y="1993256"/>
            <a:ext cx="8009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b="1" dirty="0" err="1"/>
              <a:t>Haplogruppen</a:t>
            </a:r>
            <a:r>
              <a:rPr lang="de-DE" sz="2000" dirty="0"/>
              <a:t> kann man sich als </a:t>
            </a:r>
            <a:r>
              <a:rPr lang="de-DE" sz="2000" dirty="0" err="1"/>
              <a:t>grosse</a:t>
            </a:r>
            <a:r>
              <a:rPr lang="de-DE" sz="2000" dirty="0"/>
              <a:t> Äste des Homo Sapiens Stammbaumes vorstellen. Jede </a:t>
            </a:r>
            <a:r>
              <a:rPr lang="de-DE" sz="2000" dirty="0" err="1"/>
              <a:t>Haplogruppe</a:t>
            </a:r>
            <a:r>
              <a:rPr lang="de-DE" sz="2000" dirty="0"/>
              <a:t> fasst Menschen zusammen, deren genetisches Profil ähnlich ist </a:t>
            </a:r>
          </a:p>
          <a:p>
            <a:pPr algn="just"/>
            <a:endParaRPr lang="de-DE" sz="2000" dirty="0"/>
          </a:p>
          <a:p>
            <a:pPr marL="342900" indent="-342900" algn="just">
              <a:buFont typeface="Arial"/>
              <a:buChar char="•"/>
            </a:pPr>
            <a:r>
              <a:rPr lang="de-DE" sz="2000" dirty="0"/>
              <a:t>Die </a:t>
            </a:r>
            <a:r>
              <a:rPr lang="de-DE" sz="2000" dirty="0" err="1"/>
              <a:t>Haplogruppen</a:t>
            </a:r>
            <a:r>
              <a:rPr lang="de-DE" sz="2000" dirty="0"/>
              <a:t>-Äste zeigen, wie sich Bevölkerungsgruppen auf der Erde bewegt haben. </a:t>
            </a:r>
            <a:r>
              <a:rPr lang="de-DE" sz="2000" dirty="0" err="1"/>
              <a:t>Haplogruppen</a:t>
            </a:r>
            <a:r>
              <a:rPr lang="de-DE" sz="2000" dirty="0"/>
              <a:t> definieren also auch ein geographisches Gebiet. </a:t>
            </a:r>
          </a:p>
          <a:p>
            <a:pPr algn="just"/>
            <a:endParaRPr lang="de-DE" sz="2000" dirty="0"/>
          </a:p>
          <a:p>
            <a:pPr marL="342900" indent="-342900" algn="just">
              <a:buFont typeface="Arial"/>
              <a:buChar char="•"/>
            </a:pPr>
            <a:r>
              <a:rPr lang="de-DE" sz="2000" dirty="0"/>
              <a:t>Ältere </a:t>
            </a:r>
            <a:r>
              <a:rPr lang="de-DE" sz="2000" dirty="0" err="1"/>
              <a:t>Haplogruppen</a:t>
            </a:r>
            <a:r>
              <a:rPr lang="de-DE" sz="2000" dirty="0"/>
              <a:t> sind grösser und weiter verbreitet, von Ihnen stammen zahlreiche jüngere Untergruppen ab. </a:t>
            </a: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939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 1" descr="Bildschirmfoto 2012-09-12 um 21.41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30" y="914400"/>
            <a:ext cx="6452437" cy="5836459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57</a:t>
            </a:fld>
            <a:endParaRPr lang="en-US"/>
          </a:p>
        </p:txBody>
      </p: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uppierung 16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9" name="Gerade Verbindung 18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8" name="Gerade Verbindung 17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289741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58</a:t>
            </a:fld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15446" y="732002"/>
            <a:ext cx="893147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Die Cambridge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Sequenz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15" name="Bild 3" descr="Bildschirmfoto 2012-09-12 um 22.15.4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7"/>
          <a:stretch/>
        </p:blipFill>
        <p:spPr>
          <a:xfrm>
            <a:off x="520709" y="2425092"/>
            <a:ext cx="2223185" cy="3230880"/>
          </a:xfrm>
          <a:prstGeom prst="rect">
            <a:avLst/>
          </a:prstGeom>
        </p:spPr>
      </p:pic>
      <p:sp>
        <p:nvSpPr>
          <p:cNvPr id="16" name="Textfeld 4"/>
          <p:cNvSpPr txBox="1"/>
          <p:nvPr/>
        </p:nvSpPr>
        <p:spPr>
          <a:xfrm>
            <a:off x="3276600" y="2287938"/>
            <a:ext cx="5410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e-DE" dirty="0"/>
              <a:t>Die Arbeitsgruppe Frederick Sangers sequenzierte </a:t>
            </a:r>
            <a:r>
              <a:rPr lang="de-DE" b="1" dirty="0"/>
              <a:t>1970</a:t>
            </a:r>
            <a:r>
              <a:rPr lang="de-DE" dirty="0"/>
              <a:t> erstmals das </a:t>
            </a:r>
            <a:r>
              <a:rPr lang="de-DE" b="1" dirty="0" err="1"/>
              <a:t>mitochondriale</a:t>
            </a:r>
            <a:r>
              <a:rPr lang="de-DE" b="1" dirty="0"/>
              <a:t> Genom</a:t>
            </a:r>
            <a:r>
              <a:rPr lang="de-DE" dirty="0"/>
              <a:t> (16569 </a:t>
            </a:r>
            <a:r>
              <a:rPr lang="de-DE" dirty="0" err="1"/>
              <a:t>bp</a:t>
            </a:r>
            <a:r>
              <a:rPr lang="de-DE" dirty="0"/>
              <a:t>, 37 Gene).</a:t>
            </a:r>
          </a:p>
          <a:p>
            <a:endParaRPr lang="de-DE" dirty="0"/>
          </a:p>
          <a:p>
            <a:pPr marL="285750" indent="-285750">
              <a:buFont typeface="Arial"/>
              <a:buChar char="•"/>
            </a:pPr>
            <a:r>
              <a:rPr lang="de-DE" dirty="0"/>
              <a:t>Die </a:t>
            </a:r>
            <a:r>
              <a:rPr lang="de-DE" dirty="0" err="1"/>
              <a:t>mitochondriale</a:t>
            </a:r>
            <a:r>
              <a:rPr lang="de-DE" dirty="0"/>
              <a:t> DNA stammte von einem Europäer und wird als </a:t>
            </a:r>
            <a:r>
              <a:rPr lang="de-DE" b="1" dirty="0"/>
              <a:t>Cambridge Sequenz </a:t>
            </a:r>
            <a:r>
              <a:rPr lang="de-DE" dirty="0"/>
              <a:t>bezeichnet.</a:t>
            </a:r>
          </a:p>
          <a:p>
            <a:endParaRPr lang="de-DE" dirty="0"/>
          </a:p>
          <a:p>
            <a:pPr marL="285750" indent="-285750">
              <a:buFont typeface="Arial"/>
              <a:buChar char="•"/>
            </a:pPr>
            <a:r>
              <a:rPr lang="de-DE" dirty="0"/>
              <a:t>Seither werden alle </a:t>
            </a:r>
            <a:r>
              <a:rPr lang="de-DE" dirty="0" err="1"/>
              <a:t>mitochondrialen</a:t>
            </a:r>
            <a:r>
              <a:rPr lang="de-DE" dirty="0"/>
              <a:t> Sequenzen mit der Cambridge Sequenz verglichen.</a:t>
            </a:r>
          </a:p>
          <a:p>
            <a:endParaRPr lang="de-DE" dirty="0"/>
          </a:p>
        </p:txBody>
      </p:sp>
      <p:grpSp>
        <p:nvGrpSpPr>
          <p:cNvPr id="17" name="Gruppierung 16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8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uppierung 1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1" name="Gerade Verbindung 20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0" name="Gerade Verbindung 19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41964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59</a:t>
            </a:fld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15446" y="756193"/>
            <a:ext cx="893147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mtDNA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Tests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15" name="Bild 3" descr="Bildschirmfoto 2012-09-12 um 22.11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79" y="2255520"/>
            <a:ext cx="8559801" cy="1635396"/>
          </a:xfrm>
          <a:prstGeom prst="rect">
            <a:avLst/>
          </a:prstGeom>
        </p:spPr>
      </p:pic>
      <p:pic>
        <p:nvPicPr>
          <p:cNvPr id="16" name="Bild 4" descr="Bildschirmfoto 2012-09-12 um 22.12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69" y="4267200"/>
            <a:ext cx="8559802" cy="170250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299637" y="1896198"/>
            <a:ext cx="364649" cy="1971640"/>
            <a:chOff x="6299630" y="1580165"/>
            <a:chExt cx="364649" cy="1643033"/>
          </a:xfrm>
        </p:grpSpPr>
        <p:sp>
          <p:nvSpPr>
            <p:cNvPr id="3" name="Rectangle 2"/>
            <p:cNvSpPr/>
            <p:nvPr/>
          </p:nvSpPr>
          <p:spPr>
            <a:xfrm>
              <a:off x="6370883" y="1904745"/>
              <a:ext cx="222143" cy="1318453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Down Arrow 3"/>
            <p:cNvSpPr/>
            <p:nvPr/>
          </p:nvSpPr>
          <p:spPr>
            <a:xfrm>
              <a:off x="6299630" y="1580165"/>
              <a:ext cx="364649" cy="251485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uppierung 16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8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uppierung 1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1" name="Gerade Verbindung 20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0" name="Gerade Verbindung 19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6</a:t>
            </a:fld>
            <a:endParaRPr lang="en-US"/>
          </a:p>
        </p:txBody>
      </p:sp>
      <p:sp>
        <p:nvSpPr>
          <p:cNvPr id="15" name="Rectangle 1032"/>
          <p:cNvSpPr>
            <a:spLocks noChangeArrowheads="1"/>
          </p:cNvSpPr>
          <p:nvPr/>
        </p:nvSpPr>
        <p:spPr bwMode="auto">
          <a:xfrm>
            <a:off x="685800" y="877097"/>
            <a:ext cx="7772400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Umgang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mit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der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Laborpipette</a:t>
            </a:r>
            <a:endParaRPr lang="en-US" sz="2400" dirty="0"/>
          </a:p>
        </p:txBody>
      </p:sp>
      <p:pic>
        <p:nvPicPr>
          <p:cNvPr id="5" name="Picture 4" descr="upside dow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788" y="2054833"/>
            <a:ext cx="4641177" cy="3073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441357" y="1648473"/>
            <a:ext cx="7599125" cy="4395486"/>
            <a:chOff x="1441350" y="1373727"/>
            <a:chExt cx="7599125" cy="3662905"/>
          </a:xfrm>
        </p:grpSpPr>
        <p:grpSp>
          <p:nvGrpSpPr>
            <p:cNvPr id="27" name="Group 26"/>
            <p:cNvGrpSpPr/>
            <p:nvPr/>
          </p:nvGrpSpPr>
          <p:grpSpPr>
            <a:xfrm>
              <a:off x="4937689" y="1373727"/>
              <a:ext cx="4102786" cy="1366048"/>
              <a:chOff x="4937689" y="1373727"/>
              <a:chExt cx="4102786" cy="1366048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H="1">
                <a:off x="4937689" y="1840787"/>
                <a:ext cx="2112075" cy="8989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7154523" y="1373727"/>
                <a:ext cx="1885952" cy="53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Die Pipette </a:t>
                </a:r>
                <a:r>
                  <a:rPr lang="en-US" dirty="0" err="1"/>
                  <a:t>bleibt</a:t>
                </a:r>
                <a:r>
                  <a:rPr lang="en-US" dirty="0"/>
                  <a:t> </a:t>
                </a:r>
                <a:r>
                  <a:rPr lang="en-US" b="1" u="sng" dirty="0" err="1">
                    <a:solidFill>
                      <a:srgbClr val="FF0000"/>
                    </a:solidFill>
                  </a:rPr>
                  <a:t>immer</a:t>
                </a:r>
                <a:r>
                  <a:rPr lang="en-US" dirty="0"/>
                  <a:t> </a:t>
                </a:r>
                <a:r>
                  <a:rPr lang="en-US" b="1" dirty="0" err="1"/>
                  <a:t>aufrecht</a:t>
                </a:r>
                <a:r>
                  <a:rPr lang="en-US" dirty="0"/>
                  <a:t>!</a:t>
                </a: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1441350" y="4651911"/>
              <a:ext cx="6264871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So </a:t>
              </a:r>
              <a:r>
                <a:rPr lang="en-US" sz="2400" b="1" dirty="0" err="1"/>
                <a:t>nicht</a:t>
              </a:r>
              <a:r>
                <a:rPr lang="en-US" sz="2400" b="1" dirty="0"/>
                <a:t>!</a:t>
              </a:r>
            </a:p>
          </p:txBody>
        </p:sp>
      </p:grp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8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uppierung 1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1" name="Gerade Verbindung 20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0" name="Gerade Verbindung 19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306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2" descr="Bildschirmfoto 2014-01-23 um 17.40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06" y="1383190"/>
            <a:ext cx="4484068" cy="569405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60</a:t>
            </a:fld>
            <a:endParaRPr lang="en-US"/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1110354" y="869834"/>
            <a:ext cx="66946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Unterteilung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der Menschen in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Haplogruppen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88673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" descr="Bildschirmfoto 2014-01-28 um 11.16.3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9"/>
          <a:stretch/>
        </p:blipFill>
        <p:spPr>
          <a:xfrm>
            <a:off x="287874" y="1253772"/>
            <a:ext cx="3717081" cy="5515943"/>
          </a:xfrm>
          <a:prstGeom prst="rect">
            <a:avLst/>
          </a:prstGeom>
        </p:spPr>
      </p:pic>
      <p:grpSp>
        <p:nvGrpSpPr>
          <p:cNvPr id="15" name="Gruppierung 12"/>
          <p:cNvGrpSpPr/>
          <p:nvPr/>
        </p:nvGrpSpPr>
        <p:grpSpPr>
          <a:xfrm>
            <a:off x="2840572" y="1523652"/>
            <a:ext cx="5244694" cy="5197824"/>
            <a:chOff x="3111500" y="1484148"/>
            <a:chExt cx="6161050" cy="5241792"/>
          </a:xfrm>
        </p:grpSpPr>
        <p:grpSp>
          <p:nvGrpSpPr>
            <p:cNvPr id="16" name="Gruppierung 4"/>
            <p:cNvGrpSpPr/>
            <p:nvPr/>
          </p:nvGrpSpPr>
          <p:grpSpPr>
            <a:xfrm>
              <a:off x="3111500" y="1598848"/>
              <a:ext cx="6000422" cy="5127092"/>
              <a:chOff x="3111500" y="1598848"/>
              <a:chExt cx="6000422" cy="5127092"/>
            </a:xfrm>
          </p:grpSpPr>
          <p:pic>
            <p:nvPicPr>
              <p:cNvPr id="18" name="Bild 3" descr="Bildschirmfoto 2014-01-28 um 11.23.09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64100" y="1598848"/>
                <a:ext cx="4247822" cy="5119452"/>
              </a:xfrm>
              <a:prstGeom prst="rect">
                <a:avLst/>
              </a:prstGeom>
            </p:spPr>
          </p:pic>
          <p:sp>
            <p:nvSpPr>
              <p:cNvPr id="19" name="Oval 18"/>
              <p:cNvSpPr/>
              <p:nvPr/>
            </p:nvSpPr>
            <p:spPr>
              <a:xfrm>
                <a:off x="3111500" y="4419600"/>
                <a:ext cx="1678828" cy="2306340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7" name="Textfeld 10"/>
            <p:cNvSpPr txBox="1"/>
            <p:nvPr/>
          </p:nvSpPr>
          <p:spPr>
            <a:xfrm>
              <a:off x="7227850" y="1484148"/>
              <a:ext cx="2044700" cy="16139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Angehörige der </a:t>
              </a:r>
              <a:r>
                <a:rPr lang="de-DE" sz="1400" dirty="0" err="1"/>
                <a:t>Haplogruppe</a:t>
              </a:r>
              <a:r>
                <a:rPr lang="de-DE" sz="1400" dirty="0"/>
                <a:t> J haben Mutationen an den Positionen: 263, 7028, 14766, 11719, 73, 11251, 16126 und16069</a:t>
              </a:r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36" name="Textfeld 13"/>
          <p:cNvSpPr txBox="1"/>
          <p:nvPr/>
        </p:nvSpPr>
        <p:spPr>
          <a:xfrm>
            <a:off x="4609964" y="1525413"/>
            <a:ext cx="4231993" cy="43088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b="1" dirty="0"/>
              <a:t>Denkaufgabe:</a:t>
            </a:r>
          </a:p>
          <a:p>
            <a:endParaRPr lang="de-DE" sz="2000" b="1" dirty="0"/>
          </a:p>
          <a:p>
            <a:r>
              <a:rPr lang="de-DE" dirty="0"/>
              <a:t>Eine Person hat Mutationen an den Positionen:</a:t>
            </a:r>
          </a:p>
          <a:p>
            <a:endParaRPr lang="de-DE" dirty="0"/>
          </a:p>
          <a:p>
            <a:r>
              <a:rPr lang="de-DE" dirty="0"/>
              <a:t>73, 150, 263, 2352, 7028, 10873, 11719, 12705, 14766, 16223, </a:t>
            </a:r>
          </a:p>
          <a:p>
            <a:r>
              <a:rPr lang="de-DE" dirty="0"/>
              <a:t>Welcher </a:t>
            </a:r>
            <a:r>
              <a:rPr lang="de-DE" dirty="0" err="1"/>
              <a:t>Haplogruppe</a:t>
            </a:r>
            <a:r>
              <a:rPr lang="de-DE" dirty="0"/>
              <a:t> gehört sie an?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61</a:t>
            </a:fld>
            <a:endParaRPr lang="en-US"/>
          </a:p>
        </p:txBody>
      </p:sp>
      <p:sp>
        <p:nvSpPr>
          <p:cNvPr id="37" name="Textfeld 2"/>
          <p:cNvSpPr txBox="1"/>
          <p:nvPr/>
        </p:nvSpPr>
        <p:spPr>
          <a:xfrm>
            <a:off x="5448300" y="4989243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Lösung: </a:t>
            </a:r>
            <a:r>
              <a:rPr lang="de-DE" b="1" dirty="0">
                <a:solidFill>
                  <a:srgbClr val="FF0000"/>
                </a:solidFill>
              </a:rPr>
              <a:t>L3e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393692" y="1127903"/>
            <a:ext cx="1825465" cy="2195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1110354" y="842015"/>
            <a:ext cx="66946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Bestimmung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von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Haplogruppen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grpSp>
        <p:nvGrpSpPr>
          <p:cNvPr id="21" name="Gruppierung 20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2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pierung 22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5" name="Gerade Verbindung 24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4" name="Gerade Verbindung 23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830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7" grpId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99561"/>
            <a:ext cx="8229600" cy="1143000"/>
          </a:xfrm>
        </p:spPr>
        <p:txBody>
          <a:bodyPr/>
          <a:lstStyle/>
          <a:p>
            <a:r>
              <a:rPr lang="fr-FR" b="1" dirty="0" err="1"/>
              <a:t>Mittagpause</a:t>
            </a:r>
            <a:r>
              <a:rPr lang="fr-FR" b="1" dirty="0"/>
              <a:t> 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699382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63</a:t>
            </a:fld>
            <a:endParaRPr lang="en-US"/>
          </a:p>
        </p:txBody>
      </p:sp>
      <p:pic>
        <p:nvPicPr>
          <p:cNvPr id="21" name="Bild 2" descr="hase_hirsch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130" y="1840478"/>
            <a:ext cx="4830219" cy="362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bgerundetes Rechteck 7"/>
          <p:cNvSpPr>
            <a:spLocks noChangeArrowheads="1"/>
          </p:cNvSpPr>
          <p:nvPr/>
        </p:nvSpPr>
        <p:spPr bwMode="auto">
          <a:xfrm>
            <a:off x="3190729" y="1855719"/>
            <a:ext cx="3836191" cy="169101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de-DE"/>
          </a:p>
        </p:txBody>
      </p:sp>
      <p:sp>
        <p:nvSpPr>
          <p:cNvPr id="23" name="Abgerundetes Rechteck 8"/>
          <p:cNvSpPr>
            <a:spLocks noChangeArrowheads="1"/>
          </p:cNvSpPr>
          <p:nvPr/>
        </p:nvSpPr>
        <p:spPr bwMode="auto">
          <a:xfrm>
            <a:off x="2170074" y="1855719"/>
            <a:ext cx="1033382" cy="169101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de-DE"/>
          </a:p>
        </p:txBody>
      </p:sp>
      <p:sp>
        <p:nvSpPr>
          <p:cNvPr id="24" name="Textfeld 9"/>
          <p:cNvSpPr txBox="1">
            <a:spLocks noChangeArrowheads="1"/>
          </p:cNvSpPr>
          <p:nvPr/>
        </p:nvSpPr>
        <p:spPr bwMode="auto">
          <a:xfrm>
            <a:off x="490000" y="1768094"/>
            <a:ext cx="979453" cy="49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 dirty="0">
                <a:solidFill>
                  <a:srgbClr val="FF0000"/>
                </a:solidFill>
                <a:latin typeface="Calibri" charset="0"/>
                <a:cs typeface="Calibri" charset="0"/>
                <a:sym typeface="Gill Sans" charset="0"/>
              </a:rPr>
              <a:t>DNA</a:t>
            </a:r>
          </a:p>
        </p:txBody>
      </p:sp>
      <p:sp>
        <p:nvSpPr>
          <p:cNvPr id="25" name="Textfeld 10"/>
          <p:cNvSpPr txBox="1">
            <a:spLocks noChangeArrowheads="1"/>
          </p:cNvSpPr>
          <p:nvPr/>
        </p:nvSpPr>
        <p:spPr bwMode="auto">
          <a:xfrm>
            <a:off x="7313695" y="1855718"/>
            <a:ext cx="1591611" cy="92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800">
                <a:solidFill>
                  <a:srgbClr val="FF0000"/>
                </a:solidFill>
                <a:latin typeface="Calibri" charset="0"/>
                <a:cs typeface="Calibri" charset="0"/>
                <a:sym typeface="Gill Sans" charset="0"/>
              </a:rPr>
              <a:t>Gel-Matrix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91444" y="5970641"/>
            <a:ext cx="8647112" cy="34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>
                <a:solidFill>
                  <a:srgbClr val="000000"/>
                </a:solidFill>
                <a:latin typeface="Calibri" charset="0"/>
                <a:cs typeface="Calibri" charset="0"/>
                <a:sym typeface="Wingdings" charset="0"/>
              </a:rPr>
              <a:t>-&gt;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Kleine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Stücke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bewegen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sich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schneller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durch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 das Gel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als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grosse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cs typeface="Calibri" charset="0"/>
                <a:sym typeface="Gill Sans" charset="0"/>
              </a:rPr>
              <a:t>.</a:t>
            </a: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797856" y="488587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Calibri" charset="0"/>
              </a:rPr>
              <a:t>Die </a:t>
            </a:r>
            <a:r>
              <a:rPr lang="en-US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Calibri" charset="0"/>
              </a:rPr>
              <a:t>Gelelektrophorese</a:t>
            </a:r>
            <a:endParaRPr lang="en-US" sz="2800" b="1" dirty="0">
              <a:solidFill>
                <a:srgbClr val="00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687567" y="3650522"/>
            <a:ext cx="6410349" cy="2178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feld 27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893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/>
      <p:bldP spid="24" grpId="1"/>
      <p:bldP spid="25" grpId="0"/>
      <p:bldP spid="25" grpId="1"/>
      <p:bldP spid="26" grpId="0"/>
      <p:bldP spid="2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57117" y="891665"/>
            <a:ext cx="6109389" cy="5896182"/>
            <a:chOff x="381000" y="-681038"/>
            <a:chExt cx="8763000" cy="7539038"/>
          </a:xfrm>
        </p:grpSpPr>
        <p:pic>
          <p:nvPicPr>
            <p:cNvPr id="16" name="Picture 3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766763"/>
              <a:ext cx="7772400" cy="6088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32"/>
            <p:cNvSpPr>
              <a:spLocks noChangeArrowheads="1"/>
            </p:cNvSpPr>
            <p:nvPr/>
          </p:nvSpPr>
          <p:spPr bwMode="auto">
            <a:xfrm>
              <a:off x="6324600" y="1676400"/>
              <a:ext cx="2819400" cy="5181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3124200" y="3276600"/>
              <a:ext cx="2971800" cy="2971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Text Box 35"/>
            <p:cNvSpPr txBox="1">
              <a:spLocks noChangeArrowheads="1"/>
            </p:cNvSpPr>
            <p:nvPr/>
          </p:nvSpPr>
          <p:spPr bwMode="auto">
            <a:xfrm rot="16200000">
              <a:off x="1798638" y="632214"/>
              <a:ext cx="3200401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DNA-Marker</a:t>
              </a:r>
              <a:endParaRPr lang="en-US" dirty="0"/>
            </a:p>
          </p:txBody>
        </p:sp>
        <p:sp>
          <p:nvSpPr>
            <p:cNvPr id="20" name="Text Box 1042"/>
            <p:cNvSpPr txBox="1">
              <a:spLocks noChangeArrowheads="1"/>
            </p:cNvSpPr>
            <p:nvPr/>
          </p:nvSpPr>
          <p:spPr bwMode="auto">
            <a:xfrm rot="16200000">
              <a:off x="2636838" y="929076"/>
              <a:ext cx="2590799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1</a:t>
              </a:r>
            </a:p>
          </p:txBody>
        </p:sp>
        <p:sp>
          <p:nvSpPr>
            <p:cNvPr id="21" name="Text Box 1043"/>
            <p:cNvSpPr txBox="1">
              <a:spLocks noChangeArrowheads="1"/>
            </p:cNvSpPr>
            <p:nvPr/>
          </p:nvSpPr>
          <p:spPr bwMode="auto">
            <a:xfrm rot="16200000">
              <a:off x="2941638" y="779851"/>
              <a:ext cx="2895599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2</a:t>
              </a:r>
            </a:p>
          </p:txBody>
        </p:sp>
        <p:sp>
          <p:nvSpPr>
            <p:cNvPr id="22" name="Text Box 1044"/>
            <p:cNvSpPr txBox="1">
              <a:spLocks noChangeArrowheads="1"/>
            </p:cNvSpPr>
            <p:nvPr/>
          </p:nvSpPr>
          <p:spPr bwMode="auto">
            <a:xfrm rot="16200000">
              <a:off x="4313238" y="779851"/>
              <a:ext cx="2895599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5</a:t>
              </a:r>
            </a:p>
          </p:txBody>
        </p:sp>
        <p:sp>
          <p:nvSpPr>
            <p:cNvPr id="23" name="Text Box 1045"/>
            <p:cNvSpPr txBox="1">
              <a:spLocks noChangeArrowheads="1"/>
            </p:cNvSpPr>
            <p:nvPr/>
          </p:nvSpPr>
          <p:spPr bwMode="auto">
            <a:xfrm rot="16200000">
              <a:off x="3856038" y="779851"/>
              <a:ext cx="2895599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4</a:t>
              </a:r>
            </a:p>
          </p:txBody>
        </p:sp>
        <p:sp>
          <p:nvSpPr>
            <p:cNvPr id="24" name="Text Box 1046"/>
            <p:cNvSpPr txBox="1">
              <a:spLocks noChangeArrowheads="1"/>
            </p:cNvSpPr>
            <p:nvPr/>
          </p:nvSpPr>
          <p:spPr bwMode="auto">
            <a:xfrm rot="16200000">
              <a:off x="3398839" y="779851"/>
              <a:ext cx="2895599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3</a:t>
              </a:r>
            </a:p>
          </p:txBody>
        </p:sp>
        <p:sp>
          <p:nvSpPr>
            <p:cNvPr id="31" name="Rectangle 33"/>
            <p:cNvSpPr>
              <a:spLocks noChangeArrowheads="1"/>
            </p:cNvSpPr>
            <p:nvPr/>
          </p:nvSpPr>
          <p:spPr bwMode="auto">
            <a:xfrm>
              <a:off x="381000" y="1828800"/>
              <a:ext cx="2286000" cy="457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64</a:t>
            </a:fld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797856" y="488587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Calibri" charset="0"/>
              </a:rPr>
              <a:t>Die </a:t>
            </a:r>
            <a:r>
              <a:rPr lang="en-US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Calibri" charset="0"/>
              </a:rPr>
              <a:t>Gelelektrophorese</a:t>
            </a:r>
            <a:endParaRPr lang="en-US" sz="2800" b="1" dirty="0">
              <a:solidFill>
                <a:srgbClr val="000000"/>
              </a:solidFill>
              <a:latin typeface="Calibri" charset="0"/>
              <a:cs typeface="Calibri" charset="0"/>
            </a:endParaRPr>
          </a:p>
        </p:txBody>
      </p:sp>
      <p:grpSp>
        <p:nvGrpSpPr>
          <p:cNvPr id="25" name="Gruppierung 24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6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" name="Gruppierung 26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9" name="Gerade Verbindung 28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feld 29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8" name="Gerade Verbindung 27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681053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63367" y="891666"/>
            <a:ext cx="5418763" cy="5893699"/>
            <a:chOff x="533400" y="-681038"/>
            <a:chExt cx="7772400" cy="7535863"/>
          </a:xfrm>
        </p:grpSpPr>
        <p:pic>
          <p:nvPicPr>
            <p:cNvPr id="16" name="Picture 3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766763"/>
              <a:ext cx="7772400" cy="6088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35"/>
            <p:cNvSpPr txBox="1">
              <a:spLocks noChangeArrowheads="1"/>
            </p:cNvSpPr>
            <p:nvPr/>
          </p:nvSpPr>
          <p:spPr bwMode="auto">
            <a:xfrm rot="16200000">
              <a:off x="1798636" y="632214"/>
              <a:ext cx="3200401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DNA-Marker</a:t>
              </a:r>
              <a:endParaRPr lang="en-US" dirty="0"/>
            </a:p>
          </p:txBody>
        </p:sp>
        <p:sp>
          <p:nvSpPr>
            <p:cNvPr id="20" name="Text Box 1042"/>
            <p:cNvSpPr txBox="1">
              <a:spLocks noChangeArrowheads="1"/>
            </p:cNvSpPr>
            <p:nvPr/>
          </p:nvSpPr>
          <p:spPr bwMode="auto">
            <a:xfrm rot="16200000">
              <a:off x="2636838" y="929076"/>
              <a:ext cx="2590799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1</a:t>
              </a:r>
            </a:p>
          </p:txBody>
        </p:sp>
        <p:sp>
          <p:nvSpPr>
            <p:cNvPr id="21" name="Text Box 1043"/>
            <p:cNvSpPr txBox="1">
              <a:spLocks noChangeArrowheads="1"/>
            </p:cNvSpPr>
            <p:nvPr/>
          </p:nvSpPr>
          <p:spPr bwMode="auto">
            <a:xfrm rot="16200000">
              <a:off x="2941638" y="779851"/>
              <a:ext cx="2895601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2</a:t>
              </a:r>
            </a:p>
          </p:txBody>
        </p:sp>
        <p:sp>
          <p:nvSpPr>
            <p:cNvPr id="22" name="Text Box 1044"/>
            <p:cNvSpPr txBox="1">
              <a:spLocks noChangeArrowheads="1"/>
            </p:cNvSpPr>
            <p:nvPr/>
          </p:nvSpPr>
          <p:spPr bwMode="auto">
            <a:xfrm rot="16200000">
              <a:off x="4313238" y="779851"/>
              <a:ext cx="2895601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5</a:t>
              </a:r>
            </a:p>
          </p:txBody>
        </p:sp>
        <p:sp>
          <p:nvSpPr>
            <p:cNvPr id="23" name="Text Box 1045"/>
            <p:cNvSpPr txBox="1">
              <a:spLocks noChangeArrowheads="1"/>
            </p:cNvSpPr>
            <p:nvPr/>
          </p:nvSpPr>
          <p:spPr bwMode="auto">
            <a:xfrm rot="16200000">
              <a:off x="3856037" y="779851"/>
              <a:ext cx="2895601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4</a:t>
              </a:r>
            </a:p>
          </p:txBody>
        </p:sp>
        <p:sp>
          <p:nvSpPr>
            <p:cNvPr id="24" name="Text Box 1046"/>
            <p:cNvSpPr txBox="1">
              <a:spLocks noChangeArrowheads="1"/>
            </p:cNvSpPr>
            <p:nvPr/>
          </p:nvSpPr>
          <p:spPr bwMode="auto">
            <a:xfrm rot="16200000">
              <a:off x="3398839" y="779851"/>
              <a:ext cx="2895601" cy="573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dirty="0"/>
                <a:t>Probe 3</a:t>
              </a:r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65</a:t>
            </a:fld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797856" y="488587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Calibri" charset="0"/>
              </a:rPr>
              <a:t>Die </a:t>
            </a:r>
            <a:r>
              <a:rPr lang="en-US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Calibri" charset="0"/>
              </a:rPr>
              <a:t>Gelelektrophorese</a:t>
            </a:r>
            <a:endParaRPr lang="en-US" sz="2800" b="1" dirty="0">
              <a:solidFill>
                <a:srgbClr val="000000"/>
              </a:solidFill>
              <a:latin typeface="Calibri" charset="0"/>
              <a:cs typeface="Calibri" charset="0"/>
            </a:endParaRPr>
          </a:p>
        </p:txBody>
      </p:sp>
      <p:grpSp>
        <p:nvGrpSpPr>
          <p:cNvPr id="17" name="Gruppierung 16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8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pierung 24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7" name="Gerade Verbindung 26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feld 27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6" name="Gerade Verbindung 25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66951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66</a:t>
            </a:fld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900120" y="1220157"/>
            <a:ext cx="7343775" cy="6038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Grab yourself a lab coat!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585" y="1496131"/>
            <a:ext cx="2523633" cy="4982141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uppierung 1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777587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" t="51167" r="-2344" b="-146"/>
          <a:stretch/>
        </p:blipFill>
        <p:spPr bwMode="auto">
          <a:xfrm>
            <a:off x="1117264" y="5285896"/>
            <a:ext cx="6316495" cy="165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2" name="Rectangle 1026"/>
          <p:cNvSpPr>
            <a:spLocks noChangeArrowheads="1"/>
          </p:cNvSpPr>
          <p:nvPr/>
        </p:nvSpPr>
        <p:spPr bwMode="auto">
          <a:xfrm>
            <a:off x="787398" y="29359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Experimentalteil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3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br>
              <a:rPr lang="en-US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 err="1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Durchführen</a:t>
            </a:r>
            <a:r>
              <a:rPr lang="en-US" sz="2000" b="1" dirty="0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einer</a:t>
            </a:r>
            <a:r>
              <a:rPr lang="en-US" sz="2000" b="1" dirty="0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DNA </a:t>
            </a:r>
            <a:r>
              <a:rPr lang="en-US" sz="2000" b="1" dirty="0" err="1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Gelektrophorese</a:t>
            </a:r>
            <a:endParaRPr lang="en-US" sz="3200" dirty="0">
              <a:solidFill>
                <a:srgbClr val="953735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79402" y="1634716"/>
            <a:ext cx="8305800" cy="3334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sz="1600" dirty="0"/>
              <a:t>Nachdem die PCR beendet ist, holen alle ihre Proben aus der Maschine</a:t>
            </a:r>
          </a:p>
          <a:p>
            <a:pPr>
              <a:lnSpc>
                <a:spcPct val="120000"/>
              </a:lnSpc>
            </a:pPr>
            <a:endParaRPr lang="de-DE" sz="1600" dirty="0"/>
          </a:p>
          <a:p>
            <a:pPr marL="285750" lvl="0" indent="-285750">
              <a:lnSpc>
                <a:spcPct val="120000"/>
              </a:lnSpc>
              <a:buFont typeface="Arial"/>
              <a:buChar char="•"/>
            </a:pPr>
            <a:r>
              <a:rPr lang="de-DE" sz="1600" b="1" dirty="0"/>
              <a:t>15 µl der PCR Probe</a:t>
            </a:r>
            <a:r>
              <a:rPr lang="de-DE" sz="1600" dirty="0"/>
              <a:t> in ein neues PCR Röhrchen</a:t>
            </a:r>
            <a:r>
              <a:rPr lang="de-DE" sz="1600"/>
              <a:t>; dieses </a:t>
            </a:r>
            <a:r>
              <a:rPr lang="de-DE" sz="1600" dirty="0"/>
              <a:t>mit </a:t>
            </a:r>
            <a:r>
              <a:rPr lang="de-DE" sz="1600" b="1" dirty="0"/>
              <a:t>Nummer</a:t>
            </a:r>
            <a:r>
              <a:rPr lang="de-DE" sz="1600" dirty="0"/>
              <a:t> beschriften</a:t>
            </a:r>
          </a:p>
          <a:p>
            <a:pPr marL="285750" lvl="0" indent="-285750">
              <a:lnSpc>
                <a:spcPct val="120000"/>
              </a:lnSpc>
              <a:buFont typeface="Arial"/>
              <a:buChar char="•"/>
            </a:pPr>
            <a:r>
              <a:rPr lang="de-DE" sz="1600" b="1" dirty="0"/>
              <a:t>5µl des farbigen Ladepuffers (LD 6x) </a:t>
            </a:r>
            <a:r>
              <a:rPr lang="de-DE" sz="1600" dirty="0"/>
              <a:t>beimischen (</a:t>
            </a:r>
            <a:r>
              <a:rPr lang="de-DE" sz="1600" b="1" dirty="0"/>
              <a:t>die restlichen 85µl der PCR Probe werden in Experimentalteil 4 verwendet!)</a:t>
            </a:r>
            <a:endParaRPr lang="de-CH" sz="1600" dirty="0"/>
          </a:p>
          <a:p>
            <a:pPr marL="285750" lvl="0" indent="-285750">
              <a:lnSpc>
                <a:spcPct val="120000"/>
              </a:lnSpc>
              <a:buFont typeface="Arial"/>
              <a:buChar char="•"/>
            </a:pPr>
            <a:r>
              <a:rPr lang="de-DE" sz="1600" dirty="0"/>
              <a:t>Gut mischen durch mehrmaliges </a:t>
            </a:r>
            <a:r>
              <a:rPr lang="de-DE" sz="1600" b="1" dirty="0"/>
              <a:t>Auf-und-Ab-Pipettieren</a:t>
            </a:r>
            <a:endParaRPr lang="de-DE" sz="1600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de-DE" sz="1600" dirty="0"/>
              <a:t>20µl der PCR Probe mit Ladepuffer auf das Gel laden</a:t>
            </a:r>
          </a:p>
          <a:p>
            <a:pPr>
              <a:lnSpc>
                <a:spcPct val="120000"/>
              </a:lnSpc>
            </a:pPr>
            <a:endParaRPr lang="de-DE" sz="1600" dirty="0"/>
          </a:p>
          <a:p>
            <a:pPr>
              <a:lnSpc>
                <a:spcPct val="120000"/>
              </a:lnSpc>
            </a:pPr>
            <a:r>
              <a:rPr lang="de-DE" sz="1600" dirty="0"/>
              <a:t>Nachdem die Proben geladen sind werden die Elektrophorese Kammern geschlossen und die PCR Produkte werden für 30-40 Minuten bei ca. 120 Volt elektrophoretisch aufgetrennt.</a:t>
            </a:r>
            <a:endParaRPr lang="de-CH" sz="1600" dirty="0"/>
          </a:p>
          <a:p>
            <a:pPr>
              <a:lnSpc>
                <a:spcPct val="120000"/>
              </a:lnSpc>
            </a:pPr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A41EC-FC04-EC41-9F20-75780D15156E}" type="slidenum">
              <a:rPr lang="en-US" smtClean="0"/>
              <a:t>67</a:t>
            </a:fld>
            <a:endParaRPr lang="en-US" dirty="0"/>
          </a:p>
        </p:txBody>
      </p:sp>
      <p:grpSp>
        <p:nvGrpSpPr>
          <p:cNvPr id="11" name="Gruppierung 10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2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uppierung 12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5" name="Gerade Verbindung 14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feld 15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4" name="Gerade Verbindung 13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929098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Bild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600" y="5288110"/>
            <a:ext cx="1854587" cy="1173649"/>
          </a:xfrm>
          <a:prstGeom prst="rect">
            <a:avLst/>
          </a:prstGeom>
        </p:spPr>
      </p:pic>
      <p:pic>
        <p:nvPicPr>
          <p:cNvPr id="20" name="Bild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0719" y="4656843"/>
            <a:ext cx="1014833" cy="1378482"/>
          </a:xfrm>
          <a:prstGeom prst="rect">
            <a:avLst/>
          </a:prstGeom>
        </p:spPr>
      </p:pic>
      <p:sp>
        <p:nvSpPr>
          <p:cNvPr id="122882" name="Rectangle 1026"/>
          <p:cNvSpPr>
            <a:spLocks noChangeArrowheads="1"/>
          </p:cNvSpPr>
          <p:nvPr/>
        </p:nvSpPr>
        <p:spPr bwMode="auto">
          <a:xfrm>
            <a:off x="-16915" y="245434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Experimentalteil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4 </a:t>
            </a:r>
            <a:br>
              <a:rPr lang="en-US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 err="1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Aufreinigen</a:t>
            </a:r>
            <a:r>
              <a:rPr lang="en-US" sz="2000" b="1" dirty="0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des PCR </a:t>
            </a:r>
            <a:r>
              <a:rPr lang="en-US" sz="2000" b="1" dirty="0" err="1">
                <a:solidFill>
                  <a:srgbClr val="95373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Produkts</a:t>
            </a:r>
            <a:endParaRPr lang="en-US" sz="2000" b="1" dirty="0">
              <a:solidFill>
                <a:srgbClr val="95373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478276"/>
            <a:ext cx="2133600" cy="365125"/>
          </a:xfrm>
        </p:spPr>
        <p:txBody>
          <a:bodyPr/>
          <a:lstStyle/>
          <a:p>
            <a:fld id="{585A41EC-FC04-EC41-9F20-75780D15156E}" type="slidenum">
              <a:rPr lang="en-US" smtClean="0"/>
              <a:t>68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208594" y="3392638"/>
            <a:ext cx="521430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dirty="0"/>
              <a:t>In den </a:t>
            </a:r>
            <a:r>
              <a:rPr lang="en-US" sz="1600" dirty="0" err="1"/>
              <a:t>anschliessenden</a:t>
            </a:r>
            <a:r>
              <a:rPr lang="en-US" sz="1600" dirty="0"/>
              <a:t> </a:t>
            </a:r>
            <a:r>
              <a:rPr lang="en-US" sz="1600" dirty="0" err="1"/>
              <a:t>Sequenzierreaktionen</a:t>
            </a:r>
            <a:r>
              <a:rPr lang="en-US" sz="1600" dirty="0"/>
              <a:t> </a:t>
            </a:r>
            <a:r>
              <a:rPr lang="en-US" sz="1600" dirty="0" err="1"/>
              <a:t>werden</a:t>
            </a:r>
            <a:r>
              <a:rPr lang="en-US" sz="1600" dirty="0"/>
              <a:t> die </a:t>
            </a:r>
            <a:r>
              <a:rPr lang="en-US" sz="1600" dirty="0" err="1"/>
              <a:t>beiden</a:t>
            </a:r>
            <a:r>
              <a:rPr lang="en-US" sz="1600" dirty="0"/>
              <a:t> </a:t>
            </a:r>
            <a:r>
              <a:rPr lang="en-US" sz="1600" dirty="0" err="1"/>
              <a:t>amplifizierten</a:t>
            </a:r>
            <a:r>
              <a:rPr lang="en-US" sz="1600" dirty="0"/>
              <a:t> </a:t>
            </a:r>
            <a:r>
              <a:rPr lang="en-US" sz="1600" dirty="0" err="1"/>
              <a:t>Regionen</a:t>
            </a:r>
            <a:r>
              <a:rPr lang="en-US" sz="1600" dirty="0"/>
              <a:t> HVR1 und HVR2 in </a:t>
            </a:r>
            <a:r>
              <a:rPr lang="en-US" sz="1600" dirty="0" err="1"/>
              <a:t>zwei</a:t>
            </a:r>
            <a:r>
              <a:rPr lang="en-US" sz="1600" dirty="0"/>
              <a:t> </a:t>
            </a:r>
            <a:r>
              <a:rPr lang="en-US" sz="1600" dirty="0" err="1"/>
              <a:t>separaten</a:t>
            </a:r>
            <a:r>
              <a:rPr lang="en-US" sz="1600" dirty="0"/>
              <a:t> </a:t>
            </a:r>
            <a:r>
              <a:rPr lang="en-US" sz="1600" dirty="0" err="1"/>
              <a:t>Reaktionen</a:t>
            </a:r>
            <a:r>
              <a:rPr lang="en-US" sz="1600" dirty="0"/>
              <a:t> </a:t>
            </a:r>
            <a:r>
              <a:rPr lang="en-US" sz="1600" dirty="0" err="1"/>
              <a:t>ausgehend</a:t>
            </a:r>
            <a:r>
              <a:rPr lang="en-US" sz="1600" dirty="0"/>
              <a:t> von </a:t>
            </a:r>
            <a:r>
              <a:rPr lang="en-US" sz="1600" dirty="0" err="1"/>
              <a:t>jeweils</a:t>
            </a:r>
            <a:r>
              <a:rPr lang="en-US" sz="1600" dirty="0"/>
              <a:t> </a:t>
            </a:r>
            <a:r>
              <a:rPr lang="en-US" sz="1600" b="1" dirty="0" err="1"/>
              <a:t>einem</a:t>
            </a:r>
            <a:r>
              <a:rPr lang="en-US" sz="1600" dirty="0"/>
              <a:t> Primer (HVR1_SEQ_F und HVR2_SEQ_F) in </a:t>
            </a:r>
            <a:r>
              <a:rPr lang="en-US" sz="1600" dirty="0" err="1"/>
              <a:t>einer</a:t>
            </a:r>
            <a:r>
              <a:rPr lang="en-US" sz="1600" dirty="0"/>
              <a:t> </a:t>
            </a:r>
            <a:r>
              <a:rPr lang="en-US" sz="1600" dirty="0" err="1"/>
              <a:t>Richtung</a:t>
            </a:r>
            <a:r>
              <a:rPr lang="en-US" sz="1600" dirty="0"/>
              <a:t> </a:t>
            </a:r>
            <a:r>
              <a:rPr lang="en-US" sz="1600" dirty="0" err="1"/>
              <a:t>sequenziert</a:t>
            </a:r>
            <a:r>
              <a:rPr lang="en-US" sz="1600" dirty="0"/>
              <a:t>. </a:t>
            </a:r>
          </a:p>
          <a:p>
            <a:pPr marL="171450" indent="-171450">
              <a:buFont typeface="Arial"/>
              <a:buChar char="•"/>
            </a:pPr>
            <a:endParaRPr lang="en-US" sz="1600" dirty="0"/>
          </a:p>
          <a:p>
            <a:pPr marL="171450" indent="-171450">
              <a:buFont typeface="Arial"/>
              <a:buChar char="•"/>
            </a:pPr>
            <a:r>
              <a:rPr lang="en-US" sz="1600" dirty="0" err="1"/>
              <a:t>Damit</a:t>
            </a:r>
            <a:r>
              <a:rPr lang="en-US" sz="1600" dirty="0"/>
              <a:t> die </a:t>
            </a:r>
            <a:r>
              <a:rPr lang="en-US" sz="1600" dirty="0" err="1"/>
              <a:t>im</a:t>
            </a:r>
            <a:r>
              <a:rPr lang="en-US" sz="1600" dirty="0"/>
              <a:t> </a:t>
            </a:r>
            <a:r>
              <a:rPr lang="en-US" sz="1600" dirty="0" err="1"/>
              <a:t>Reaktionsgemisch</a:t>
            </a:r>
            <a:r>
              <a:rPr lang="en-US" sz="1600" dirty="0"/>
              <a:t> </a:t>
            </a:r>
            <a:r>
              <a:rPr lang="en-US" sz="1600" dirty="0" err="1"/>
              <a:t>noch</a:t>
            </a:r>
            <a:r>
              <a:rPr lang="en-US" sz="1600" dirty="0"/>
              <a:t> </a:t>
            </a:r>
            <a:r>
              <a:rPr lang="en-US" sz="1600" dirty="0" err="1"/>
              <a:t>vorhandenen</a:t>
            </a:r>
            <a:r>
              <a:rPr lang="en-US" sz="1600" dirty="0"/>
              <a:t> Primer (der Forward </a:t>
            </a:r>
            <a:r>
              <a:rPr lang="en-US" sz="1600" b="1" dirty="0"/>
              <a:t>und</a:t>
            </a:r>
            <a:r>
              <a:rPr lang="en-US" sz="1600" dirty="0"/>
              <a:t> der Reverse primer, </a:t>
            </a:r>
            <a:r>
              <a:rPr lang="en-US" sz="1600" dirty="0" err="1"/>
              <a:t>welche</a:t>
            </a:r>
            <a:r>
              <a:rPr lang="en-US" sz="1600" dirty="0"/>
              <a:t> </a:t>
            </a:r>
            <a:r>
              <a:rPr lang="en-US" sz="1600" dirty="0" err="1"/>
              <a:t>für</a:t>
            </a:r>
            <a:r>
              <a:rPr lang="en-US" sz="1600" dirty="0"/>
              <a:t> die PCR </a:t>
            </a:r>
            <a:r>
              <a:rPr lang="en-US" sz="1600" dirty="0" err="1"/>
              <a:t>benötigt</a:t>
            </a:r>
            <a:r>
              <a:rPr lang="en-US" sz="1600" dirty="0"/>
              <a:t> </a:t>
            </a:r>
            <a:r>
              <a:rPr lang="en-US" sz="1600" dirty="0" err="1"/>
              <a:t>wurden</a:t>
            </a:r>
            <a:r>
              <a:rPr lang="en-US" sz="1600" dirty="0"/>
              <a:t>) </a:t>
            </a:r>
            <a:r>
              <a:rPr lang="en-US" sz="1600" dirty="0" err="1"/>
              <a:t>diese</a:t>
            </a:r>
            <a:r>
              <a:rPr lang="en-US" sz="1600" dirty="0"/>
              <a:t> </a:t>
            </a:r>
            <a:r>
              <a:rPr lang="en-US" sz="1600" dirty="0" err="1"/>
              <a:t>Reaktion</a:t>
            </a:r>
            <a:r>
              <a:rPr lang="en-US" sz="1600" dirty="0"/>
              <a:t> </a:t>
            </a:r>
            <a:r>
              <a:rPr lang="en-US" sz="1600" dirty="0" err="1"/>
              <a:t>nicht</a:t>
            </a:r>
            <a:r>
              <a:rPr lang="en-US" sz="1600" dirty="0"/>
              <a:t> </a:t>
            </a:r>
            <a:r>
              <a:rPr lang="en-US" sz="1600" dirty="0" err="1"/>
              <a:t>stören</a:t>
            </a:r>
            <a:r>
              <a:rPr lang="en-US" sz="1600" dirty="0"/>
              <a:t>, </a:t>
            </a:r>
            <a:r>
              <a:rPr lang="en-US" sz="1600" dirty="0" err="1"/>
              <a:t>müssen</a:t>
            </a:r>
            <a:r>
              <a:rPr lang="en-US" sz="1600" dirty="0"/>
              <a:t> </a:t>
            </a:r>
            <a:r>
              <a:rPr lang="en-US" sz="1600" dirty="0" err="1"/>
              <a:t>diese</a:t>
            </a:r>
            <a:r>
              <a:rPr lang="en-US" sz="1600" dirty="0"/>
              <a:t> </a:t>
            </a:r>
            <a:r>
              <a:rPr lang="en-US" sz="1600" dirty="0" err="1"/>
              <a:t>zuerst</a:t>
            </a:r>
            <a:r>
              <a:rPr lang="en-US" sz="1600" dirty="0"/>
              <a:t> </a:t>
            </a:r>
            <a:r>
              <a:rPr lang="en-US" sz="1600" dirty="0" err="1"/>
              <a:t>entfernt</a:t>
            </a:r>
            <a:r>
              <a:rPr lang="en-US" sz="1600" dirty="0"/>
              <a:t> </a:t>
            </a:r>
            <a:r>
              <a:rPr lang="en-US" sz="1600" dirty="0" err="1"/>
              <a:t>werden</a:t>
            </a:r>
            <a:r>
              <a:rPr lang="en-US" sz="1600" dirty="0"/>
              <a:t>. </a:t>
            </a:r>
          </a:p>
          <a:p>
            <a:endParaRPr lang="en-US" sz="1600" dirty="0"/>
          </a:p>
          <a:p>
            <a:pPr marL="171450" indent="-171450">
              <a:buFont typeface="Arial"/>
              <a:buChar char="•"/>
            </a:pPr>
            <a:r>
              <a:rPr lang="en-US" sz="1600" dirty="0" err="1"/>
              <a:t>Dazu</a:t>
            </a:r>
            <a:r>
              <a:rPr lang="en-US" sz="1600" dirty="0"/>
              <a:t> </a:t>
            </a:r>
            <a:r>
              <a:rPr lang="en-US" sz="1600" dirty="0" err="1"/>
              <a:t>reinigen</a:t>
            </a:r>
            <a:r>
              <a:rPr lang="en-US" sz="1600" dirty="0"/>
              <a:t> </a:t>
            </a:r>
            <a:r>
              <a:rPr lang="en-US" sz="1600" dirty="0" err="1"/>
              <a:t>wir</a:t>
            </a:r>
            <a:r>
              <a:rPr lang="en-US" sz="1600" dirty="0"/>
              <a:t> das PCR </a:t>
            </a:r>
            <a:r>
              <a:rPr lang="en-US" sz="1600" dirty="0" err="1"/>
              <a:t>Produkt</a:t>
            </a:r>
            <a:r>
              <a:rPr lang="en-US" sz="1600" dirty="0"/>
              <a:t> </a:t>
            </a:r>
            <a:r>
              <a:rPr lang="en-US" sz="1600" dirty="0" err="1"/>
              <a:t>über</a:t>
            </a:r>
            <a:r>
              <a:rPr lang="en-US" sz="1600" dirty="0"/>
              <a:t> </a:t>
            </a:r>
            <a:r>
              <a:rPr lang="en-US" sz="1600" dirty="0" err="1"/>
              <a:t>eine</a:t>
            </a:r>
            <a:r>
              <a:rPr lang="en-US" sz="1600" dirty="0"/>
              <a:t> </a:t>
            </a:r>
            <a:r>
              <a:rPr lang="en-US" sz="1600" dirty="0" err="1"/>
              <a:t>Säule</a:t>
            </a:r>
            <a:r>
              <a:rPr lang="en-US" sz="1600" dirty="0"/>
              <a:t> auf</a:t>
            </a:r>
            <a:endParaRPr lang="de-CH" sz="1600" dirty="0"/>
          </a:p>
          <a:p>
            <a:endParaRPr lang="de-DE" sz="1600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373" y="1530783"/>
            <a:ext cx="3248163" cy="1827092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4950" y="1417321"/>
            <a:ext cx="3797300" cy="1689869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1201" y="3200400"/>
            <a:ext cx="439351" cy="1219200"/>
          </a:xfrm>
          <a:prstGeom prst="rect">
            <a:avLst/>
          </a:prstGeom>
        </p:spPr>
      </p:pic>
      <p:sp>
        <p:nvSpPr>
          <p:cNvPr id="12" name="Geschweifte Klammer links 11"/>
          <p:cNvSpPr/>
          <p:nvPr/>
        </p:nvSpPr>
        <p:spPr>
          <a:xfrm rot="16200000">
            <a:off x="5883274" y="2271394"/>
            <a:ext cx="228601" cy="1644650"/>
          </a:xfrm>
          <a:prstGeom prst="leftBrace">
            <a:avLst/>
          </a:prstGeom>
          <a:ln w="9525" cmpd="sng">
            <a:solidFill>
              <a:srgbClr val="59595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unten 9"/>
          <p:cNvSpPr/>
          <p:nvPr/>
        </p:nvSpPr>
        <p:spPr>
          <a:xfrm>
            <a:off x="5954176" y="4457700"/>
            <a:ext cx="129124" cy="32766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Bild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12000" y="4755165"/>
            <a:ext cx="1371601" cy="350066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7077366" y="6104851"/>
            <a:ext cx="831273" cy="2267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93559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A41EC-FC04-EC41-9F20-75780D15156E}" type="slidenum">
              <a:rPr lang="en-US" smtClean="0"/>
              <a:t>69</a:t>
            </a:fld>
            <a:endParaRPr lang="en-US"/>
          </a:p>
        </p:txBody>
      </p:sp>
      <p:sp>
        <p:nvSpPr>
          <p:cNvPr id="3" name="Textfeld 2"/>
          <p:cNvSpPr txBox="1"/>
          <p:nvPr/>
        </p:nvSpPr>
        <p:spPr>
          <a:xfrm>
            <a:off x="241300" y="1325259"/>
            <a:ext cx="8902700" cy="5327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Vorgehen</a:t>
            </a:r>
            <a:endParaRPr lang="en-US" sz="16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lnSpc>
                <a:spcPct val="120000"/>
              </a:lnSpc>
            </a:pPr>
            <a:endParaRPr lang="de-DE" sz="1200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de-DE" dirty="0"/>
              <a:t>Die nötigen Puffer (A, B und EL) befinden an den Arbeitsplätzen im farbigen Rack (nicht auf Eis). </a:t>
            </a:r>
            <a:r>
              <a:rPr lang="de-DE" b="1" dirty="0"/>
              <a:t>Jedes Tube reicht für 2 Personen.</a:t>
            </a:r>
            <a:endParaRPr lang="de-DE" dirty="0"/>
          </a:p>
          <a:p>
            <a:pPr>
              <a:lnSpc>
                <a:spcPct val="120000"/>
              </a:lnSpc>
            </a:pPr>
            <a:endParaRPr lang="de-DE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de-DE" dirty="0"/>
              <a:t>Die Kursleitung (KL) demonstriert die einzelnen Schritte der </a:t>
            </a:r>
            <a:r>
              <a:rPr lang="de-DE" dirty="0" err="1"/>
              <a:t>Aufreinigung</a:t>
            </a:r>
            <a:r>
              <a:rPr lang="de-DE" dirty="0"/>
              <a:t>. Die </a:t>
            </a:r>
            <a:r>
              <a:rPr lang="de-DE" dirty="0" err="1"/>
              <a:t>SuS</a:t>
            </a:r>
            <a:r>
              <a:rPr lang="de-DE" dirty="0"/>
              <a:t> führen die Schritte zeitgleich mit der KL durch.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de-DE" dirty="0"/>
              <a:t>Nur eine Person pro 2er-Gruppe ist am pipettieren und erledigt die Schritte jeweils für beide:</a:t>
            </a:r>
          </a:p>
          <a:p>
            <a:pPr marL="742950" lvl="1" indent="-285750">
              <a:lnSpc>
                <a:spcPct val="120000"/>
              </a:lnSpc>
              <a:buFont typeface="Symbol" charset="2"/>
              <a:buChar char="-"/>
            </a:pPr>
            <a:r>
              <a:rPr lang="de-DE" dirty="0"/>
              <a:t>erste Person erledigt Schritte A und B</a:t>
            </a:r>
          </a:p>
          <a:p>
            <a:pPr marL="742950" lvl="1" indent="-285750">
              <a:lnSpc>
                <a:spcPct val="120000"/>
              </a:lnSpc>
              <a:buFont typeface="Symbol" charset="2"/>
              <a:buChar char="-"/>
            </a:pPr>
            <a:r>
              <a:rPr lang="de-DE" dirty="0"/>
              <a:t>zweite Person erledigt Schritt C</a:t>
            </a:r>
          </a:p>
          <a:p>
            <a:pPr lvl="1">
              <a:lnSpc>
                <a:spcPct val="120000"/>
              </a:lnSpc>
            </a:pPr>
            <a:endParaRPr lang="de-DE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de-DE" dirty="0"/>
              <a:t>Die Zentrifuge steht auf dem Tisch der Kursleitung (KL)</a:t>
            </a:r>
          </a:p>
          <a:p>
            <a:pPr>
              <a:lnSpc>
                <a:spcPct val="120000"/>
              </a:lnSpc>
            </a:pPr>
            <a:r>
              <a:rPr lang="de-DE" dirty="0">
                <a:sym typeface="Wingdings"/>
              </a:rPr>
              <a:t>	 </a:t>
            </a:r>
            <a:r>
              <a:rPr lang="de-DE" dirty="0"/>
              <a:t>Zum Zentrifugieren werden die Proben nach vorne gereicht</a:t>
            </a:r>
          </a:p>
          <a:p>
            <a:pPr>
              <a:lnSpc>
                <a:spcPct val="120000"/>
              </a:lnSpc>
            </a:pPr>
            <a:r>
              <a:rPr lang="de-DE" dirty="0"/>
              <a:t>	</a:t>
            </a:r>
            <a:r>
              <a:rPr lang="de-DE" dirty="0">
                <a:sym typeface="Wingdings"/>
              </a:rPr>
              <a:t> Die Proben werden von der KL anhand der Nummern wieder verteilt</a:t>
            </a:r>
            <a:endParaRPr lang="de-DE" dirty="0"/>
          </a:p>
        </p:txBody>
      </p:sp>
      <p:grpSp>
        <p:nvGrpSpPr>
          <p:cNvPr id="9" name="Gruppierung 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0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uppierung 1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7" name="Gerade Verbindung 16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feld 17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6" name="Gerade Verbindung 15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026">
            <a:extLst>
              <a:ext uri="{FF2B5EF4-FFF2-40B4-BE49-F238E27FC236}">
                <a16:creationId xmlns:a16="http://schemas.microsoft.com/office/drawing/2014/main" id="{3B132290-201F-97DE-AA64-3C8336A46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181" y="38354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Experimentalteil</a:t>
            </a:r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4 </a:t>
            </a:r>
            <a:b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Aufreinigen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des PCR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Produkts</a:t>
            </a:r>
            <a:endParaRPr lang="en-US" sz="20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3135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7</a:t>
            </a:fld>
            <a:endParaRPr lang="en-US"/>
          </a:p>
        </p:txBody>
      </p:sp>
      <p:pic>
        <p:nvPicPr>
          <p:cNvPr id="14" name="Bild 6" descr="61nKB7rt3i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466" y="3381024"/>
            <a:ext cx="1931340" cy="2317608"/>
          </a:xfrm>
          <a:prstGeom prst="rect">
            <a:avLst/>
          </a:prstGeom>
        </p:spPr>
      </p:pic>
      <p:pic>
        <p:nvPicPr>
          <p:cNvPr id="15" name="Bild 7" descr="LC-430-P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156" y="4317439"/>
            <a:ext cx="955800" cy="1257581"/>
          </a:xfrm>
          <a:prstGeom prst="rect">
            <a:avLst/>
          </a:prstGeom>
        </p:spPr>
      </p:pic>
      <p:pic>
        <p:nvPicPr>
          <p:cNvPr id="16" name="Bild 8" descr="502px-Falcon_tubes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7" r="44389" b="4238"/>
          <a:stretch/>
        </p:blipFill>
        <p:spPr>
          <a:xfrm>
            <a:off x="710385" y="1647316"/>
            <a:ext cx="1418602" cy="3927704"/>
          </a:xfrm>
          <a:prstGeom prst="rect">
            <a:avLst/>
          </a:prstGeom>
        </p:spPr>
      </p:pic>
      <p:pic>
        <p:nvPicPr>
          <p:cNvPr id="17" name="Bild 9" descr="502px-Falcon_tubes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59" b="4238"/>
          <a:stretch/>
        </p:blipFill>
        <p:spPr>
          <a:xfrm>
            <a:off x="2899540" y="1629070"/>
            <a:ext cx="1345096" cy="3945954"/>
          </a:xfrm>
          <a:prstGeom prst="rect">
            <a:avLst/>
          </a:prstGeom>
        </p:spPr>
      </p:pic>
      <p:sp>
        <p:nvSpPr>
          <p:cNvPr id="18" name="Rechteck 12"/>
          <p:cNvSpPr/>
          <p:nvPr/>
        </p:nvSpPr>
        <p:spPr>
          <a:xfrm>
            <a:off x="482600" y="940288"/>
            <a:ext cx="7886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>
                <a:solidFill>
                  <a:srgbClr val="000000"/>
                </a:solidFill>
              </a:rPr>
              <a:t>Reaktionsgefässe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9" name="Textfeld 13"/>
          <p:cNvSpPr txBox="1"/>
          <p:nvPr/>
        </p:nvSpPr>
        <p:spPr>
          <a:xfrm>
            <a:off x="410981" y="5775960"/>
            <a:ext cx="18161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/>
              <a:t>Falkon</a:t>
            </a:r>
            <a:r>
              <a:rPr lang="de-DE" sz="1600" dirty="0"/>
              <a:t> Röhrchen</a:t>
            </a:r>
          </a:p>
          <a:p>
            <a:pPr algn="ctr"/>
            <a:r>
              <a:rPr lang="de-DE" sz="1600" dirty="0"/>
              <a:t>50ml</a:t>
            </a:r>
          </a:p>
        </p:txBody>
      </p:sp>
      <p:sp>
        <p:nvSpPr>
          <p:cNvPr id="20" name="Textfeld 14"/>
          <p:cNvSpPr txBox="1"/>
          <p:nvPr/>
        </p:nvSpPr>
        <p:spPr>
          <a:xfrm>
            <a:off x="2571246" y="5775960"/>
            <a:ext cx="18161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/>
              <a:t>Falkon</a:t>
            </a:r>
            <a:r>
              <a:rPr lang="de-DE" sz="1600" dirty="0"/>
              <a:t> Röhrchen</a:t>
            </a:r>
          </a:p>
          <a:p>
            <a:pPr algn="ctr"/>
            <a:r>
              <a:rPr lang="de-DE" sz="1600" dirty="0"/>
              <a:t>15ml</a:t>
            </a:r>
          </a:p>
        </p:txBody>
      </p:sp>
      <p:sp>
        <p:nvSpPr>
          <p:cNvPr id="21" name="Textfeld 15"/>
          <p:cNvSpPr txBox="1"/>
          <p:nvPr/>
        </p:nvSpPr>
        <p:spPr>
          <a:xfrm>
            <a:off x="5111156" y="5775960"/>
            <a:ext cx="18161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Eppendorf </a:t>
            </a:r>
            <a:r>
              <a:rPr lang="de-DE" sz="1600" dirty="0" err="1"/>
              <a:t>Tübchen</a:t>
            </a:r>
            <a:endParaRPr lang="de-DE" sz="1600" dirty="0"/>
          </a:p>
          <a:p>
            <a:pPr algn="ctr"/>
            <a:r>
              <a:rPr lang="de-DE" sz="1600" dirty="0"/>
              <a:t>1,5ml</a:t>
            </a:r>
          </a:p>
        </p:txBody>
      </p:sp>
      <p:sp>
        <p:nvSpPr>
          <p:cNvPr id="22" name="Textfeld 16"/>
          <p:cNvSpPr txBox="1"/>
          <p:nvPr/>
        </p:nvSpPr>
        <p:spPr>
          <a:xfrm>
            <a:off x="6851056" y="5775960"/>
            <a:ext cx="18161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PCR </a:t>
            </a:r>
            <a:r>
              <a:rPr lang="de-DE" sz="1600" dirty="0" err="1"/>
              <a:t>Tübchen</a:t>
            </a:r>
            <a:endParaRPr lang="de-DE" sz="1600" dirty="0"/>
          </a:p>
          <a:p>
            <a:pPr algn="ctr"/>
            <a:r>
              <a:rPr lang="de-DE" sz="1600" dirty="0"/>
              <a:t>0,2 ml</a:t>
            </a:r>
          </a:p>
        </p:txBody>
      </p:sp>
      <p:grpSp>
        <p:nvGrpSpPr>
          <p:cNvPr id="23" name="Gruppierung 22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4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pierung 24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7" name="Gerade Verbindung 26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feld 27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6" name="Gerade Verbindung 25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484184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26"/>
          <p:cNvSpPr>
            <a:spLocks noChangeArrowheads="1"/>
          </p:cNvSpPr>
          <p:nvPr/>
        </p:nvSpPr>
        <p:spPr bwMode="auto">
          <a:xfrm>
            <a:off x="-426377" y="646784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Experimentalteil</a:t>
            </a:r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4 </a:t>
            </a:r>
            <a:b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Aufreinigen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des PCR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Produkts</a:t>
            </a:r>
            <a:endParaRPr lang="en-US" sz="20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A41EC-FC04-EC41-9F20-75780D15156E}" type="slidenum">
              <a:rPr lang="en-US" smtClean="0"/>
              <a:t>70</a:t>
            </a:fld>
            <a:endParaRPr lang="en-US"/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B39151C2-CA7A-845B-F323-56E2832F98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5281" y="1263762"/>
            <a:ext cx="704319" cy="497814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DDD9278-54E6-9F42-167F-0C84DB8E57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65" y="2144269"/>
            <a:ext cx="6316219" cy="2629499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E095D906-AC5A-2052-E3F8-8E1A71C95F3F}"/>
              </a:ext>
            </a:extLst>
          </p:cNvPr>
          <p:cNvSpPr/>
          <p:nvPr/>
        </p:nvSpPr>
        <p:spPr>
          <a:xfrm>
            <a:off x="7346023" y="1226005"/>
            <a:ext cx="1243174" cy="221844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2FA804D-BA91-C655-A6C6-770B814CE28B}"/>
              </a:ext>
            </a:extLst>
          </p:cNvPr>
          <p:cNvSpPr/>
          <p:nvPr/>
        </p:nvSpPr>
        <p:spPr>
          <a:xfrm>
            <a:off x="617727" y="4944733"/>
            <a:ext cx="5254811" cy="1005840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0000"/>
              </a:lnSpc>
            </a:pPr>
            <a:r>
              <a:rPr lang="de-DE" sz="1200" b="1" dirty="0">
                <a:solidFill>
                  <a:schemeClr val="tx1"/>
                </a:solidFill>
              </a:rPr>
              <a:t>Selektive Bindung </a:t>
            </a:r>
            <a:r>
              <a:rPr lang="de-DE" sz="1200" dirty="0">
                <a:solidFill>
                  <a:schemeClr val="tx1"/>
                </a:solidFill>
              </a:rPr>
              <a:t>von DNA (&gt; 100bp) in Gegenwart hoher Salzkonzentrationen und bei neutralem pH an die </a:t>
            </a:r>
            <a:r>
              <a:rPr lang="de-DE" sz="1200" dirty="0" err="1">
                <a:solidFill>
                  <a:schemeClr val="tx1"/>
                </a:solidFill>
              </a:rPr>
              <a:t>Silika</a:t>
            </a:r>
            <a:r>
              <a:rPr lang="de-DE" sz="1200" dirty="0">
                <a:solidFill>
                  <a:schemeClr val="tx1"/>
                </a:solidFill>
              </a:rPr>
              <a:t>-Gel-Membran der Säule. </a:t>
            </a:r>
            <a:r>
              <a:rPr lang="de-DE" sz="1200" b="1" dirty="0">
                <a:solidFill>
                  <a:schemeClr val="tx1"/>
                </a:solidFill>
              </a:rPr>
              <a:t>Primer, Nukleotide, Salze und </a:t>
            </a:r>
            <a:r>
              <a:rPr lang="de-DE" sz="1200" b="1" dirty="0" err="1">
                <a:solidFill>
                  <a:schemeClr val="tx1"/>
                </a:solidFill>
              </a:rPr>
              <a:t>Polymerase</a:t>
            </a:r>
            <a:r>
              <a:rPr lang="de-DE" sz="1200" b="1" dirty="0">
                <a:solidFill>
                  <a:schemeClr val="tx1"/>
                </a:solidFill>
              </a:rPr>
              <a:t> passieren die Membran ungehindert </a:t>
            </a:r>
            <a:r>
              <a:rPr lang="de-DE" sz="1200" dirty="0">
                <a:solidFill>
                  <a:schemeClr val="tx1"/>
                </a:solidFill>
              </a:rPr>
              <a:t>und werden durch die nachfolgenden Wasch- und </a:t>
            </a:r>
            <a:r>
              <a:rPr lang="de-DE" sz="1200" dirty="0" err="1">
                <a:solidFill>
                  <a:schemeClr val="tx1"/>
                </a:solidFill>
              </a:rPr>
              <a:t>Zentrifugationsschritte</a:t>
            </a:r>
            <a:r>
              <a:rPr lang="de-DE" sz="1200" dirty="0">
                <a:solidFill>
                  <a:schemeClr val="tx1"/>
                </a:solidFill>
              </a:rPr>
              <a:t> entfernt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4FD8F1A-5334-4668-0F94-517393DF72F6}"/>
              </a:ext>
            </a:extLst>
          </p:cNvPr>
          <p:cNvSpPr txBox="1"/>
          <p:nvPr/>
        </p:nvSpPr>
        <p:spPr>
          <a:xfrm rot="18080896">
            <a:off x="6219148" y="1518154"/>
            <a:ext cx="1384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A. Binden der DNA </a:t>
            </a:r>
          </a:p>
        </p:txBody>
      </p:sp>
    </p:spTree>
    <p:extLst>
      <p:ext uri="{BB962C8B-B14F-4D97-AF65-F5344CB8AC3E}">
        <p14:creationId xmlns:p14="http://schemas.microsoft.com/office/powerpoint/2010/main" val="186441729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26"/>
          <p:cNvSpPr>
            <a:spLocks noChangeArrowheads="1"/>
          </p:cNvSpPr>
          <p:nvPr/>
        </p:nvSpPr>
        <p:spPr bwMode="auto">
          <a:xfrm>
            <a:off x="1219194" y="571294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Experimentalteil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4 </a:t>
            </a:r>
            <a:b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Aufreinigen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des PCR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Produkts</a:t>
            </a:r>
            <a:endParaRPr lang="en-US" sz="20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A41EC-FC04-EC41-9F20-75780D15156E}" type="slidenum">
              <a:rPr lang="en-US" smtClean="0"/>
              <a:t>71</a:t>
            </a:fld>
            <a:endParaRPr lang="en-US"/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54EC37A8-4863-3952-0F98-09E9795DD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62" y="2040585"/>
            <a:ext cx="5905500" cy="35687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49D56D2-7408-DD06-FE7E-5F37F63E07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5281" y="1161022"/>
            <a:ext cx="704319" cy="4978148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FCA557C5-C7B6-E8BE-7043-18EB03324CE9}"/>
              </a:ext>
            </a:extLst>
          </p:cNvPr>
          <p:cNvSpPr/>
          <p:nvPr/>
        </p:nvSpPr>
        <p:spPr>
          <a:xfrm>
            <a:off x="7525281" y="3328826"/>
            <a:ext cx="981721" cy="1027417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B971BAA-79FF-9F61-ADAF-FB9672203228}"/>
              </a:ext>
            </a:extLst>
          </p:cNvPr>
          <p:cNvSpPr txBox="1"/>
          <p:nvPr/>
        </p:nvSpPr>
        <p:spPr>
          <a:xfrm rot="18080896">
            <a:off x="6579282" y="3286673"/>
            <a:ext cx="1260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B. Säule waschen</a:t>
            </a:r>
          </a:p>
        </p:txBody>
      </p:sp>
    </p:spTree>
    <p:extLst>
      <p:ext uri="{BB962C8B-B14F-4D97-AF65-F5344CB8AC3E}">
        <p14:creationId xmlns:p14="http://schemas.microsoft.com/office/powerpoint/2010/main" val="30548230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26"/>
          <p:cNvSpPr>
            <a:spLocks noChangeArrowheads="1"/>
          </p:cNvSpPr>
          <p:nvPr/>
        </p:nvSpPr>
        <p:spPr bwMode="auto">
          <a:xfrm>
            <a:off x="685800" y="30375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Experimentalteil</a:t>
            </a:r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4 </a:t>
            </a:r>
            <a:b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Aufreinigen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des PCR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Produkts</a:t>
            </a:r>
            <a:endParaRPr lang="en-US" sz="20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Rectangle 1032"/>
          <p:cNvSpPr>
            <a:spLocks noChangeArrowheads="1"/>
          </p:cNvSpPr>
          <p:nvPr/>
        </p:nvSpPr>
        <p:spPr bwMode="auto">
          <a:xfrm>
            <a:off x="6248400" y="33528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A41EC-FC04-EC41-9F20-75780D15156E}" type="slidenum">
              <a:rPr lang="en-US" smtClean="0"/>
              <a:t>72</a:t>
            </a:fld>
            <a:endParaRPr lang="en-US"/>
          </a:p>
        </p:txBody>
      </p:sp>
      <p:grpSp>
        <p:nvGrpSpPr>
          <p:cNvPr id="19" name="Gruppierung 18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0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pierung 20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3" name="Gerade Verbindung 22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feld 23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2" name="Gerade Verbindung 21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C77AA2E9-D3F8-520E-97DB-1F3123CE2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657" y="2291351"/>
            <a:ext cx="4864100" cy="16383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81F994B-4DA7-2D27-6F5C-3F88CD115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5281" y="1161022"/>
            <a:ext cx="704319" cy="4978148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1C2D844-81CE-E870-9153-2148FE6FB263}"/>
              </a:ext>
            </a:extLst>
          </p:cNvPr>
          <p:cNvSpPr/>
          <p:nvPr/>
        </p:nvSpPr>
        <p:spPr>
          <a:xfrm>
            <a:off x="7476479" y="4366515"/>
            <a:ext cx="981721" cy="1772655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5A22F42-7146-351B-D23D-2043F7BE0637}"/>
              </a:ext>
            </a:extLst>
          </p:cNvPr>
          <p:cNvSpPr txBox="1"/>
          <p:nvPr/>
        </p:nvSpPr>
        <p:spPr>
          <a:xfrm rot="18080896">
            <a:off x="6565963" y="4228016"/>
            <a:ext cx="1171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C. DNA eluieren</a:t>
            </a:r>
          </a:p>
        </p:txBody>
      </p:sp>
    </p:spTree>
    <p:extLst>
      <p:ext uri="{BB962C8B-B14F-4D97-AF65-F5344CB8AC3E}">
        <p14:creationId xmlns:p14="http://schemas.microsoft.com/office/powerpoint/2010/main" val="357767340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26"/>
          <p:cNvSpPr>
            <a:spLocks noChangeArrowheads="1"/>
          </p:cNvSpPr>
          <p:nvPr/>
        </p:nvSpPr>
        <p:spPr bwMode="auto">
          <a:xfrm>
            <a:off x="685800" y="567916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Experimentalteil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5 </a:t>
            </a:r>
            <a:b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Ansetzen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0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einer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0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Sequenzierreaktion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000" b="1" dirty="0">
              <a:solidFill>
                <a:srgbClr val="95373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417315"/>
            <a:ext cx="2133600" cy="365125"/>
          </a:xfrm>
        </p:spPr>
        <p:txBody>
          <a:bodyPr/>
          <a:lstStyle/>
          <a:p>
            <a:fld id="{585A41EC-FC04-EC41-9F20-75780D15156E}" type="slidenum">
              <a:rPr lang="en-US" smtClean="0"/>
              <a:t>73</a:t>
            </a:fld>
            <a:endParaRPr lang="en-US"/>
          </a:p>
        </p:txBody>
      </p:sp>
      <p:grpSp>
        <p:nvGrpSpPr>
          <p:cNvPr id="26" name="Gruppierung 2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8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uppierung 2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34" name="Gerade Verbindung 33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feld 34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31" name="Gerade Verbindung 30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ED07215C-9193-DF48-BD28-3D83CE24F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517" y="1881690"/>
            <a:ext cx="7959957" cy="959031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8D05A9DF-57EE-B641-BAD5-0E560B0F6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545" y="2920868"/>
            <a:ext cx="7327900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7116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5DA7CCE-AB6F-C6A8-92A4-B864D7C44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902" y="869811"/>
            <a:ext cx="704319" cy="4978148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8A4A5324-47B9-F34A-959D-EECAFC9B9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346" y="3994108"/>
            <a:ext cx="4052046" cy="2742652"/>
          </a:xfrm>
          <a:prstGeom prst="rect">
            <a:avLst/>
          </a:prstGeom>
        </p:spPr>
      </p:pic>
      <p:sp>
        <p:nvSpPr>
          <p:cNvPr id="122882" name="Rectangle 1026"/>
          <p:cNvSpPr>
            <a:spLocks noChangeArrowheads="1"/>
          </p:cNvSpPr>
          <p:nvPr/>
        </p:nvSpPr>
        <p:spPr bwMode="auto">
          <a:xfrm>
            <a:off x="685800" y="385036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Experimentalteil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5 </a:t>
            </a:r>
            <a:b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Ansetzen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einer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Sequenzierreaktion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b="1" dirty="0">
              <a:solidFill>
                <a:srgbClr val="95373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417315"/>
            <a:ext cx="2133600" cy="365125"/>
          </a:xfrm>
        </p:spPr>
        <p:txBody>
          <a:bodyPr/>
          <a:lstStyle/>
          <a:p>
            <a:fld id="{585A41EC-FC04-EC41-9F20-75780D15156E}" type="slidenum">
              <a:rPr lang="en-US" smtClean="0"/>
              <a:t>74</a:t>
            </a:fld>
            <a:endParaRPr lang="en-US"/>
          </a:p>
        </p:txBody>
      </p:sp>
      <p:sp>
        <p:nvSpPr>
          <p:cNvPr id="3" name="Textfeld 2"/>
          <p:cNvSpPr txBox="1"/>
          <p:nvPr/>
        </p:nvSpPr>
        <p:spPr>
          <a:xfrm>
            <a:off x="73963" y="1380415"/>
            <a:ext cx="6370197" cy="2556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CH" sz="1200" b="1" dirty="0"/>
              <a:t>In der zu Beginn des Kurses ausgefüllten Liste sind jeder Person zwei </a:t>
            </a:r>
            <a:r>
              <a:rPr lang="de-CH" sz="1200" b="1" dirty="0" err="1"/>
              <a:t>wells</a:t>
            </a:r>
            <a:r>
              <a:rPr lang="de-CH" sz="1200" b="1" dirty="0"/>
              <a:t> zugeteilt! (Die KL trägt die Namen der </a:t>
            </a:r>
            <a:r>
              <a:rPr lang="de-CH" sz="1200" b="1" dirty="0" err="1"/>
              <a:t>SuS</a:t>
            </a:r>
            <a:r>
              <a:rPr lang="de-CH" sz="1200" b="1" dirty="0"/>
              <a:t> zusätzlich in einer Excel-Liste ein - diese wird für die spätere Registration zur Sequenzierung der Samples benötigt)</a:t>
            </a:r>
            <a:endParaRPr lang="de-CH" sz="12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CH" sz="1200" dirty="0"/>
              <a:t>Die </a:t>
            </a:r>
            <a:r>
              <a:rPr lang="de-CH" sz="1200" dirty="0" err="1"/>
              <a:t>SuS</a:t>
            </a:r>
            <a:r>
              <a:rPr lang="de-CH" sz="1200" dirty="0"/>
              <a:t> </a:t>
            </a:r>
            <a:r>
              <a:rPr lang="de-CH" sz="1200" dirty="0" err="1"/>
              <a:t>befüllen</a:t>
            </a:r>
            <a:r>
              <a:rPr lang="de-CH" sz="1200" dirty="0"/>
              <a:t> zwei horizontal aufeinanderfolgende </a:t>
            </a:r>
            <a:r>
              <a:rPr lang="de-CH" sz="1200" dirty="0" err="1"/>
              <a:t>wells</a:t>
            </a:r>
            <a:r>
              <a:rPr lang="de-CH" sz="1200" dirty="0"/>
              <a:t> (also </a:t>
            </a:r>
            <a:r>
              <a:rPr lang="de-CH" sz="1200" dirty="0" err="1"/>
              <a:t>zB</a:t>
            </a:r>
            <a:r>
              <a:rPr lang="de-CH" sz="1200" dirty="0"/>
              <a:t>. A01/A02) mit je 12</a:t>
            </a:r>
            <a:r>
              <a:rPr lang="el-GR" sz="1200" dirty="0"/>
              <a:t>μ</a:t>
            </a:r>
            <a:r>
              <a:rPr lang="de-CH" sz="1200" dirty="0"/>
              <a:t>l der </a:t>
            </a:r>
            <a:r>
              <a:rPr lang="de-CH" sz="1200" dirty="0" err="1"/>
              <a:t>aufgereinigten</a:t>
            </a:r>
            <a:r>
              <a:rPr lang="de-CH" sz="1200" dirty="0"/>
              <a:t> PCR Probe.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200" dirty="0"/>
              <a:t>Die Sequenzierungsprimer HVR1_F_Seq und HVR2_F_Seq werden bei </a:t>
            </a:r>
            <a:r>
              <a:rPr lang="de-DE" sz="1200" dirty="0" err="1"/>
              <a:t>Microsynth</a:t>
            </a:r>
            <a:r>
              <a:rPr lang="de-DE" sz="1200" dirty="0"/>
              <a:t> gelagert und erst bei der Sequenzierungsreaktion dazu pipettiert (</a:t>
            </a:r>
            <a:r>
              <a:rPr lang="de-DE" sz="1200" dirty="0">
                <a:sym typeface="Wingdings" pitchFamily="2" charset="2"/>
              </a:rPr>
              <a:t></a:t>
            </a:r>
            <a:r>
              <a:rPr lang="de-DE" sz="1200" dirty="0"/>
              <a:t> Für die Sequenzierung der Region HVR1 wird der Sequenzierungsprimer HVR1_F_Seq in das erste </a:t>
            </a:r>
            <a:r>
              <a:rPr lang="de-DE" sz="1200" dirty="0" err="1"/>
              <a:t>Well</a:t>
            </a:r>
            <a:r>
              <a:rPr lang="de-DE" sz="1200" dirty="0"/>
              <a:t>, für die Sequenzierung der Region HVR2 wird der Sequenzierungsprimer HVR2_F_Seq in das zweite </a:t>
            </a:r>
            <a:r>
              <a:rPr lang="de-DE" sz="1200" dirty="0" err="1"/>
              <a:t>Well</a:t>
            </a:r>
            <a:r>
              <a:rPr lang="de-DE" sz="1200" dirty="0"/>
              <a:t> pipettiert)</a:t>
            </a:r>
            <a:r>
              <a:rPr lang="de-CH" sz="1200" dirty="0"/>
              <a:t> </a:t>
            </a:r>
          </a:p>
        </p:txBody>
      </p:sp>
      <p:sp>
        <p:nvSpPr>
          <p:cNvPr id="2" name="Rectangle 1032"/>
          <p:cNvSpPr>
            <a:spLocks noChangeArrowheads="1"/>
          </p:cNvSpPr>
          <p:nvPr/>
        </p:nvSpPr>
        <p:spPr bwMode="auto">
          <a:xfrm>
            <a:off x="6282267" y="3677914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4315729" y="5061618"/>
            <a:ext cx="26500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953735"/>
                </a:solidFill>
              </a:rPr>
              <a:t>Je 12µl in zwei </a:t>
            </a:r>
          </a:p>
          <a:p>
            <a:r>
              <a:rPr lang="de-DE" sz="1400" b="1" dirty="0">
                <a:solidFill>
                  <a:srgbClr val="953735"/>
                </a:solidFill>
              </a:rPr>
              <a:t>aufeinanderfolgende</a:t>
            </a:r>
          </a:p>
          <a:p>
            <a:r>
              <a:rPr lang="de-DE" sz="1400" b="1" dirty="0">
                <a:solidFill>
                  <a:srgbClr val="953735"/>
                </a:solidFill>
              </a:rPr>
              <a:t>Wells (Position definiert in Liste!)</a:t>
            </a:r>
          </a:p>
        </p:txBody>
      </p:sp>
      <p:cxnSp>
        <p:nvCxnSpPr>
          <p:cNvPr id="27" name="Gerade Verbindung mit Pfeil 26"/>
          <p:cNvCxnSpPr>
            <a:cxnSpLocks/>
          </p:cNvCxnSpPr>
          <p:nvPr/>
        </p:nvCxnSpPr>
        <p:spPr>
          <a:xfrm flipH="1" flipV="1">
            <a:off x="3706368" y="4416252"/>
            <a:ext cx="3536716" cy="131511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cxnSpLocks/>
          </p:cNvCxnSpPr>
          <p:nvPr/>
        </p:nvCxnSpPr>
        <p:spPr>
          <a:xfrm flipH="1" flipV="1">
            <a:off x="3986784" y="4349020"/>
            <a:ext cx="3256300" cy="137382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uppierung 2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8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uppierung 2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34" name="Gerade Verbindung 33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feld 34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31" name="Gerade Verbindung 30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83368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4C0AE10-286E-B044-9FE7-3EFBC0051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399" y="2608273"/>
            <a:ext cx="6301250" cy="2574821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8A4A5324-47B9-F34A-959D-EECAFC9B9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51" y="3263052"/>
            <a:ext cx="2922976" cy="1978434"/>
          </a:xfrm>
          <a:prstGeom prst="rect">
            <a:avLst/>
          </a:prstGeom>
        </p:spPr>
      </p:pic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238AEDA-EAE4-F54B-9EFF-7674BFE632C1}"/>
              </a:ext>
            </a:extLst>
          </p:cNvPr>
          <p:cNvCxnSpPr>
            <a:cxnSpLocks/>
          </p:cNvCxnSpPr>
          <p:nvPr/>
        </p:nvCxnSpPr>
        <p:spPr>
          <a:xfrm flipH="1">
            <a:off x="365761" y="2199702"/>
            <a:ext cx="1182624" cy="13246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FA7A41E1-E0E2-E045-B950-F7628BB9687D}"/>
              </a:ext>
            </a:extLst>
          </p:cNvPr>
          <p:cNvCxnSpPr>
            <a:cxnSpLocks/>
          </p:cNvCxnSpPr>
          <p:nvPr/>
        </p:nvCxnSpPr>
        <p:spPr>
          <a:xfrm flipH="1">
            <a:off x="560832" y="2199702"/>
            <a:ext cx="987553" cy="13246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490467"/>
            <a:ext cx="2133600" cy="365125"/>
          </a:xfrm>
        </p:spPr>
        <p:txBody>
          <a:bodyPr/>
          <a:lstStyle/>
          <a:p>
            <a:fld id="{585A41EC-FC04-EC41-9F20-75780D15156E}" type="slidenum">
              <a:rPr lang="en-US" smtClean="0"/>
              <a:t>75</a:t>
            </a:fld>
            <a:endParaRPr lang="en-US"/>
          </a:p>
        </p:txBody>
      </p:sp>
      <p:sp>
        <p:nvSpPr>
          <p:cNvPr id="11" name="Textfeld 10"/>
          <p:cNvSpPr txBox="1"/>
          <p:nvPr/>
        </p:nvSpPr>
        <p:spPr>
          <a:xfrm>
            <a:off x="365761" y="2450325"/>
            <a:ext cx="189346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/>
              <a:t>Je 12µl in zwei </a:t>
            </a:r>
          </a:p>
          <a:p>
            <a:r>
              <a:rPr lang="de-DE" sz="1200" dirty="0"/>
              <a:t>aufeinanderfolgende Wells </a:t>
            </a:r>
          </a:p>
          <a:p>
            <a:r>
              <a:rPr lang="de-DE" sz="1200" dirty="0"/>
              <a:t>(Position definiert in Liste!)</a:t>
            </a:r>
          </a:p>
        </p:txBody>
      </p:sp>
      <p:grpSp>
        <p:nvGrpSpPr>
          <p:cNvPr id="26" name="Gruppierung 2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8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uppierung 2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34" name="Gerade Verbindung 33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feld 34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31" name="Gerade Verbindung 30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CAFDA32D-CBAF-2045-883F-F4DF38A5C277}"/>
              </a:ext>
            </a:extLst>
          </p:cNvPr>
          <p:cNvSpPr txBox="1"/>
          <p:nvPr/>
        </p:nvSpPr>
        <p:spPr>
          <a:xfrm>
            <a:off x="299916" y="1610714"/>
            <a:ext cx="1088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Gereinigtes </a:t>
            </a:r>
          </a:p>
          <a:p>
            <a:r>
              <a:rPr lang="de-DE" sz="1400" dirty="0"/>
              <a:t>PCR Produkt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A85D749-B798-E34C-80DE-D2D1DC91F6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446" y="937931"/>
            <a:ext cx="735032" cy="1233220"/>
          </a:xfrm>
          <a:prstGeom prst="rect">
            <a:avLst/>
          </a:prstGeom>
        </p:spPr>
      </p:pic>
      <p:sp>
        <p:nvSpPr>
          <p:cNvPr id="43" name="Rectangle 1026">
            <a:extLst>
              <a:ext uri="{FF2B5EF4-FFF2-40B4-BE49-F238E27FC236}">
                <a16:creationId xmlns:a16="http://schemas.microsoft.com/office/drawing/2014/main" id="{1529AB06-E3BF-9F45-B65F-79939D827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8876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Experimentalteil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5 </a:t>
            </a:r>
            <a:b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Ansetzen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einer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Sequenzierreaktion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b="1" dirty="0">
              <a:solidFill>
                <a:srgbClr val="95373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DB3F6CF-9BE6-ED49-9EC2-25E82C86A794}"/>
              </a:ext>
            </a:extLst>
          </p:cNvPr>
          <p:cNvSpPr txBox="1"/>
          <p:nvPr/>
        </p:nvSpPr>
        <p:spPr>
          <a:xfrm>
            <a:off x="106316" y="5472998"/>
            <a:ext cx="8931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/>
              <a:t>Evtl. die bereits gefüllten </a:t>
            </a:r>
            <a:r>
              <a:rPr lang="de-DE" sz="1600" b="1" dirty="0" err="1"/>
              <a:t>wells</a:t>
            </a:r>
            <a:r>
              <a:rPr lang="de-DE" sz="1600" b="1" dirty="0"/>
              <a:t> jeweils mit einem Punkt o.ä. markieren (damit nicht aus Versehen in ein „besetztes“ </a:t>
            </a:r>
            <a:r>
              <a:rPr lang="de-DE" sz="1600" b="1" dirty="0" err="1"/>
              <a:t>well</a:t>
            </a:r>
            <a:r>
              <a:rPr lang="de-DE" sz="1600" b="1" dirty="0"/>
              <a:t> pipettiert wird…)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/>
              <a:t>Wenn alle ihre Proben in die vorgesehenen </a:t>
            </a:r>
            <a:r>
              <a:rPr lang="de-DE" sz="1600" b="1" dirty="0" err="1"/>
              <a:t>wells</a:t>
            </a:r>
            <a:r>
              <a:rPr lang="de-DE" sz="1600" b="1" dirty="0"/>
              <a:t> pipettiert haben, wird die Platte verschlossen! Dazu die 8-cap </a:t>
            </a:r>
            <a:r>
              <a:rPr lang="de-DE" sz="1600" b="1" dirty="0" err="1"/>
              <a:t>stripes</a:t>
            </a:r>
            <a:r>
              <a:rPr lang="de-DE" sz="1600" b="1" dirty="0"/>
              <a:t> in der Mitte trennen, vertikal über jeweils 4 </a:t>
            </a:r>
            <a:r>
              <a:rPr lang="de-DE" sz="1600" b="1" dirty="0" err="1"/>
              <a:t>wells</a:t>
            </a:r>
            <a:r>
              <a:rPr lang="de-DE" sz="1600" b="1" dirty="0"/>
              <a:t> legen und andrücken.</a:t>
            </a:r>
          </a:p>
        </p:txBody>
      </p:sp>
    </p:spTree>
    <p:extLst>
      <p:ext uri="{BB962C8B-B14F-4D97-AF65-F5344CB8AC3E}">
        <p14:creationId xmlns:p14="http://schemas.microsoft.com/office/powerpoint/2010/main" val="35632077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ung 14"/>
          <p:cNvGrpSpPr/>
          <p:nvPr/>
        </p:nvGrpSpPr>
        <p:grpSpPr>
          <a:xfrm>
            <a:off x="2216086" y="1984254"/>
            <a:ext cx="3576993" cy="1863864"/>
            <a:chOff x="4895261" y="1518134"/>
            <a:chExt cx="3576993" cy="1863864"/>
          </a:xfrm>
        </p:grpSpPr>
        <p:grpSp>
          <p:nvGrpSpPr>
            <p:cNvPr id="12" name="Gruppierung 11"/>
            <p:cNvGrpSpPr/>
            <p:nvPr/>
          </p:nvGrpSpPr>
          <p:grpSpPr>
            <a:xfrm>
              <a:off x="4959232" y="1518134"/>
              <a:ext cx="3261762" cy="1863864"/>
              <a:chOff x="3723123" y="2076923"/>
              <a:chExt cx="3261762" cy="1863864"/>
            </a:xfrm>
          </p:grpSpPr>
          <p:pic>
            <p:nvPicPr>
              <p:cNvPr id="9" name="Bild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23123" y="2076923"/>
                <a:ext cx="3261762" cy="1863864"/>
              </a:xfrm>
              <a:prstGeom prst="rect">
                <a:avLst/>
              </a:prstGeom>
            </p:spPr>
          </p:pic>
          <p:sp>
            <p:nvSpPr>
              <p:cNvPr id="10" name="Rechteck 9"/>
              <p:cNvSpPr/>
              <p:nvPr/>
            </p:nvSpPr>
            <p:spPr>
              <a:xfrm>
                <a:off x="5157953" y="2500427"/>
                <a:ext cx="721173" cy="6122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4" name="Rechteck 33"/>
            <p:cNvSpPr/>
            <p:nvPr/>
          </p:nvSpPr>
          <p:spPr>
            <a:xfrm rot="20732166">
              <a:off x="4895261" y="2748498"/>
              <a:ext cx="820690" cy="612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Rechteck 34"/>
            <p:cNvSpPr/>
            <p:nvPr/>
          </p:nvSpPr>
          <p:spPr>
            <a:xfrm rot="609874">
              <a:off x="7410966" y="2446972"/>
              <a:ext cx="1061288" cy="612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2882" name="Rectangle 1026"/>
          <p:cNvSpPr>
            <a:spLocks noChangeArrowheads="1"/>
          </p:cNvSpPr>
          <p:nvPr/>
        </p:nvSpPr>
        <p:spPr bwMode="auto">
          <a:xfrm>
            <a:off x="685800" y="347787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Sequenzierreaktion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400" b="1" dirty="0">
              <a:solidFill>
                <a:srgbClr val="95373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417315"/>
            <a:ext cx="2133600" cy="365125"/>
          </a:xfrm>
        </p:spPr>
        <p:txBody>
          <a:bodyPr/>
          <a:lstStyle/>
          <a:p>
            <a:fld id="{585A41EC-FC04-EC41-9F20-75780D15156E}" type="slidenum">
              <a:rPr lang="en-US" smtClean="0"/>
              <a:t>76</a:t>
            </a:fld>
            <a:endParaRPr lang="en-US"/>
          </a:p>
        </p:txBody>
      </p:sp>
      <p:sp>
        <p:nvSpPr>
          <p:cNvPr id="2" name="Rectangle 1032"/>
          <p:cNvSpPr>
            <a:spLocks noChangeArrowheads="1"/>
          </p:cNvSpPr>
          <p:nvPr/>
        </p:nvSpPr>
        <p:spPr bwMode="auto">
          <a:xfrm>
            <a:off x="6282267" y="3677914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09" y="4876519"/>
            <a:ext cx="1724025" cy="1724026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577" y="3893329"/>
            <a:ext cx="1371600" cy="44450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93222" y="4252450"/>
            <a:ext cx="956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rgbClr val="953735"/>
                </a:solidFill>
              </a:rPr>
              <a:t>1 µl HVR2_F</a:t>
            </a:r>
          </a:p>
        </p:txBody>
      </p:sp>
      <p:pic>
        <p:nvPicPr>
          <p:cNvPr id="19" name="Bild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469" y="2205309"/>
            <a:ext cx="1724025" cy="1724026"/>
          </a:xfrm>
          <a:prstGeom prst="rect">
            <a:avLst/>
          </a:prstGeom>
        </p:spPr>
      </p:pic>
      <p:cxnSp>
        <p:nvCxnSpPr>
          <p:cNvPr id="33" name="Gerade Verbindung mit Pfeil 32"/>
          <p:cNvCxnSpPr/>
          <p:nvPr/>
        </p:nvCxnSpPr>
        <p:spPr>
          <a:xfrm>
            <a:off x="1017888" y="4563315"/>
            <a:ext cx="204556" cy="459351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Bild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49" y="1342264"/>
            <a:ext cx="1371600" cy="444500"/>
          </a:xfrm>
          <a:prstGeom prst="rect">
            <a:avLst/>
          </a:prstGeom>
        </p:spPr>
      </p:pic>
      <p:sp>
        <p:nvSpPr>
          <p:cNvPr id="39" name="Textfeld 38"/>
          <p:cNvSpPr txBox="1"/>
          <p:nvPr/>
        </p:nvSpPr>
        <p:spPr>
          <a:xfrm>
            <a:off x="20394" y="1701385"/>
            <a:ext cx="956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rgbClr val="953735"/>
                </a:solidFill>
              </a:rPr>
              <a:t>1 µl HVR1_F</a:t>
            </a:r>
          </a:p>
        </p:txBody>
      </p:sp>
      <p:cxnSp>
        <p:nvCxnSpPr>
          <p:cNvPr id="40" name="Gerade Verbindung mit Pfeil 39"/>
          <p:cNvCxnSpPr/>
          <p:nvPr/>
        </p:nvCxnSpPr>
        <p:spPr>
          <a:xfrm>
            <a:off x="892208" y="1931344"/>
            <a:ext cx="295310" cy="46528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978754" y="2731856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A01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1076543" y="5376385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A02</a:t>
            </a:r>
          </a:p>
        </p:txBody>
      </p:sp>
      <p:grpSp>
        <p:nvGrpSpPr>
          <p:cNvPr id="16" name="Gruppierung 15"/>
          <p:cNvGrpSpPr/>
          <p:nvPr/>
        </p:nvGrpSpPr>
        <p:grpSpPr>
          <a:xfrm>
            <a:off x="2295646" y="4339097"/>
            <a:ext cx="3576993" cy="1863864"/>
            <a:chOff x="3666591" y="4337829"/>
            <a:chExt cx="3576993" cy="1863864"/>
          </a:xfrm>
        </p:grpSpPr>
        <p:pic>
          <p:nvPicPr>
            <p:cNvPr id="28" name="Bild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3117" y="4337829"/>
              <a:ext cx="3261762" cy="1863864"/>
            </a:xfrm>
            <a:prstGeom prst="rect">
              <a:avLst/>
            </a:prstGeom>
          </p:spPr>
        </p:pic>
        <p:sp>
          <p:nvSpPr>
            <p:cNvPr id="29" name="Rechteck 28"/>
            <p:cNvSpPr/>
            <p:nvPr/>
          </p:nvSpPr>
          <p:spPr>
            <a:xfrm rot="20732166">
              <a:off x="4141967" y="4930663"/>
              <a:ext cx="721173" cy="612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Rechteck 35"/>
            <p:cNvSpPr/>
            <p:nvPr/>
          </p:nvSpPr>
          <p:spPr>
            <a:xfrm rot="20732166">
              <a:off x="3666591" y="5565674"/>
              <a:ext cx="820690" cy="612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Rechteck 36"/>
            <p:cNvSpPr/>
            <p:nvPr/>
          </p:nvSpPr>
          <p:spPr>
            <a:xfrm rot="609874">
              <a:off x="6182296" y="5264148"/>
              <a:ext cx="1061288" cy="612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48" name="Gerade Verbindung mit Pfeil 47"/>
          <p:cNvCxnSpPr/>
          <p:nvPr/>
        </p:nvCxnSpPr>
        <p:spPr>
          <a:xfrm>
            <a:off x="1874338" y="3121585"/>
            <a:ext cx="744379" cy="0"/>
          </a:xfrm>
          <a:prstGeom prst="straightConnector1">
            <a:avLst/>
          </a:prstGeom>
          <a:ln w="762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/>
          <p:nvPr/>
        </p:nvCxnSpPr>
        <p:spPr>
          <a:xfrm>
            <a:off x="1874338" y="5734226"/>
            <a:ext cx="741895" cy="0"/>
          </a:xfrm>
          <a:prstGeom prst="straightConnector1">
            <a:avLst/>
          </a:prstGeom>
          <a:ln w="762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Bild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2601" y="2354800"/>
            <a:ext cx="2739333" cy="1538529"/>
          </a:xfrm>
          <a:prstGeom prst="rect">
            <a:avLst/>
          </a:prstGeom>
        </p:spPr>
      </p:pic>
      <p:cxnSp>
        <p:nvCxnSpPr>
          <p:cNvPr id="59" name="Gerade Verbindung mit Pfeil 58"/>
          <p:cNvCxnSpPr/>
          <p:nvPr/>
        </p:nvCxnSpPr>
        <p:spPr>
          <a:xfrm>
            <a:off x="5064554" y="3161309"/>
            <a:ext cx="744379" cy="0"/>
          </a:xfrm>
          <a:prstGeom prst="straightConnector1">
            <a:avLst/>
          </a:prstGeom>
          <a:ln w="762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/>
          <p:nvPr/>
        </p:nvCxnSpPr>
        <p:spPr>
          <a:xfrm>
            <a:off x="5064554" y="5729002"/>
            <a:ext cx="744379" cy="0"/>
          </a:xfrm>
          <a:prstGeom prst="straightConnector1">
            <a:avLst/>
          </a:prstGeom>
          <a:ln w="762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2" name="Bild 6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0534" y="4731610"/>
            <a:ext cx="2997333" cy="1485084"/>
          </a:xfrm>
          <a:prstGeom prst="rect">
            <a:avLst/>
          </a:prstGeom>
        </p:spPr>
      </p:pic>
      <p:grpSp>
        <p:nvGrpSpPr>
          <p:cNvPr id="41" name="Gruppierung 40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43" name="Picture 12" descr="uzh_eth_logo_d_pos.eps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" name="Gruppierung 44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49" name="Gerade Verbindung 48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feld 5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47" name="Gerade Verbindung 4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42183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2" descr="Bildschirmfoto 2014-01-23 um 17.40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06" y="1383190"/>
            <a:ext cx="4484068" cy="569405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77</a:t>
            </a:fld>
            <a:endParaRPr lang="en-US"/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1110354" y="869834"/>
            <a:ext cx="66946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Unterteilung</a:t>
            </a:r>
            <a:r>
              <a:rPr lang="en-US" b="1" dirty="0">
                <a:solidFill>
                  <a:srgbClr val="000000"/>
                </a:solidFill>
                <a:latin typeface="+mj-lt"/>
                <a:cs typeface="Arial" charset="0"/>
              </a:rPr>
              <a:t> der Menschen in 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Arial" charset="0"/>
              </a:rPr>
              <a:t>Haplogruppen</a:t>
            </a:r>
            <a:endParaRPr lang="en-US" b="1" dirty="0">
              <a:solidFill>
                <a:srgbClr val="000000"/>
              </a:solidFill>
              <a:latin typeface="+mj-lt"/>
              <a:cs typeface="Arial" charset="0"/>
            </a:endParaRP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480591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78</a:t>
            </a:fld>
            <a:endParaRPr lang="en-US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457200" y="616582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dirty="0" err="1"/>
              <a:t>mtDNA</a:t>
            </a:r>
            <a:r>
              <a:rPr lang="de-DE" sz="2800" b="1" dirty="0"/>
              <a:t> Quiz</a:t>
            </a: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457200" y="2159845"/>
            <a:ext cx="8229600" cy="3385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b="1" u="sng" dirty="0">
                <a:solidFill>
                  <a:srgbClr val="000000"/>
                </a:solidFill>
              </a:rPr>
              <a:t>Frage 1</a:t>
            </a:r>
          </a:p>
          <a:p>
            <a:pPr algn="l"/>
            <a:endParaRPr lang="de-CH" sz="2400" dirty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de-DE" sz="2400" dirty="0">
                <a:solidFill>
                  <a:srgbClr val="000000"/>
                </a:solidFill>
              </a:rPr>
              <a:t>Zu welcher Berühmtheit gehören jeweils die HVR2-Sequenzen 1-4? </a:t>
            </a:r>
          </a:p>
          <a:p>
            <a:pPr algn="l"/>
            <a:endParaRPr lang="de-CH" sz="2400" dirty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de-DE" sz="2400" dirty="0">
                <a:solidFill>
                  <a:srgbClr val="000000"/>
                </a:solidFill>
              </a:rPr>
              <a:t>Ein Beispiel wird Ihnen vorgezeigt, die anderen versuchen Sie bitte selber zu identifizieren.</a:t>
            </a: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770079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79</a:t>
            </a:fld>
            <a:endParaRPr lang="en-US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457200" y="616582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dirty="0"/>
              <a:t>Ausgangslage</a:t>
            </a:r>
          </a:p>
        </p:txBody>
      </p:sp>
      <p:sp>
        <p:nvSpPr>
          <p:cNvPr id="16" name="Inhaltsplatzhalter 2"/>
          <p:cNvSpPr txBox="1">
            <a:spLocks/>
          </p:cNvSpPr>
          <p:nvPr/>
        </p:nvSpPr>
        <p:spPr>
          <a:xfrm>
            <a:off x="457200" y="1962807"/>
            <a:ext cx="8229600" cy="4516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2400" dirty="0">
                <a:solidFill>
                  <a:srgbClr val="000000"/>
                </a:solidFill>
              </a:rPr>
              <a:t>Person 1 erhielt vom Labor die folgenden Laborresultate der HVR2 Region:</a:t>
            </a:r>
          </a:p>
          <a:p>
            <a:pPr algn="l"/>
            <a:endParaRPr lang="de-DE" sz="1100" dirty="0">
              <a:solidFill>
                <a:srgbClr val="000000"/>
              </a:solidFill>
            </a:endParaRPr>
          </a:p>
          <a:p>
            <a:pPr algn="l"/>
            <a:r>
              <a:rPr lang="de-DE" sz="2000" dirty="0">
                <a:solidFill>
                  <a:srgbClr val="000000"/>
                </a:solidFill>
              </a:rPr>
              <a:t>GATCACAGGTCTATCACCCTATTAACCACTCACGGGAGCTCTCCATGCATTTGGTATTTTCGTCTGGGGGGTATGCACGCGATAGCATTGCGAGACGCTGGAGCCGGAGCACCCTATGTCGCAGTATCTGTCTTTGATTCCTGCCTCATCCCATTATTTATCGCACCTACGTTCAATATTACAGGCGAACATACTCACTAAAGTGTGTTAATTAATTAATGCTTGTAGGACATAATAATAACAATTGAATGTCTGCACAGCCGCTTTCCACAAGACATCATAACAAAAAATTTCCACCAAACCCCCCCTCCCCCCGCTTCTGGCCACAGCACTTAAACACATCTCTGCCAAACCCCAAAAACAAAGAACCCTAACACCAGCCTAACCAGATTTCAAATTTTATCTTTTGGCGGTATGCACTTTTAACAG</a:t>
            </a:r>
            <a:endParaRPr lang="de-CH" sz="2000" dirty="0">
              <a:solidFill>
                <a:srgbClr val="000000"/>
              </a:solidFill>
            </a:endParaRPr>
          </a:p>
          <a:p>
            <a:pPr algn="l"/>
            <a:endParaRPr lang="de-DE" sz="2000" dirty="0">
              <a:solidFill>
                <a:srgbClr val="000000"/>
              </a:solidFill>
            </a:endParaRPr>
          </a:p>
        </p:txBody>
      </p:sp>
      <p:grpSp>
        <p:nvGrpSpPr>
          <p:cNvPr id="15" name="Gruppierung 14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5204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</a:t>
            </a:fld>
            <a:endParaRPr lang="en-US"/>
          </a:p>
        </p:txBody>
      </p:sp>
      <p:sp>
        <p:nvSpPr>
          <p:cNvPr id="18" name="Rechteck 12"/>
          <p:cNvSpPr/>
          <p:nvPr/>
        </p:nvSpPr>
        <p:spPr>
          <a:xfrm>
            <a:off x="482600" y="2845285"/>
            <a:ext cx="7886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0000"/>
                </a:solidFill>
              </a:rPr>
              <a:t>Pipettierübung</a:t>
            </a:r>
            <a:endParaRPr lang="en-US" sz="2800" dirty="0">
              <a:solidFill>
                <a:srgbClr val="000000"/>
              </a:solidFill>
            </a:endParaRPr>
          </a:p>
        </p:txBody>
      </p: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uppierung 1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9" name="Gerade Verbindung 18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7" name="Gerade Verbindung 1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763067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80</a:t>
            </a:fld>
            <a:endParaRPr lang="en-US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457200" y="616582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dirty="0" err="1"/>
              <a:t>Alignment</a:t>
            </a:r>
            <a:r>
              <a:rPr lang="de-DE" sz="2800" b="1" dirty="0"/>
              <a:t> </a:t>
            </a:r>
            <a:r>
              <a:rPr lang="de-DE" sz="2800" b="1" dirty="0" err="1"/>
              <a:t>software</a:t>
            </a:r>
            <a:endParaRPr lang="de-DE" sz="2800" b="1" dirty="0"/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517674" y="1696713"/>
            <a:ext cx="8229600" cy="4979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/>
              <a:buChar char="•"/>
            </a:pPr>
            <a:r>
              <a:rPr lang="de-DE" sz="3000" dirty="0">
                <a:solidFill>
                  <a:srgbClr val="000000"/>
                </a:solidFill>
              </a:rPr>
              <a:t>Die Sequenz wurde in eine </a:t>
            </a:r>
            <a:r>
              <a:rPr lang="de-DE" sz="3000" dirty="0" err="1">
                <a:solidFill>
                  <a:srgbClr val="000000"/>
                </a:solidFill>
              </a:rPr>
              <a:t>Alignmentsoftware</a:t>
            </a:r>
            <a:r>
              <a:rPr lang="de-DE" sz="3000" dirty="0">
                <a:solidFill>
                  <a:srgbClr val="000000"/>
                </a:solidFill>
              </a:rPr>
              <a:t> eingegeben (</a:t>
            </a:r>
            <a:r>
              <a:rPr lang="de-DE" sz="3000" dirty="0" err="1">
                <a:solidFill>
                  <a:srgbClr val="000000"/>
                </a:solidFill>
              </a:rPr>
              <a:t>copy</a:t>
            </a:r>
            <a:r>
              <a:rPr lang="de-DE" sz="3000" dirty="0">
                <a:solidFill>
                  <a:srgbClr val="000000"/>
                </a:solidFill>
              </a:rPr>
              <a:t>/</a:t>
            </a:r>
            <a:r>
              <a:rPr lang="de-DE" sz="3000" dirty="0" err="1">
                <a:solidFill>
                  <a:srgbClr val="000000"/>
                </a:solidFill>
              </a:rPr>
              <a:t>paste</a:t>
            </a:r>
            <a:r>
              <a:rPr lang="de-DE" dirty="0">
                <a:solidFill>
                  <a:srgbClr val="000000"/>
                </a:solidFill>
              </a:rPr>
              <a:t>). </a:t>
            </a:r>
            <a:br>
              <a:rPr lang="de-DE" dirty="0">
                <a:solidFill>
                  <a:srgbClr val="000000"/>
                </a:solidFill>
              </a:rPr>
            </a:br>
            <a:r>
              <a:rPr lang="de-DE" sz="2400" dirty="0">
                <a:solidFill>
                  <a:srgbClr val="000000"/>
                </a:solidFill>
              </a:rPr>
              <a:t>(Ihr/</a:t>
            </a:r>
            <a:r>
              <a:rPr lang="de-DE" sz="2400" dirty="0" err="1">
                <a:solidFill>
                  <a:srgbClr val="000000"/>
                </a:solidFill>
              </a:rPr>
              <a:t>e</a:t>
            </a:r>
            <a:r>
              <a:rPr lang="de-DE" sz="2400" dirty="0">
                <a:solidFill>
                  <a:srgbClr val="000000"/>
                </a:solidFill>
              </a:rPr>
              <a:t> Lehrer/in gibt Ihnen später den Link für die Auswertung </a:t>
            </a:r>
            <a:r>
              <a:rPr lang="de-DE" sz="2400" dirty="0" err="1">
                <a:solidFill>
                  <a:srgbClr val="000000"/>
                </a:solidFill>
              </a:rPr>
              <a:t>ihrerer</a:t>
            </a:r>
            <a:r>
              <a:rPr lang="de-DE" sz="2400" dirty="0">
                <a:solidFill>
                  <a:srgbClr val="000000"/>
                </a:solidFill>
              </a:rPr>
              <a:t> eigenen Sequenz)</a:t>
            </a:r>
            <a:r>
              <a:rPr lang="de-DE" dirty="0">
                <a:solidFill>
                  <a:srgbClr val="000000"/>
                </a:solidFill>
              </a:rPr>
              <a:t>. </a:t>
            </a:r>
          </a:p>
          <a:p>
            <a:pPr marL="457200" indent="-457200" algn="l">
              <a:buFont typeface="Arial"/>
              <a:buChar char="•"/>
            </a:pPr>
            <a:r>
              <a:rPr lang="de-DE" sz="3000" dirty="0">
                <a:solidFill>
                  <a:srgbClr val="000000"/>
                </a:solidFill>
              </a:rPr>
              <a:t>Als Vergleich diente die </a:t>
            </a:r>
            <a:r>
              <a:rPr lang="de-DE" sz="3000" dirty="0" err="1">
                <a:solidFill>
                  <a:srgbClr val="000000"/>
                </a:solidFill>
              </a:rPr>
              <a:t>Cambrigde</a:t>
            </a:r>
            <a:r>
              <a:rPr lang="de-DE" sz="3000" dirty="0">
                <a:solidFill>
                  <a:srgbClr val="000000"/>
                </a:solidFill>
              </a:rPr>
              <a:t> Sequenz (CRS). Das Resultat sah </a:t>
            </a:r>
            <a:r>
              <a:rPr lang="de-DE" sz="3000" dirty="0" err="1">
                <a:solidFill>
                  <a:srgbClr val="000000"/>
                </a:solidFill>
              </a:rPr>
              <a:t>folgendermassen</a:t>
            </a:r>
            <a:r>
              <a:rPr lang="de-DE" sz="3000" dirty="0">
                <a:solidFill>
                  <a:srgbClr val="000000"/>
                </a:solidFill>
              </a:rPr>
              <a:t> aus:</a:t>
            </a:r>
          </a:p>
          <a:p>
            <a:pPr marL="457200" indent="-457200" algn="l">
              <a:buFont typeface="Arial"/>
              <a:buChar char="•"/>
            </a:pPr>
            <a:endParaRPr lang="de-DE" sz="2000" dirty="0"/>
          </a:p>
          <a:p>
            <a:pPr algn="l"/>
            <a:r>
              <a:rPr lang="de-DE" sz="2800" dirty="0">
                <a:solidFill>
                  <a:srgbClr val="FF0000"/>
                </a:solidFill>
              </a:rPr>
              <a:t>Laminiertes Handout Person 1: Wo gibt es Mutation?</a:t>
            </a: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112223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79" y="685"/>
            <a:ext cx="7740630" cy="6793363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3677007" y="5431026"/>
            <a:ext cx="1188751" cy="134609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8"/>
          <p:cNvCxnSpPr/>
          <p:nvPr/>
        </p:nvCxnSpPr>
        <p:spPr>
          <a:xfrm>
            <a:off x="2859050" y="5561182"/>
            <a:ext cx="0" cy="754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19"/>
          <p:cNvCxnSpPr/>
          <p:nvPr/>
        </p:nvCxnSpPr>
        <p:spPr>
          <a:xfrm>
            <a:off x="3949647" y="5561182"/>
            <a:ext cx="0" cy="754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7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82</a:t>
            </a:fld>
            <a:endParaRPr lang="en-US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457200" y="718546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dirty="0"/>
              <a:t>Auftrag</a:t>
            </a: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457200" y="2072623"/>
            <a:ext cx="8229600" cy="405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/>
              <a:buChar char="•"/>
            </a:pPr>
            <a:r>
              <a:rPr lang="de-DE" sz="2800" dirty="0">
                <a:solidFill>
                  <a:srgbClr val="000000"/>
                </a:solidFill>
              </a:rPr>
              <a:t>Versuchen Sie die Sequenzen 2, 3 und 4 den anderen Personen (bzw. </a:t>
            </a:r>
            <a:r>
              <a:rPr lang="de-DE" sz="2800" dirty="0" err="1">
                <a:solidFill>
                  <a:srgbClr val="000000"/>
                </a:solidFill>
              </a:rPr>
              <a:t>Haplogruppen</a:t>
            </a:r>
            <a:r>
              <a:rPr lang="de-DE" sz="2800" dirty="0">
                <a:solidFill>
                  <a:srgbClr val="000000"/>
                </a:solidFill>
              </a:rPr>
              <a:t>) zuzuordnen. </a:t>
            </a:r>
            <a:r>
              <a:rPr lang="de-DE" sz="2800" dirty="0">
                <a:solidFill>
                  <a:srgbClr val="FF0000"/>
                </a:solidFill>
              </a:rPr>
              <a:t>Bitte nicht auf laminierte Folien schreiben!</a:t>
            </a:r>
          </a:p>
          <a:p>
            <a:pPr marL="457200" indent="-457200" algn="l">
              <a:buFont typeface="Arial"/>
              <a:buChar char="•"/>
            </a:pPr>
            <a:endParaRPr lang="de-DE" sz="2800" dirty="0">
              <a:solidFill>
                <a:srgbClr val="FF0000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de-DE" sz="2800" dirty="0">
                <a:solidFill>
                  <a:srgbClr val="000000"/>
                </a:solidFill>
              </a:rPr>
              <a:t>Versuchen Sie die Fragen 2 und 3 zu beantworten.</a:t>
            </a: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84586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83</a:t>
            </a:fld>
            <a:endParaRPr lang="en-US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457200" y="63436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dirty="0"/>
              <a:t>Auflösung Quiz</a:t>
            </a: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457200" y="2024730"/>
            <a:ext cx="8229600" cy="3756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b="1" dirty="0">
                <a:solidFill>
                  <a:srgbClr val="000000"/>
                </a:solidFill>
              </a:rPr>
              <a:t>Frage 1: </a:t>
            </a:r>
            <a:endParaRPr lang="de-CH" sz="2800" dirty="0">
              <a:solidFill>
                <a:srgbClr val="000000"/>
              </a:solidFill>
            </a:endParaRPr>
          </a:p>
          <a:p>
            <a:r>
              <a:rPr lang="de-DE" sz="2800" b="1" dirty="0">
                <a:solidFill>
                  <a:srgbClr val="000000"/>
                </a:solidFill>
              </a:rPr>
              <a:t> </a:t>
            </a:r>
            <a:endParaRPr lang="de-CH" sz="2800" dirty="0">
              <a:solidFill>
                <a:srgbClr val="000000"/>
              </a:solidFill>
            </a:endParaRPr>
          </a:p>
          <a:p>
            <a:r>
              <a:rPr lang="de-DE" sz="2800" dirty="0">
                <a:solidFill>
                  <a:srgbClr val="000000"/>
                </a:solidFill>
              </a:rPr>
              <a:t>Marie Antoinette  -&gt; Sequenz 1</a:t>
            </a:r>
            <a:endParaRPr lang="de-CH" sz="2800" dirty="0">
              <a:solidFill>
                <a:srgbClr val="000000"/>
              </a:solidFill>
            </a:endParaRPr>
          </a:p>
          <a:p>
            <a:r>
              <a:rPr lang="de-DE" sz="2800" dirty="0">
                <a:solidFill>
                  <a:srgbClr val="000000"/>
                </a:solidFill>
              </a:rPr>
              <a:t>Jesse James            -&gt; Sequenz 2</a:t>
            </a:r>
            <a:endParaRPr lang="de-CH" sz="2800" dirty="0">
              <a:solidFill>
                <a:srgbClr val="000000"/>
              </a:solidFill>
            </a:endParaRPr>
          </a:p>
          <a:p>
            <a:r>
              <a:rPr lang="de-DE" sz="2800" dirty="0">
                <a:solidFill>
                  <a:srgbClr val="000000"/>
                </a:solidFill>
              </a:rPr>
              <a:t>Nelson Mandela    -&gt; Sequenz 3</a:t>
            </a:r>
            <a:endParaRPr lang="de-CH" sz="2800" dirty="0">
              <a:solidFill>
                <a:srgbClr val="000000"/>
              </a:solidFill>
            </a:endParaRPr>
          </a:p>
          <a:p>
            <a:r>
              <a:rPr lang="de-DE" sz="2800" dirty="0">
                <a:solidFill>
                  <a:srgbClr val="000000"/>
                </a:solidFill>
              </a:rPr>
              <a:t>Benjamin Franklin -&gt; Sequenz 4</a:t>
            </a:r>
            <a:endParaRPr lang="de-CH" sz="2800" dirty="0">
              <a:solidFill>
                <a:srgbClr val="000000"/>
              </a:solidFill>
            </a:endParaRP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069972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84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82600" y="1692842"/>
            <a:ext cx="7607300" cy="3275662"/>
            <a:chOff x="-63500" y="1917698"/>
            <a:chExt cx="8356600" cy="3263119"/>
          </a:xfrm>
        </p:grpSpPr>
        <p:pic>
          <p:nvPicPr>
            <p:cNvPr id="14" name="Bild 3" descr="Bildschirmfoto 2012-09-12 um 14.26.31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14"/>
            <a:stretch/>
          </p:blipFill>
          <p:spPr>
            <a:xfrm>
              <a:off x="520700" y="2451099"/>
              <a:ext cx="2781300" cy="2564871"/>
            </a:xfrm>
            <a:prstGeom prst="rect">
              <a:avLst/>
            </a:prstGeom>
          </p:spPr>
        </p:pic>
        <p:pic>
          <p:nvPicPr>
            <p:cNvPr id="15" name="Bild 10" descr="Bildschirmfoto 2012-09-12 um 14.31.2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917698"/>
              <a:ext cx="4711700" cy="3263119"/>
            </a:xfrm>
            <a:prstGeom prst="rect">
              <a:avLst/>
            </a:prstGeom>
          </p:spPr>
        </p:pic>
        <p:sp>
          <p:nvSpPr>
            <p:cNvPr id="16" name="Textfeld 11"/>
            <p:cNvSpPr txBox="1"/>
            <p:nvPr/>
          </p:nvSpPr>
          <p:spPr>
            <a:xfrm>
              <a:off x="-63500" y="2870200"/>
              <a:ext cx="749301" cy="367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dNTP</a:t>
              </a:r>
              <a:endParaRPr lang="de-DE" dirty="0"/>
            </a:p>
          </p:txBody>
        </p:sp>
        <p:sp>
          <p:nvSpPr>
            <p:cNvPr id="17" name="Textfeld 12"/>
            <p:cNvSpPr txBox="1"/>
            <p:nvPr/>
          </p:nvSpPr>
          <p:spPr>
            <a:xfrm>
              <a:off x="-50800" y="4051300"/>
              <a:ext cx="914400" cy="367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ddNTP</a:t>
              </a:r>
              <a:endParaRPr lang="de-DE" dirty="0"/>
            </a:p>
          </p:txBody>
        </p:sp>
      </p:grpSp>
      <p:pic>
        <p:nvPicPr>
          <p:cNvPr id="18" name="Bild 13" descr="Bildschirmfoto 2012-09-12 um 14.27.0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0" r="5547"/>
          <a:stretch/>
        </p:blipFill>
        <p:spPr>
          <a:xfrm>
            <a:off x="8572178" y="1567565"/>
            <a:ext cx="222578" cy="4450116"/>
          </a:xfrm>
          <a:prstGeom prst="rect">
            <a:avLst/>
          </a:prstGeom>
        </p:spPr>
      </p:pic>
      <p:sp>
        <p:nvSpPr>
          <p:cNvPr id="19" name="Textfeld 14"/>
          <p:cNvSpPr txBox="1"/>
          <p:nvPr/>
        </p:nvSpPr>
        <p:spPr>
          <a:xfrm>
            <a:off x="457200" y="5227506"/>
            <a:ext cx="7737112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/>
              <a:t>Unseren Proben werden eine </a:t>
            </a:r>
            <a:r>
              <a:rPr lang="de-DE" dirty="0" err="1"/>
              <a:t>Polymerase</a:t>
            </a:r>
            <a:r>
              <a:rPr lang="de-DE" dirty="0"/>
              <a:t>, normales </a:t>
            </a:r>
            <a:r>
              <a:rPr lang="de-DE" b="1" dirty="0" err="1"/>
              <a:t>dATP</a:t>
            </a:r>
            <a:r>
              <a:rPr lang="de-DE" b="1" dirty="0"/>
              <a:t>, </a:t>
            </a:r>
            <a:r>
              <a:rPr lang="de-DE" b="1" dirty="0" err="1"/>
              <a:t>dTTP</a:t>
            </a:r>
            <a:r>
              <a:rPr lang="de-DE" b="1" dirty="0"/>
              <a:t>, </a:t>
            </a:r>
            <a:r>
              <a:rPr lang="de-DE" b="1" dirty="0" err="1"/>
              <a:t>dCTP</a:t>
            </a:r>
            <a:r>
              <a:rPr lang="de-DE" b="1" dirty="0"/>
              <a:t> </a:t>
            </a:r>
            <a:r>
              <a:rPr lang="de-DE" dirty="0"/>
              <a:t>und </a:t>
            </a:r>
            <a:r>
              <a:rPr lang="de-DE" b="1" dirty="0" err="1"/>
              <a:t>dGTP</a:t>
            </a:r>
            <a:r>
              <a:rPr lang="de-DE" dirty="0"/>
              <a:t> sowie farblich markierte </a:t>
            </a:r>
            <a:r>
              <a:rPr lang="de-DE" b="1" dirty="0" err="1">
                <a:solidFill>
                  <a:srgbClr val="FF0000"/>
                </a:solidFill>
              </a:rPr>
              <a:t>ddATP</a:t>
            </a:r>
            <a:r>
              <a:rPr lang="de-DE" dirty="0"/>
              <a:t>, </a:t>
            </a:r>
            <a:r>
              <a:rPr lang="de-DE" b="1" dirty="0" err="1">
                <a:solidFill>
                  <a:srgbClr val="3366FF"/>
                </a:solidFill>
              </a:rPr>
              <a:t>ddTTP</a:t>
            </a:r>
            <a:r>
              <a:rPr lang="de-DE" dirty="0"/>
              <a:t>, </a:t>
            </a:r>
            <a:r>
              <a:rPr lang="de-DE" b="1" dirty="0" err="1">
                <a:solidFill>
                  <a:srgbClr val="FFFF00"/>
                </a:solidFill>
              </a:rPr>
              <a:t>ddCTP</a:t>
            </a:r>
            <a:r>
              <a:rPr lang="de-DE" dirty="0"/>
              <a:t> und </a:t>
            </a:r>
            <a:r>
              <a:rPr lang="de-DE" b="1" dirty="0" err="1">
                <a:solidFill>
                  <a:srgbClr val="008000"/>
                </a:solidFill>
              </a:rPr>
              <a:t>ddGTP</a:t>
            </a:r>
            <a:r>
              <a:rPr lang="de-DE" b="1" dirty="0">
                <a:solidFill>
                  <a:srgbClr val="008000"/>
                </a:solidFill>
              </a:rPr>
              <a:t> </a:t>
            </a:r>
            <a:r>
              <a:rPr lang="de-DE" dirty="0"/>
              <a:t>beigemischt und nach der </a:t>
            </a:r>
            <a:r>
              <a:rPr lang="de-DE" dirty="0" err="1"/>
              <a:t>Sequenzierreaktion</a:t>
            </a:r>
            <a:r>
              <a:rPr lang="de-DE" dirty="0"/>
              <a:t> auf ein Gel geladen. 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520700" y="563154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Die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Sequenziertechnik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nach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SANGER</a:t>
            </a:r>
            <a:endParaRPr lang="en-US" sz="3200" dirty="0"/>
          </a:p>
        </p:txBody>
      </p:sp>
      <p:grpSp>
        <p:nvGrpSpPr>
          <p:cNvPr id="21" name="Gruppierung 20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22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pierung 22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5" name="Gerade Verbindung 24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4" name="Gerade Verbindung 23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133292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85</a:t>
            </a:fld>
            <a:endParaRPr 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520700" y="563154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Die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Sequenziertechnik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nach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SANGER</a:t>
            </a:r>
            <a:endParaRPr lang="en-US" sz="3200" dirty="0"/>
          </a:p>
        </p:txBody>
      </p:sp>
      <p:pic>
        <p:nvPicPr>
          <p:cNvPr id="21" name="Picture 20" descr="673px-Sanger-sequencing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089" y="1556815"/>
            <a:ext cx="6255977" cy="5164667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uppierung 1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8" name="Gerade Verbindung 17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feld 18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7" name="Gerade Verbindung 1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719051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86</a:t>
            </a:fld>
            <a:endParaRPr lang="en-US"/>
          </a:p>
        </p:txBody>
      </p:sp>
      <p:pic>
        <p:nvPicPr>
          <p:cNvPr id="14" name="Bild 3" descr="Bildschirmfoto 2013-03-21 um 12.05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26" y="2107296"/>
            <a:ext cx="8029374" cy="4152295"/>
          </a:xfrm>
          <a:prstGeom prst="rect">
            <a:avLst/>
          </a:prstGeom>
        </p:spPr>
      </p:pic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685800" y="538960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Beispiel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Sequenz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Diagramm</a:t>
            </a:r>
            <a:endParaRPr lang="en-US" sz="3200" dirty="0">
              <a:solidFill>
                <a:srgbClr val="000000"/>
              </a:solidFill>
            </a:endParaRPr>
          </a:p>
        </p:txBody>
      </p: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313437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87</a:t>
            </a:fld>
            <a:endParaRPr lang="en-US"/>
          </a:p>
        </p:txBody>
      </p:sp>
      <p:pic>
        <p:nvPicPr>
          <p:cNvPr id="2" name="DNA Sequencing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3071" y="1022027"/>
            <a:ext cx="6096000" cy="5486400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uppierung 1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8" name="Gerade Verbindung 17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feld 18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7" name="Gerade Verbindung 1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760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88</a:t>
            </a:fld>
            <a:endParaRPr lang="en-US"/>
          </a:p>
        </p:txBody>
      </p:sp>
      <p:pic>
        <p:nvPicPr>
          <p:cNvPr id="16" name="Bild 3" descr="Bildschirmfoto 2013-03-21 um 12.25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821" y="1618883"/>
            <a:ext cx="6115808" cy="5021400"/>
          </a:xfrm>
          <a:prstGeom prst="rect">
            <a:avLst/>
          </a:prstGeom>
        </p:spPr>
      </p:pic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685800" y="538960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Beispiel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Sequenz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Diagramm</a:t>
            </a:r>
            <a:endParaRPr lang="en-US" sz="3200" dirty="0">
              <a:solidFill>
                <a:srgbClr val="000000"/>
              </a:solidFill>
            </a:endParaRPr>
          </a:p>
        </p:txBody>
      </p:sp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244883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89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865316" y="666832"/>
            <a:ext cx="7431510" cy="6312122"/>
            <a:chOff x="0" y="0"/>
            <a:chExt cx="8684206" cy="6858000"/>
          </a:xfrm>
        </p:grpSpPr>
        <p:pic>
          <p:nvPicPr>
            <p:cNvPr id="14" name="Bild 3" descr="Cambridge Sequence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4846211" cy="6858000"/>
            </a:xfrm>
            <a:prstGeom prst="rect">
              <a:avLst/>
            </a:prstGeom>
          </p:spPr>
        </p:pic>
        <p:pic>
          <p:nvPicPr>
            <p:cNvPr id="15" name="Bild 4" descr="Cambridge Sequenc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7995" y="0"/>
              <a:ext cx="4846211" cy="6858000"/>
            </a:xfrm>
            <a:prstGeom prst="rect">
              <a:avLst/>
            </a:prstGeom>
          </p:spPr>
        </p:pic>
      </p:grp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1879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9</a:t>
            </a:fld>
            <a:endParaRPr lang="en-US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094" y="763075"/>
            <a:ext cx="7335811" cy="1029774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5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uppierung 15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8" name="Gerade Verbindung 17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feld 18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7" name="Gerade Verbindung 16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BC849636-05A8-D442-BAE3-E702CB14B8AE}"/>
              </a:ext>
            </a:extLst>
          </p:cNvPr>
          <p:cNvSpPr txBox="1"/>
          <p:nvPr/>
        </p:nvSpPr>
        <p:spPr>
          <a:xfrm>
            <a:off x="66386" y="5411927"/>
            <a:ext cx="8935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/>
              <a:t>Zusätzlich überträgt die Kursleitung die Namen der </a:t>
            </a:r>
            <a:r>
              <a:rPr lang="de-CH" sz="1200" b="1" dirty="0" err="1"/>
              <a:t>SuS</a:t>
            </a:r>
            <a:r>
              <a:rPr lang="de-CH" sz="1200" b="1" dirty="0"/>
              <a:t> aus der von Hand ausgefüllten Liste in ein Excel-Sheet («</a:t>
            </a:r>
            <a:r>
              <a:rPr lang="de-CH" sz="1200" b="1" dirty="0" err="1"/>
              <a:t>mtDNA_Seq_Template</a:t>
            </a:r>
            <a:r>
              <a:rPr lang="de-CH" sz="1200" b="1" dirty="0"/>
              <a:t>») - dieses wird für die spätere Registration zur Sequenzierung der Samples benötigt</a:t>
            </a:r>
            <a:r>
              <a:rPr lang="de-DE" sz="1200" dirty="0"/>
              <a:t> 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C4D2DC6-7E26-0B41-AB44-13DFEF43F7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6057" y="1896265"/>
            <a:ext cx="6284217" cy="339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56492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90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183763" y="649907"/>
            <a:ext cx="6794629" cy="6425812"/>
            <a:chOff x="180395" y="0"/>
            <a:chExt cx="8963605" cy="6858000"/>
          </a:xfrm>
        </p:grpSpPr>
        <p:pic>
          <p:nvPicPr>
            <p:cNvPr id="14" name="Bild 3" descr="Cambridge Sequence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395" y="0"/>
              <a:ext cx="4846211" cy="6858000"/>
            </a:xfrm>
            <a:prstGeom prst="rect">
              <a:avLst/>
            </a:prstGeom>
          </p:spPr>
        </p:pic>
        <p:pic>
          <p:nvPicPr>
            <p:cNvPr id="15" name="Bild 4" descr="Cambridge Sequenc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7789" y="0"/>
              <a:ext cx="4846211" cy="6858000"/>
            </a:xfrm>
            <a:prstGeom prst="rect">
              <a:avLst/>
            </a:prstGeom>
          </p:spPr>
        </p:pic>
      </p:grpSp>
      <p:grpSp>
        <p:nvGrpSpPr>
          <p:cNvPr id="16" name="Gruppierung 15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7" name="Picture 12" descr="uzh_eth_logo_d_pos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ierung 17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9" name="Gerade Verbindung 18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2621917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91</a:t>
            </a:fld>
            <a:endParaRPr lang="en-US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600200" y="1142627"/>
            <a:ext cx="609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CH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j-lt"/>
              </a:rPr>
              <a:t>Vielen Dank für eure Aufmerksamkeit</a:t>
            </a:r>
            <a:endParaRPr lang="en-US" b="1" dirty="0">
              <a:latin typeface="+mj-lt"/>
            </a:endParaRPr>
          </a:p>
        </p:txBody>
      </p:sp>
      <p:pic>
        <p:nvPicPr>
          <p:cNvPr id="3" name="Picture 2" descr="cartoon-science-rollercoas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697" y="1985722"/>
            <a:ext cx="5056748" cy="4370634"/>
          </a:xfrm>
          <a:prstGeom prst="rect">
            <a:avLst/>
          </a:prstGeom>
        </p:spPr>
      </p:pic>
      <p:grpSp>
        <p:nvGrpSpPr>
          <p:cNvPr id="15" name="Gruppierung 14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6" name="Picture 12" descr="uzh_eth_logo_d_po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uppierung 16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19" name="Gerade Verbindung 18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18" name="Gerade Verbindung 17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49393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BFA2-2107-B84A-AF62-B8B5628DD5F7}" type="datetime1">
              <a:rPr lang="de-CH" smtClean="0"/>
              <a:t>27.01.25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CE7-78DD-5E49-B87C-4197C3531E83}" type="slidenum">
              <a:rPr lang="en-US" smtClean="0"/>
              <a:t>92</a:t>
            </a:fld>
            <a:endParaRPr lang="en-US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457200" y="63436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dirty="0"/>
              <a:t>Auflösung Quiz</a:t>
            </a:r>
          </a:p>
        </p:txBody>
      </p:sp>
      <p:sp>
        <p:nvSpPr>
          <p:cNvPr id="16" name="Inhaltsplatzhalter 2"/>
          <p:cNvSpPr txBox="1">
            <a:spLocks/>
          </p:cNvSpPr>
          <p:nvPr/>
        </p:nvSpPr>
        <p:spPr>
          <a:xfrm>
            <a:off x="1075375" y="2367272"/>
            <a:ext cx="3030863" cy="37287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b="1">
                <a:solidFill>
                  <a:srgbClr val="000000"/>
                </a:solidFill>
              </a:rPr>
              <a:t> Frage 2:</a:t>
            </a:r>
            <a:endParaRPr lang="de-CH" sz="2800">
              <a:solidFill>
                <a:srgbClr val="000000"/>
              </a:solidFill>
            </a:endParaRPr>
          </a:p>
          <a:p>
            <a:r>
              <a:rPr lang="de-DE" sz="2800" b="1">
                <a:solidFill>
                  <a:srgbClr val="000000"/>
                </a:solidFill>
              </a:rPr>
              <a:t> </a:t>
            </a:r>
            <a:endParaRPr lang="de-CH" sz="2800">
              <a:solidFill>
                <a:srgbClr val="000000"/>
              </a:solidFill>
            </a:endParaRPr>
          </a:p>
          <a:p>
            <a:r>
              <a:rPr lang="de-DE" sz="2800">
                <a:solidFill>
                  <a:srgbClr val="000000"/>
                </a:solidFill>
              </a:rPr>
              <a:t>a) P1</a:t>
            </a:r>
            <a:endParaRPr lang="de-CH" sz="2800">
              <a:solidFill>
                <a:srgbClr val="000000"/>
              </a:solidFill>
            </a:endParaRPr>
          </a:p>
          <a:p>
            <a:r>
              <a:rPr lang="de-DE" sz="2800">
                <a:solidFill>
                  <a:srgbClr val="000000"/>
                </a:solidFill>
              </a:rPr>
              <a:t>b) V</a:t>
            </a:r>
            <a:endParaRPr lang="de-CH" sz="2800">
              <a:solidFill>
                <a:srgbClr val="000000"/>
              </a:solidFill>
            </a:endParaRPr>
          </a:p>
          <a:p>
            <a:r>
              <a:rPr lang="de-DE" sz="2800">
                <a:solidFill>
                  <a:srgbClr val="000000"/>
                </a:solidFill>
              </a:rPr>
              <a:t>c) G</a:t>
            </a:r>
            <a:endParaRPr lang="de-CH" sz="2800">
              <a:solidFill>
                <a:srgbClr val="000000"/>
              </a:solidFill>
            </a:endParaRPr>
          </a:p>
          <a:p>
            <a:r>
              <a:rPr lang="de-DE" sz="2800">
                <a:solidFill>
                  <a:srgbClr val="000000"/>
                </a:solidFill>
              </a:rPr>
              <a:t> </a:t>
            </a:r>
            <a:endParaRPr lang="de-CH" sz="2800">
              <a:solidFill>
                <a:srgbClr val="000000"/>
              </a:solidFill>
            </a:endParaRPr>
          </a:p>
          <a:p>
            <a:r>
              <a:rPr lang="de-DE" sz="2800" b="1">
                <a:solidFill>
                  <a:srgbClr val="000000"/>
                </a:solidFill>
              </a:rPr>
              <a:t> </a:t>
            </a:r>
            <a:endParaRPr lang="de-CH" sz="2800">
              <a:solidFill>
                <a:srgbClr val="000000"/>
              </a:solidFill>
            </a:endParaRPr>
          </a:p>
          <a:p>
            <a:endParaRPr lang="de-DE" sz="2800" dirty="0">
              <a:solidFill>
                <a:srgbClr val="000000"/>
              </a:solidFill>
            </a:endParaRPr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4970042" y="2367272"/>
            <a:ext cx="3030863" cy="37287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de-DE" sz="2800" b="1" dirty="0">
                <a:solidFill>
                  <a:srgbClr val="000000"/>
                </a:solidFill>
              </a:rPr>
              <a:t> Frage 3:</a:t>
            </a:r>
            <a:endParaRPr lang="de-CH" sz="2800" dirty="0">
              <a:solidFill>
                <a:srgbClr val="000000"/>
              </a:solidFill>
            </a:endParaRPr>
          </a:p>
          <a:p>
            <a:pPr marL="0" indent="0" algn="ctr">
              <a:buFont typeface="Arial"/>
              <a:buNone/>
            </a:pPr>
            <a:r>
              <a:rPr lang="de-DE" sz="2800" b="1" dirty="0">
                <a:solidFill>
                  <a:srgbClr val="000000"/>
                </a:solidFill>
              </a:rPr>
              <a:t> </a:t>
            </a:r>
            <a:endParaRPr lang="de-CH" sz="2800" dirty="0">
              <a:solidFill>
                <a:srgbClr val="000000"/>
              </a:solidFill>
            </a:endParaRPr>
          </a:p>
          <a:p>
            <a:pPr marL="0" indent="0" algn="ctr">
              <a:buFont typeface="Arial"/>
              <a:buNone/>
            </a:pPr>
            <a:r>
              <a:rPr lang="de-DE" sz="2800" dirty="0">
                <a:solidFill>
                  <a:srgbClr val="000000"/>
                </a:solidFill>
              </a:rPr>
              <a:t>a) L3</a:t>
            </a:r>
            <a:endParaRPr lang="de-CH" sz="2800" dirty="0">
              <a:solidFill>
                <a:srgbClr val="000000"/>
              </a:solidFill>
            </a:endParaRPr>
          </a:p>
          <a:p>
            <a:pPr marL="0" indent="0" algn="ctr">
              <a:buFont typeface="Arial"/>
              <a:buNone/>
            </a:pPr>
            <a:r>
              <a:rPr lang="de-DE" sz="2800" dirty="0">
                <a:solidFill>
                  <a:srgbClr val="000000"/>
                </a:solidFill>
              </a:rPr>
              <a:t>b) M und N</a:t>
            </a:r>
            <a:endParaRPr lang="de-CH" sz="2800" dirty="0">
              <a:solidFill>
                <a:srgbClr val="000000"/>
              </a:solidFill>
            </a:endParaRPr>
          </a:p>
          <a:p>
            <a:pPr marL="0" indent="0">
              <a:buFont typeface="Arial"/>
              <a:buNone/>
            </a:pPr>
            <a:endParaRPr lang="de-DE" sz="2800" dirty="0">
              <a:solidFill>
                <a:srgbClr val="000000"/>
              </a:solidFill>
            </a:endParaRPr>
          </a:p>
        </p:txBody>
      </p:sp>
      <p:grpSp>
        <p:nvGrpSpPr>
          <p:cNvPr id="15" name="Gruppierung 14"/>
          <p:cNvGrpSpPr/>
          <p:nvPr/>
        </p:nvGrpSpPr>
        <p:grpSpPr>
          <a:xfrm>
            <a:off x="0" y="69301"/>
            <a:ext cx="9184698" cy="693774"/>
            <a:chOff x="0" y="69301"/>
            <a:chExt cx="9184698" cy="693774"/>
          </a:xfrm>
        </p:grpSpPr>
        <p:pic>
          <p:nvPicPr>
            <p:cNvPr id="18" name="Picture 12" descr="uzh_eth_logo_d_pos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69" y="69301"/>
              <a:ext cx="4164832" cy="668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uppierung 18"/>
            <p:cNvGrpSpPr/>
            <p:nvPr/>
          </p:nvGrpSpPr>
          <p:grpSpPr>
            <a:xfrm>
              <a:off x="6585684" y="383542"/>
              <a:ext cx="2599014" cy="261610"/>
              <a:chOff x="160468" y="834079"/>
              <a:chExt cx="2599014" cy="261610"/>
            </a:xfrm>
          </p:grpSpPr>
          <p:cxnSp>
            <p:nvCxnSpPr>
              <p:cNvPr id="21" name="Gerade Verbindung 20"/>
              <p:cNvCxnSpPr/>
              <p:nvPr/>
            </p:nvCxnSpPr>
            <p:spPr>
              <a:xfrm>
                <a:off x="249748" y="1077960"/>
                <a:ext cx="2392302" cy="0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/>
              <p:cNvSpPr txBox="1"/>
              <p:nvPr/>
            </p:nvSpPr>
            <p:spPr>
              <a:xfrm>
                <a:off x="160468" y="834079"/>
                <a:ext cx="25990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dirty="0">
                    <a:latin typeface="Arial"/>
                    <a:cs typeface="Arial"/>
                  </a:rPr>
                  <a:t>Life Science </a:t>
                </a:r>
                <a:r>
                  <a:rPr lang="de-DE" sz="1100" b="1" dirty="0" err="1">
                    <a:latin typeface="Arial"/>
                    <a:cs typeface="Arial"/>
                  </a:rPr>
                  <a:t>Zurich</a:t>
                </a:r>
                <a:r>
                  <a:rPr lang="de-DE" sz="1100" b="1" dirty="0">
                    <a:latin typeface="Arial"/>
                    <a:cs typeface="Arial"/>
                  </a:rPr>
                  <a:t> Learning Center</a:t>
                </a:r>
              </a:p>
            </p:txBody>
          </p:sp>
        </p:grpSp>
        <p:cxnSp>
          <p:nvCxnSpPr>
            <p:cNvPr id="20" name="Gerade Verbindung 19"/>
            <p:cNvCxnSpPr/>
            <p:nvPr/>
          </p:nvCxnSpPr>
          <p:spPr>
            <a:xfrm>
              <a:off x="0" y="763075"/>
              <a:ext cx="9144000" cy="0"/>
            </a:xfrm>
            <a:prstGeom prst="line">
              <a:avLst/>
            </a:prstGeom>
            <a:ln w="3175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737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4335</Words>
  <Application>Microsoft Macintosh PowerPoint</Application>
  <PresentationFormat>Bildschirmpräsentation (4:3)</PresentationFormat>
  <Paragraphs>741</Paragraphs>
  <Slides>92</Slides>
  <Notes>17</Notes>
  <HiddenSlides>0</HiddenSlides>
  <MMClips>2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92</vt:i4>
      </vt:variant>
    </vt:vector>
  </HeadingPairs>
  <TitlesOfParts>
    <vt:vector size="99" baseType="lpstr">
      <vt:lpstr>Arial</vt:lpstr>
      <vt:lpstr>Calibri</vt:lpstr>
      <vt:lpstr>Cambria</vt:lpstr>
      <vt:lpstr>Symbol</vt:lpstr>
      <vt:lpstr>Times</vt:lpstr>
      <vt:lpstr>Office Theme</vt:lpstr>
      <vt:lpstr>Picture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Mittagpause !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Jonas Schmid</dc:creator>
  <cp:lastModifiedBy>Microsoft Office User</cp:lastModifiedBy>
  <cp:revision>285</cp:revision>
  <dcterms:created xsi:type="dcterms:W3CDTF">2015-01-11T10:16:16Z</dcterms:created>
  <dcterms:modified xsi:type="dcterms:W3CDTF">2025-01-27T12:17:32Z</dcterms:modified>
</cp:coreProperties>
</file>